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BÚT VIẾT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5C9DA2E-3DE9-A2C7-C448-E5DFFC519739}"/>
              </a:ext>
            </a:extLst>
          </p:cNvPr>
          <p:cNvPicPr>
            <a:picLocks noChangeAspect="1"/>
          </p:cNvPicPr>
          <p:nvPr/>
        </p:nvPicPr>
        <p:blipFill>
          <a:blip r:embed="rId4"/>
          <a:stretch>
            <a:fillRect/>
          </a:stretch>
        </p:blipFill>
        <p:spPr>
          <a:xfrm>
            <a:off x="4942284" y="4259427"/>
            <a:ext cx="2448272" cy="244827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0979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bút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viết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vi-VN" b="0" i="0" dirty="0">
                <a:solidFill>
                  <a:srgbClr val="0D0D0D"/>
                </a:solidFill>
                <a:effectLst/>
                <a:latin typeface="Söhne"/>
              </a:rPr>
              <a:t>Trong ngành công nghiệp sản xuất, tai nạn lao động luôn là một vấn đề cấp bách mà các nhà máy phải đối mặt hàng ngày. Trong một số trường hợp, nhà máy sản xuất bút viết không tránh khỏi những sự cố không mong muốn này</a:t>
            </a:r>
            <a:r>
              <a:rPr lang="en-US" sz="2000" dirty="0">
                <a:ea typeface="+mn-lt"/>
                <a:cs typeface="+mn-lt"/>
              </a:rPr>
              <a:t>:</a:t>
            </a:r>
            <a:endParaRPr lang="en-US" dirty="0"/>
          </a:p>
          <a:p>
            <a:pPr marL="730885" lvl="1" indent="-304165"/>
            <a:r>
              <a:rPr lang="en-US" b="1" i="0" dirty="0">
                <a:solidFill>
                  <a:srgbClr val="4C4F5A"/>
                </a:solidFill>
                <a:effectLst/>
                <a:latin typeface="Open Sans" panose="020B0606030504020204" pitchFamily="34" charset="0"/>
              </a:rPr>
              <a:t>Tai </a:t>
            </a:r>
            <a:r>
              <a:rPr lang="en-US" b="1" i="0" dirty="0" err="1">
                <a:solidFill>
                  <a:srgbClr val="4C4F5A"/>
                </a:solidFill>
                <a:effectLst/>
                <a:latin typeface="Open Sans" panose="020B0606030504020204" pitchFamily="34" charset="0"/>
              </a:rPr>
              <a:t>Nạn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Máy</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Móc</a:t>
            </a:r>
            <a:endParaRPr lang="en-US" b="1" i="0" dirty="0">
              <a:solidFill>
                <a:srgbClr val="4C4F5A"/>
              </a:solidFill>
              <a:effectLst/>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Chất</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Liệu</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Độc</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Hại</a:t>
            </a:r>
            <a:endParaRPr lang="en-US" b="1" dirty="0">
              <a:solidFill>
                <a:srgbClr val="4C4F5A"/>
              </a:solidFill>
              <a:latin typeface="Open Sans" panose="020B0606030504020204" pitchFamily="34" charset="0"/>
            </a:endParaRPr>
          </a:p>
          <a:p>
            <a:pPr marL="730885" lvl="1" indent="-304165"/>
            <a:r>
              <a:rPr lang="en-US" b="1" i="0" dirty="0">
                <a:solidFill>
                  <a:srgbClr val="4C4F5A"/>
                </a:solidFill>
                <a:effectLst/>
                <a:latin typeface="Open Sans" panose="020B0606030504020204" pitchFamily="34" charset="0"/>
              </a:rPr>
              <a:t>Quy </a:t>
            </a:r>
            <a:r>
              <a:rPr lang="en-US" b="1" i="0" dirty="0" err="1">
                <a:solidFill>
                  <a:srgbClr val="4C4F5A"/>
                </a:solidFill>
                <a:effectLst/>
                <a:latin typeface="Open Sans" panose="020B0606030504020204" pitchFamily="34" charset="0"/>
              </a:rPr>
              <a:t>Trình</a:t>
            </a:r>
            <a:r>
              <a:rPr lang="en-US" b="1" i="0" dirty="0">
                <a:solidFill>
                  <a:srgbClr val="4C4F5A"/>
                </a:solidFill>
                <a:effectLst/>
                <a:latin typeface="Open Sans" panose="020B0606030504020204" pitchFamily="34" charset="0"/>
              </a:rPr>
              <a:t> Lao </a:t>
            </a:r>
            <a:r>
              <a:rPr lang="en-US" b="1" i="0" dirty="0" err="1">
                <a:solidFill>
                  <a:srgbClr val="4C4F5A"/>
                </a:solidFill>
                <a:effectLst/>
                <a:latin typeface="Open Sans" panose="020B0606030504020204" pitchFamily="34" charset="0"/>
              </a:rPr>
              <a:t>Động</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Không</a:t>
            </a:r>
            <a:r>
              <a:rPr lang="en-US" b="1" i="0" dirty="0">
                <a:solidFill>
                  <a:srgbClr val="4C4F5A"/>
                </a:solidFill>
                <a:effectLst/>
                <a:latin typeface="Open Sans" panose="020B0606030504020204" pitchFamily="34" charset="0"/>
              </a:rPr>
              <a:t> An </a:t>
            </a:r>
            <a:r>
              <a:rPr lang="en-US" b="1" i="0" dirty="0" err="1">
                <a:solidFill>
                  <a:srgbClr val="4C4F5A"/>
                </a:solidFill>
                <a:effectLst/>
                <a:latin typeface="Open Sans" panose="020B0606030504020204" pitchFamily="34" charset="0"/>
              </a:rPr>
              <a:t>Toàn</a:t>
            </a:r>
            <a:endParaRPr lang="en-US" b="1" i="0" dirty="0">
              <a:solidFill>
                <a:srgbClr val="4C4F5A"/>
              </a:solidFill>
              <a:effectLst/>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Yếu</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Tố</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Nhân</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Sự</a:t>
            </a:r>
            <a:endParaRPr lang="en-US" b="1" dirty="0">
              <a:solidFill>
                <a:srgbClr val="4C4F5A"/>
              </a:solidFill>
              <a:latin typeface="Open Sans" panose="020B0606030504020204" pitchFamily="34" charset="0"/>
            </a:endParaRPr>
          </a:p>
          <a:p>
            <a:pPr marL="730885" lvl="1" indent="-304165"/>
            <a:r>
              <a:rPr lang="en-US" b="1" i="0" dirty="0" err="1">
                <a:solidFill>
                  <a:srgbClr val="4C4F5A"/>
                </a:solidFill>
                <a:effectLst/>
                <a:latin typeface="Open Sans" panose="020B0606030504020204" pitchFamily="34" charset="0"/>
              </a:rPr>
              <a:t>Hậu</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Quả</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Xã</a:t>
            </a:r>
            <a:r>
              <a:rPr lang="en-US" b="1" i="0" dirty="0">
                <a:solidFill>
                  <a:srgbClr val="4C4F5A"/>
                </a:solidFill>
                <a:effectLst/>
                <a:latin typeface="Open Sans" panose="020B0606030504020204" pitchFamily="34" charset="0"/>
              </a:rPr>
              <a:t> </a:t>
            </a:r>
            <a:r>
              <a:rPr lang="en-US" b="1" i="0" dirty="0" err="1">
                <a:solidFill>
                  <a:srgbClr val="4C4F5A"/>
                </a:solidFill>
                <a:effectLst/>
                <a:latin typeface="Open Sans" panose="020B0606030504020204" pitchFamily="34" charset="0"/>
              </a:rPr>
              <a:t>Hội</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algn="l"/>
            <a:r>
              <a:rPr lang="en-US" dirty="0">
                <a:latin typeface="UTM Avo" panose="02040603050506020204" pitchFamily="18" charset="0"/>
              </a:rPr>
              <a:t>1</a:t>
            </a:r>
            <a:r>
              <a:rPr lang="vi-VN" dirty="0"/>
              <a:t>. An toàn vệ sinh lao động đối với nhân viên gia công vỏ và mực của bút viết</a:t>
            </a:r>
            <a:endParaRPr lang="en-US" dirty="0"/>
          </a:p>
          <a:p>
            <a:pPr algn="l"/>
            <a:r>
              <a:rPr lang="en-US" dirty="0">
                <a:latin typeface="UTM Avo" panose="02040603050506020204" pitchFamily="18" charset="0"/>
              </a:rPr>
              <a:t>2</a:t>
            </a:r>
            <a:r>
              <a:rPr lang="vi-VN" dirty="0"/>
              <a:t>. An toàn vệ sinh lao động đối với nhân viên gia công bộ phận kim loại như đầu bút viết</a:t>
            </a:r>
            <a:endParaRPr lang="en-US" dirty="0"/>
          </a:p>
          <a:p>
            <a:pPr algn="l"/>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bút</a:t>
            </a:r>
            <a:r>
              <a:rPr lang="en-US" dirty="0"/>
              <a:t> </a:t>
            </a:r>
            <a:r>
              <a:rPr lang="en-US" dirty="0" err="1"/>
              <a:t>viết</a:t>
            </a:r>
            <a:endParaRPr lang="en-US" dirty="0"/>
          </a:p>
          <a:p>
            <a:pPr algn="l"/>
            <a:r>
              <a:rPr lang="en-US" dirty="0">
                <a:latin typeface="UTM Avo" panose="02040603050506020204" pitchFamily="18" charset="0"/>
              </a:rPr>
              <a:t>4</a:t>
            </a:r>
            <a:r>
              <a:rPr lang="vi-VN" dirty="0"/>
              <a:t>. An toàn vệ sinh lao động đối với nhân viên kiểm tra chất lượng bút viết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692696"/>
            <a:ext cx="4114055" cy="2133598"/>
          </a:xfrm>
        </p:spPr>
        <p:txBody>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bút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viết</a:t>
            </a:r>
            <a:endParaRPr lang="en-US" sz="2400" b="1" i="0" dirty="0">
              <a:effectLst/>
              <a:latin typeface="Söhne"/>
            </a:endParaRPr>
          </a:p>
          <a:p>
            <a:r>
              <a:rPr lang="vi-VN" b="0" i="0" dirty="0">
                <a:effectLst/>
                <a:latin typeface="Open Sans" panose="020B0606030504020204" pitchFamily="34" charset="0"/>
              </a:rPr>
              <a:t>Gia công vỏ và mực của bút viết (Pen) là một quá trình phức tạp đòi hỏi sự chính xác và kỹ thuật cao. Vỏ bút thường được sản xuất từ nhiều loại vật liệu như nhựa, kim loại, hay thậm chí là gỗ, tùy thuộc vào yêu cầu chất lượng và thiết kế. </a:t>
            </a:r>
            <a:endParaRPr lang="en-US" b="0" i="0" dirty="0">
              <a:effectLst/>
              <a:latin typeface="Open Sans" panose="020B0606030504020204" pitchFamily="34" charset="0"/>
            </a:endParaRPr>
          </a:p>
          <a:p>
            <a:r>
              <a:rPr lang="vi-VN" b="0" i="0" dirty="0">
                <a:effectLst/>
                <a:latin typeface="Open Sans" panose="020B0606030504020204" pitchFamily="34" charset="0"/>
              </a:rPr>
              <a:t>Quy trình gia công bao gồm cắt, hình dạng, và trang trí để tạo ra sản phẩm cuối cùng với vẻ ngoại hình đẹp và chất lượng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198FEAA0-78A4-54E7-017F-95477B39988B}"/>
              </a:ext>
            </a:extLst>
          </p:cNvPr>
          <p:cNvPicPr>
            <a:picLocks noChangeAspect="1"/>
          </p:cNvPicPr>
          <p:nvPr/>
        </p:nvPicPr>
        <p:blipFill>
          <a:blip r:embed="rId3"/>
          <a:stretch>
            <a:fillRect/>
          </a:stretch>
        </p:blipFill>
        <p:spPr>
          <a:xfrm>
            <a:off x="1413892" y="2976120"/>
            <a:ext cx="3977640" cy="402995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sp>
        <p:nvSpPr>
          <p:cNvPr id="2" name="Title 3">
            <a:extLst>
              <a:ext uri="{FF2B5EF4-FFF2-40B4-BE49-F238E27FC236}">
                <a16:creationId xmlns:a16="http://schemas.microsoft.com/office/drawing/2014/main" id="{633D56BF-95C2-A1A7-8881-EBCCC82268E9}"/>
              </a:ext>
            </a:extLst>
          </p:cNvPr>
          <p:cNvSpPr txBox="1">
            <a:spLocks/>
          </p:cNvSpPr>
          <p:nvPr/>
        </p:nvSpPr>
        <p:spPr>
          <a:xfrm>
            <a:off x="630188" y="845096"/>
            <a:ext cx="4114055" cy="2133598"/>
          </a:xfrm>
          <a:prstGeom prst="rect">
            <a:avLst/>
          </a:prstGeom>
        </p:spPr>
        <p:txBody>
          <a:bodyPr vert="horz" lIns="121899" tIns="60949" rIns="121899" bIns="60949" rtlCol="0" anchor="t">
            <a:normAutofit/>
          </a:bodyPr>
          <a:lstStyle>
            <a:lvl1pPr algn="l" defTabSz="1218987" rtl="0" eaLnBrk="1" latinLnBrk="0" hangingPunct="1">
              <a:lnSpc>
                <a:spcPct val="85000"/>
              </a:lnSpc>
              <a:spcBef>
                <a:spcPct val="0"/>
              </a:spcBef>
              <a:buNone/>
              <a:tabLst/>
              <a:defRPr lang="en-US" sz="4000" b="1" kern="1200" cap="none" baseline="0">
                <a:solidFill>
                  <a:schemeClr val="tx2"/>
                </a:solidFill>
                <a:effectLst/>
                <a:latin typeface="+mj-lt"/>
                <a:ea typeface="+mn-ea"/>
                <a:cs typeface="+mn-cs"/>
              </a:defRPr>
            </a:lvl1p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bút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viết</a:t>
            </a:r>
            <a:endParaRPr lang="en-US" dirty="0">
              <a:solidFill>
                <a:schemeClr val="accent4"/>
              </a:solidFill>
              <a:latin typeface="UTM Aptima" panose="02040603050506020204" pitchFamily="18" charset="0"/>
            </a:endParaRPr>
          </a:p>
        </p:txBody>
      </p:sp>
      <p:sp>
        <p:nvSpPr>
          <p:cNvPr id="5" name="Text Placeholder 2">
            <a:extLst>
              <a:ext uri="{FF2B5EF4-FFF2-40B4-BE49-F238E27FC236}">
                <a16:creationId xmlns:a16="http://schemas.microsoft.com/office/drawing/2014/main" id="{C2AE9BDA-BBC2-DBAA-649B-38AD61AE51C9}"/>
              </a:ext>
            </a:extLst>
          </p:cNvPr>
          <p:cNvSpPr txBox="1">
            <a:spLocks/>
          </p:cNvSpPr>
          <p:nvPr/>
        </p:nvSpPr>
        <p:spPr>
          <a:xfrm>
            <a:off x="5950396" y="980728"/>
            <a:ext cx="5410200" cy="4343400"/>
          </a:xfrm>
          <a:prstGeom prst="rect">
            <a:avLst/>
          </a:prstGeom>
        </p:spPr>
        <p:txBody>
          <a:bodyPr vert="horz" lIns="121899" tIns="60949" rIns="121899" bIns="60949" rtlCol="0" anchor="t">
            <a:normAutofit lnSpcReduction="10000"/>
          </a:bodyPr>
          <a:lstStyle>
            <a:lvl1pPr marL="304747" indent="-304747" algn="l" defTabSz="1218987" rtl="0" eaLnBrk="1" latinLnBrk="0" hangingPunct="1">
              <a:lnSpc>
                <a:spcPct val="95000"/>
              </a:lnSpc>
              <a:spcBef>
                <a:spcPts val="1866"/>
              </a:spcBef>
              <a:buClr>
                <a:schemeClr val="bg1"/>
              </a:buClr>
              <a:buSzPct val="100000"/>
              <a:buFont typeface="Arial" pitchFamily="34" charset="0"/>
              <a:buChar char="•"/>
              <a:defRPr sz="2000" kern="1200">
                <a:solidFill>
                  <a:schemeClr val="bg1"/>
                </a:solidFill>
                <a:latin typeface="+mn-lt"/>
                <a:ea typeface="+mn-ea"/>
                <a:cs typeface="+mn-cs"/>
              </a:defRPr>
            </a:lvl1pPr>
            <a:lvl2pPr marL="731392" indent="-304747" algn="l" defTabSz="1218987" rtl="0" eaLnBrk="1" latinLnBrk="0" hangingPunct="1">
              <a:lnSpc>
                <a:spcPct val="95000"/>
              </a:lnSpc>
              <a:spcBef>
                <a:spcPts val="1066"/>
              </a:spcBef>
              <a:buClr>
                <a:schemeClr val="bg1"/>
              </a:buClr>
              <a:buSzPct val="100000"/>
              <a:buFont typeface="Courier New" panose="02070309020205020404" pitchFamily="49" charset="0"/>
              <a:buChar char="o"/>
              <a:defRPr sz="2000" kern="1200">
                <a:solidFill>
                  <a:schemeClr val="bg1"/>
                </a:solidFill>
                <a:latin typeface="+mn-lt"/>
                <a:ea typeface="+mn-ea"/>
                <a:cs typeface="+mn-cs"/>
              </a:defRPr>
            </a:lvl2pPr>
            <a:lvl3pPr marL="1158037" indent="-304747" algn="l" defTabSz="1218987" rtl="0" eaLnBrk="1" latinLnBrk="0" hangingPunct="1">
              <a:lnSpc>
                <a:spcPct val="95000"/>
              </a:lnSpc>
              <a:spcBef>
                <a:spcPts val="1066"/>
              </a:spcBef>
              <a:buClr>
                <a:schemeClr val="bg1"/>
              </a:buClr>
              <a:buSzPct val="100000"/>
              <a:buFont typeface="Courier New" panose="02070309020205020404" pitchFamily="49" charset="0"/>
              <a:buChar char="o"/>
              <a:defRPr sz="2000" kern="1200">
                <a:solidFill>
                  <a:schemeClr val="bg1"/>
                </a:solidFill>
                <a:latin typeface="+mn-lt"/>
                <a:ea typeface="+mn-ea"/>
                <a:cs typeface="+mn-cs"/>
              </a:defRPr>
            </a:lvl3pPr>
            <a:lvl4pPr marL="1584683" indent="-304747" algn="l" defTabSz="1218987" rtl="0" eaLnBrk="1" latinLnBrk="0" hangingPunct="1">
              <a:lnSpc>
                <a:spcPct val="95000"/>
              </a:lnSpc>
              <a:spcBef>
                <a:spcPts val="1066"/>
              </a:spcBef>
              <a:buClr>
                <a:schemeClr val="bg1"/>
              </a:buClr>
              <a:buSzPct val="100000"/>
              <a:buFont typeface="Courier New" panose="02070309020205020404" pitchFamily="49" charset="0"/>
              <a:buChar char="o"/>
              <a:defRPr sz="2000" kern="1200">
                <a:solidFill>
                  <a:schemeClr val="bg1"/>
                </a:solidFill>
                <a:latin typeface="+mn-lt"/>
                <a:ea typeface="+mn-ea"/>
                <a:cs typeface="+mn-cs"/>
              </a:defRPr>
            </a:lvl4pPr>
            <a:lvl5pPr marL="2011328" indent="-304747" algn="l" defTabSz="1218987" rtl="0" eaLnBrk="1" latinLnBrk="0" hangingPunct="1">
              <a:lnSpc>
                <a:spcPct val="95000"/>
              </a:lnSpc>
              <a:spcBef>
                <a:spcPts val="1066"/>
              </a:spcBef>
              <a:buClr>
                <a:schemeClr val="bg1"/>
              </a:buClr>
              <a:buSzPct val="100000"/>
              <a:buFont typeface="Courier New" panose="02070309020205020404" pitchFamily="49" charset="0"/>
              <a:buChar char="o"/>
              <a:defRPr sz="2000" kern="1200">
                <a:solidFill>
                  <a:schemeClr val="bg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a:lstStyle>
          <a:p>
            <a:pPr marL="0" indent="0">
              <a:buNone/>
            </a:pPr>
            <a:r>
              <a:rPr lang="en-US" sz="2400" b="1" dirty="0">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viết</a:t>
            </a:r>
            <a:endParaRPr lang="en-US" sz="2400" b="1" dirty="0">
              <a:latin typeface="Söhne"/>
            </a:endParaRPr>
          </a:p>
          <a:p>
            <a:r>
              <a:rPr lang="vi-VN" b="0" i="0" dirty="0">
                <a:effectLst/>
                <a:latin typeface="Open Sans" panose="020B0606030504020204" pitchFamily="34" charset="0"/>
              </a:rPr>
              <a:t>Trong quá trình gia công vỏ và mực của bút viết, có nhiều loại tai nạn có thể xảy ra, đòi hỏi sự cẩn trọng và quản lý rủi ro chặt chẽ.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thường bao gồm việc cắt, làm hình dạng, và trang trí vỏ bút, nơi có rủi ro chấn thương do máy móc hoặc công cụ sử dụng. Đối với quy trình sản xuất mực, nguy cơ nổ hoặc rò rỉ hóa chất trong quá trình trộn và xử lý có thể gây nguy hiểm cho nhân viên.</a:t>
            </a:r>
            <a:endParaRPr lang="vi-VN" dirty="0">
              <a:latin typeface="Söhne"/>
            </a:endParaRPr>
          </a:p>
        </p:txBody>
      </p:sp>
      <p:pic>
        <p:nvPicPr>
          <p:cNvPr id="6" name="Picture 5">
            <a:extLst>
              <a:ext uri="{FF2B5EF4-FFF2-40B4-BE49-F238E27FC236}">
                <a16:creationId xmlns:a16="http://schemas.microsoft.com/office/drawing/2014/main" id="{1A062D2A-5602-51FF-A919-F006BA2FAAF4}"/>
              </a:ext>
            </a:extLst>
          </p:cNvPr>
          <p:cNvPicPr>
            <a:picLocks noChangeAspect="1"/>
          </p:cNvPicPr>
          <p:nvPr/>
        </p:nvPicPr>
        <p:blipFill>
          <a:blip r:embed="rId2"/>
          <a:stretch>
            <a:fillRect/>
          </a:stretch>
        </p:blipFill>
        <p:spPr>
          <a:xfrm>
            <a:off x="9847213" y="6173688"/>
            <a:ext cx="2160240" cy="668924"/>
          </a:xfrm>
          <a:prstGeom prst="rect">
            <a:avLst/>
          </a:prstGeom>
        </p:spPr>
      </p:pic>
      <p:pic>
        <p:nvPicPr>
          <p:cNvPr id="7" name="Picture 6">
            <a:extLst>
              <a:ext uri="{FF2B5EF4-FFF2-40B4-BE49-F238E27FC236}">
                <a16:creationId xmlns:a16="http://schemas.microsoft.com/office/drawing/2014/main" id="{7EF842E2-2FED-31BC-E7EA-BDB5A477570B}"/>
              </a:ext>
            </a:extLst>
          </p:cNvPr>
          <p:cNvPicPr>
            <a:picLocks noChangeAspect="1"/>
          </p:cNvPicPr>
          <p:nvPr/>
        </p:nvPicPr>
        <p:blipFill>
          <a:blip r:embed="rId3"/>
          <a:stretch>
            <a:fillRect/>
          </a:stretch>
        </p:blipFill>
        <p:spPr>
          <a:xfrm>
            <a:off x="1413892" y="2976120"/>
            <a:ext cx="3977640" cy="402995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764704"/>
            <a:ext cx="4114055" cy="2133598"/>
          </a:xfrm>
        </p:spPr>
        <p:txBody>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bút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viết</a:t>
            </a:r>
            <a:endParaRPr lang="en-US" sz="2400" b="1" i="0" dirty="0">
              <a:effectLst/>
              <a:latin typeface="Söhne"/>
            </a:endParaRPr>
          </a:p>
          <a:p>
            <a:r>
              <a:rPr lang="vi-VN" b="0" i="0" dirty="0">
                <a:effectLst/>
                <a:latin typeface="Open Sans" panose="020B0606030504020204" pitchFamily="34" charset="0"/>
              </a:rPr>
              <a:t>Nguyên nhân gây ra tai nạn trong quá trình gia công vỏ và mực của bút viết có thể bắt nguồn từ nhiều yếu tố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hiểu biết và kỹ năng chuyên môn của nhân viên, khi họ không thực hiện đúng quy trình làm việc và sử dụng thiết bị an toàn. Sự mệt mỏi và thiếu tập trung cũng có thể góp phần vào việc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BEB96B-8616-DC10-6930-4F3F0B64A00B}"/>
              </a:ext>
            </a:extLst>
          </p:cNvPr>
          <p:cNvPicPr>
            <a:picLocks noChangeAspect="1"/>
          </p:cNvPicPr>
          <p:nvPr/>
        </p:nvPicPr>
        <p:blipFill>
          <a:blip r:embed="rId3"/>
          <a:stretch>
            <a:fillRect/>
          </a:stretch>
        </p:blipFill>
        <p:spPr>
          <a:xfrm>
            <a:off x="1413892" y="2976120"/>
            <a:ext cx="3977640" cy="402995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836712"/>
            <a:ext cx="4042047" cy="2133598"/>
          </a:xfrm>
        </p:spPr>
        <p:txBody>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bút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viết</a:t>
            </a:r>
            <a:endParaRPr lang="en-US" sz="2400" b="1" i="0" dirty="0">
              <a:effectLst/>
              <a:latin typeface="Söhne"/>
            </a:endParaRPr>
          </a:p>
          <a:p>
            <a:r>
              <a:rPr lang="vi-VN" b="0" i="0" dirty="0">
                <a:effectLst/>
                <a:latin typeface="Open Sans" panose="020B0606030504020204" pitchFamily="34" charset="0"/>
              </a:rPr>
              <a:t>Để ngăn chặn tai nạn trong quá trình gia công vỏ và mực của bút viết, việc triển khai biện pháp phòng tránh là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đào tạo nhân viên về an toàn lao động và sử dụng thiết bị bảo hộ là yếu tố chính. Điều này giúp tăng cường nhận thức về rủi ro và kỹ năng an toàn, đồng thời hạn chế nguy cơ chấn thương do thiếu hiểu biết.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89E9DFA-D818-00F6-B9C8-DF8202A8D83F}"/>
              </a:ext>
            </a:extLst>
          </p:cNvPr>
          <p:cNvPicPr>
            <a:picLocks noChangeAspect="1"/>
          </p:cNvPicPr>
          <p:nvPr/>
        </p:nvPicPr>
        <p:blipFill>
          <a:blip r:embed="rId3"/>
          <a:stretch>
            <a:fillRect/>
          </a:stretch>
        </p:blipFill>
        <p:spPr>
          <a:xfrm>
            <a:off x="1413892" y="2976120"/>
            <a:ext cx="3977640" cy="402995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764704"/>
            <a:ext cx="4330079" cy="2133598"/>
          </a:xfrm>
        </p:spPr>
        <p:txBody>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bút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viết</a:t>
            </a:r>
            <a:endParaRPr lang="en-US" sz="2400" b="1" i="0" dirty="0">
              <a:effectLst/>
              <a:latin typeface="Söhne"/>
            </a:endParaRPr>
          </a:p>
          <a:p>
            <a:r>
              <a:rPr lang="vi-VN" b="0" i="0" dirty="0">
                <a:effectLst/>
                <a:latin typeface="Open Sans" panose="020B0606030504020204" pitchFamily="34" charset="0"/>
              </a:rPr>
              <a:t>Quy định an toàn lao động khi gia công vỏ và mực của bút viết đóng vai trò quan trọng trong bảo vệ sức khỏe của nhân viên và ngăn chặn tai nạn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Những quy định này thường bao gồm việc đào tạo nhân viên về các nguy cơ tiềm ẩn và cách sử dụng thiết bị bảo hộ.</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16FB743-9756-AC38-4C33-2FC215636192}"/>
              </a:ext>
            </a:extLst>
          </p:cNvPr>
          <p:cNvPicPr>
            <a:picLocks noChangeAspect="1"/>
          </p:cNvPicPr>
          <p:nvPr/>
        </p:nvPicPr>
        <p:blipFill>
          <a:blip r:embed="rId3"/>
          <a:stretch>
            <a:fillRect/>
          </a:stretch>
        </p:blipFill>
        <p:spPr>
          <a:xfrm>
            <a:off x="1413892" y="2976120"/>
            <a:ext cx="3977640" cy="402995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549796" y="836712"/>
            <a:ext cx="4402087" cy="2133598"/>
          </a:xfrm>
        </p:spPr>
        <p:txBody>
          <a:bodyPr/>
          <a:lstStyle/>
          <a:p>
            <a:r>
              <a:rPr lang="en-US" dirty="0">
                <a:solidFill>
                  <a:schemeClr val="accent4"/>
                </a:solidFill>
                <a:latin typeface="UTM Aptima" panose="02040603050506020204" pitchFamily="18" charset="0"/>
              </a:rPr>
              <a:t>Gia </a:t>
            </a:r>
            <a:r>
              <a:rPr lang="en-US" dirty="0" err="1">
                <a:solidFill>
                  <a:schemeClr val="accent4"/>
                </a:solidFill>
                <a:latin typeface="UTM Aptima" panose="02040603050506020204" pitchFamily="18" charset="0"/>
              </a:rPr>
              <a:t>công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bút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viết</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mực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viết</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Xử lý tình huống tai nạn khẩn cấp trong quá trình gia công vỏ và mực của bút viết đòi hỏi sự nhanh nhạy và kỹ năng lãnh đạo.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máy móc gặp sự cố, việc ngưng sản xuất ngay lập tức và báo cáo vấn đề là ưu tiên hàng đầu. Nhân viên cần được đào tạo về cách sử dụng các thiết bị an toàn và biện pháp phòng tránh để giảm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A762D57-84FC-1B6B-0351-F352609C2FD0}"/>
              </a:ext>
            </a:extLst>
          </p:cNvPr>
          <p:cNvPicPr>
            <a:picLocks noChangeAspect="1"/>
          </p:cNvPicPr>
          <p:nvPr/>
        </p:nvPicPr>
        <p:blipFill>
          <a:blip r:embed="rId3"/>
          <a:stretch>
            <a:fillRect/>
          </a:stretch>
        </p:blipFill>
        <p:spPr>
          <a:xfrm>
            <a:off x="1413892" y="2976120"/>
            <a:ext cx="3977640" cy="402995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Gia công bộ phận kim loại như đầu bút viết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gia công bộ phận kim loại như đầu bút viết</a:t>
            </a:r>
            <a:r>
              <a:rPr lang="en-US" sz="2000" dirty="0"/>
              <a:t>:</a:t>
            </a:r>
          </a:p>
          <a:p>
            <a:pPr algn="l"/>
            <a:r>
              <a:rPr lang="vi-VN" b="0" i="0" dirty="0">
                <a:effectLst/>
                <a:latin typeface="Open Sans" panose="020B0606030504020204" pitchFamily="34" charset="0"/>
              </a:rPr>
              <a:t>Gia công bộ phận kim loại, như đầu bút viết, đòi hỏi sự chú ý đặc biệt đến nhiều đặc điểm công việc để đảm bảo chất lượng và độ chính xác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Quy trình gia công thường bắt đầu bằng việc chọn lựa nguyên liệu kim loại phù hợp, đặc biệt là những loại như thép không gỉ hoặc nhôm, để đảm bảo tính bền và đẹp của sản phẩm cuối cùng.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7" name="Picture 6">
            <a:extLst>
              <a:ext uri="{FF2B5EF4-FFF2-40B4-BE49-F238E27FC236}">
                <a16:creationId xmlns:a16="http://schemas.microsoft.com/office/drawing/2014/main" id="{8CBBA1FA-D17A-3271-C567-289D01F7DB9E}"/>
              </a:ext>
            </a:extLst>
          </p:cNvPr>
          <p:cNvPicPr>
            <a:picLocks noChangeAspect="1"/>
          </p:cNvPicPr>
          <p:nvPr/>
        </p:nvPicPr>
        <p:blipFill>
          <a:blip r:embed="rId3"/>
          <a:stretch>
            <a:fillRect/>
          </a:stretch>
        </p:blipFill>
        <p:spPr>
          <a:xfrm>
            <a:off x="7088136" y="2020155"/>
            <a:ext cx="2817689" cy="281768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Gia công bộ phận kim loại như đầu bút viết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gia công bộ phận kim loại như đầu bút viết</a:t>
            </a:r>
            <a:r>
              <a:rPr lang="en-US" sz="2000" dirty="0"/>
              <a:t>:</a:t>
            </a:r>
          </a:p>
          <a:p>
            <a:pPr algn="l"/>
            <a:r>
              <a:rPr lang="vi-VN" b="0" i="0" dirty="0">
                <a:effectLst/>
                <a:latin typeface="Open Sans" panose="020B0606030504020204" pitchFamily="34" charset="0"/>
              </a:rPr>
              <a:t>Quá trình gia công bộ phận kim loại như đầu bút viết không tránh khỏi rủi ro về tai nạn, và việc nhận biết các dạng tai nạn này là quan trọng để tăng cường an toàn lao động và bảo vệ nguồn nhân lực.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tai nạn phổ biến bao gồm việc cắt, nghiến, hoặc va chạm trong quá trình sử dụng máy gia công.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70F2815-D638-6DCD-DDC1-C6ED476DC75E}"/>
              </a:ext>
            </a:extLst>
          </p:cNvPr>
          <p:cNvPicPr>
            <a:picLocks noChangeAspect="1"/>
          </p:cNvPicPr>
          <p:nvPr/>
        </p:nvPicPr>
        <p:blipFill>
          <a:blip r:embed="rId3"/>
          <a:stretch>
            <a:fillRect/>
          </a:stretch>
        </p:blipFill>
        <p:spPr>
          <a:xfrm>
            <a:off x="7088136" y="2020155"/>
            <a:ext cx="2817689" cy="281768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05772" y="558800"/>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Gia công bộ phận kim loại như đầu bút viết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gia công bộ phận kim loại như đầu bút viết</a:t>
            </a:r>
            <a:r>
              <a:rPr lang="en-US" sz="2000" dirty="0"/>
              <a:t>:</a:t>
            </a:r>
          </a:p>
          <a:p>
            <a:pPr algn="l"/>
            <a:r>
              <a:rPr lang="vi-VN" b="0" i="0" dirty="0">
                <a:effectLst/>
                <a:latin typeface="Open Sans" panose="020B0606030504020204" pitchFamily="34" charset="0"/>
              </a:rPr>
              <a:t>Các tai nạn trong quá trình gia công bộ phận kim loại như đầu bút viết có thể xuất phát từ nhiều nguyên nhân khác nhau. Một trong những nguyên nhân chính là thiếu hiểu biết hoặc thiếu đào tạo về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không đủ thông tin về cách sử dụng máy móc, dụng cụ cắt, và quy tắc an toàn có thể dẫn đến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F57BDF8-565D-94A2-383A-044B4CA385B4}"/>
              </a:ext>
            </a:extLst>
          </p:cNvPr>
          <p:cNvPicPr>
            <a:picLocks noChangeAspect="1"/>
          </p:cNvPicPr>
          <p:nvPr/>
        </p:nvPicPr>
        <p:blipFill>
          <a:blip r:embed="rId3"/>
          <a:stretch>
            <a:fillRect/>
          </a:stretch>
        </p:blipFill>
        <p:spPr>
          <a:xfrm>
            <a:off x="7088136" y="2020155"/>
            <a:ext cx="2817689" cy="281768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834" y="558800"/>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Gia công bộ phận kim loại như đầu bút viết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gia công bộ phận kim loại như đầu bút viết</a:t>
            </a:r>
            <a:r>
              <a:rPr lang="en-US" sz="2000" dirty="0"/>
              <a:t>:</a:t>
            </a:r>
          </a:p>
          <a:p>
            <a:pPr algn="l"/>
            <a:r>
              <a:rPr lang="vi-VN" b="0" i="0" dirty="0">
                <a:effectLst/>
                <a:latin typeface="Open Sans" panose="020B0606030504020204" pitchFamily="34" charset="0"/>
              </a:rPr>
              <a:t>Để đảm bảo an toàn trong quá trình gia công bộ phận kim loại như đầu bút viết, việc áp dụng biện pháp phòng tránh tai nạn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việc đảm bảo rằng mọi nhân viên đều được đào tạo đầy đủ về an toàn lao động là quan trọng. Điều này bao gồm việc họ hiểu rõ về quy trình làm việc, sử dụng đúng dụng cụ bảo hộ, và tuân thủ các quy tắc an toàn cơ bản.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68CCFCE-8BE6-094F-E8DD-1F1E8F800A21}"/>
              </a:ext>
            </a:extLst>
          </p:cNvPr>
          <p:cNvPicPr>
            <a:picLocks noChangeAspect="1"/>
          </p:cNvPicPr>
          <p:nvPr/>
        </p:nvPicPr>
        <p:blipFill>
          <a:blip r:embed="rId3"/>
          <a:stretch>
            <a:fillRect/>
          </a:stretch>
        </p:blipFill>
        <p:spPr>
          <a:xfrm>
            <a:off x="7088136" y="2020155"/>
            <a:ext cx="2817689" cy="281768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63599"/>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Gia công bộ phận kim loại như đầu bút viết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gia công bộ phận kim loại như đầu bút viết</a:t>
            </a:r>
            <a:r>
              <a:rPr lang="en-US" sz="2000" dirty="0"/>
              <a:t>:</a:t>
            </a:r>
          </a:p>
          <a:p>
            <a:pPr algn="l"/>
            <a:r>
              <a:rPr lang="vi-VN" b="0" i="0" dirty="0">
                <a:effectLst/>
                <a:latin typeface="Open Sans" panose="020B0606030504020204" pitchFamily="34" charset="0"/>
              </a:rPr>
              <a:t>Quy định an toàn lao động trong quá trình gia công bộ phận kim loại, như đầu bút viết, đặt ra những tiêu chí cụ thể để bảo vệ người lao động và giảm thiểu rủi ro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được yêu cầu tuân thủ các biện pháp an toàn cơ bản, bao gồm việc đeo bảo hộ cá nhân như mũ bảo hiểm, kính bảo hộ, và găng tay khi làm việc gần các máy móc cắt hoặc trong các quy trình làm việc có nguy cơ chấn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E23CFFF-1848-9E1D-A99A-053583C5F2B7}"/>
              </a:ext>
            </a:extLst>
          </p:cNvPr>
          <p:cNvPicPr>
            <a:picLocks noChangeAspect="1"/>
          </p:cNvPicPr>
          <p:nvPr/>
        </p:nvPicPr>
        <p:blipFill>
          <a:blip r:embed="rId3"/>
          <a:stretch>
            <a:fillRect/>
          </a:stretch>
        </p:blipFill>
        <p:spPr>
          <a:xfrm>
            <a:off x="7088136" y="2020155"/>
            <a:ext cx="2817689" cy="2817689"/>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5562600" cy="1143000"/>
          </a:xfrm>
        </p:spPr>
        <p:txBody>
          <a:bodyPr anchor="t">
            <a:noAutofit/>
          </a:bodyPr>
          <a:lstStyle/>
          <a:p>
            <a:pPr>
              <a:lnSpc>
                <a:spcPct val="100000"/>
              </a:lnSpc>
            </a:pPr>
            <a:r>
              <a:rPr lang="vi-VN" sz="4000" b="1" dirty="0">
                <a:solidFill>
                  <a:schemeClr val="bg1"/>
                </a:solidFill>
                <a:latin typeface="UTM Aptima" panose="02040603050506020204" pitchFamily="18" charset="0"/>
              </a:rPr>
              <a:t>Gia công bộ phận kim loại như đầu bút viết</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gia công bộ phận kim loại như đầu bút viết</a:t>
            </a:r>
            <a:r>
              <a:rPr lang="en-US" sz="2000" dirty="0"/>
              <a:t>:</a:t>
            </a:r>
          </a:p>
          <a:p>
            <a:pPr algn="l"/>
            <a:r>
              <a:rPr lang="vi-VN" b="0" i="0" dirty="0">
                <a:effectLst/>
                <a:latin typeface="Open Sans" panose="020B0606030504020204" pitchFamily="34" charset="0"/>
              </a:rPr>
              <a:t>Trong trường hợp xảy ra tai nạn khẩn cấp khi gia công bộ phận kim loại như đầu bút viết, quy trình xử lý tình huống đòi hỏi sự nhanh nhẹn và kỹ năng linh hoạt. Ngay từ đầu, việc gọi ngay điện thoại báo cáo sự cố và yêu cầu sự giúp đỡ từ đội ngũ cứu thương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Đồng thời, nhân viên cần ưu tiên việc ngừng máy móc và cung cấp sự chăm sóc đầu tiên cho người bị thương, bao gồm việc sử dụng bộ trang thiết bị cấp cứu và đưa nạn nhân ra khỏi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960B97E-81BE-AE51-B83E-750C3D2A6162}"/>
              </a:ext>
            </a:extLst>
          </p:cNvPr>
          <p:cNvPicPr>
            <a:picLocks noChangeAspect="1"/>
          </p:cNvPicPr>
          <p:nvPr/>
        </p:nvPicPr>
        <p:blipFill>
          <a:blip r:embed="rId3"/>
          <a:stretch>
            <a:fillRect/>
          </a:stretch>
        </p:blipFill>
        <p:spPr>
          <a:xfrm>
            <a:off x="7088136" y="2020155"/>
            <a:ext cx="2817689" cy="2817689"/>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bút</a:t>
            </a:r>
            <a:r>
              <a:rPr lang="en-US" dirty="0">
                <a:latin typeface="UTM Aptima" panose="02040603050506020204" pitchFamily="18" charset="0"/>
              </a:rPr>
              <a:t> </a:t>
            </a:r>
            <a:r>
              <a:rPr lang="en-US" dirty="0" err="1">
                <a:latin typeface="UTM Aptima" panose="02040603050506020204" pitchFamily="18" charset="0"/>
              </a:rPr>
              <a:t>viết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bút</a:t>
            </a:r>
            <a:r>
              <a:rPr lang="en-US" b="1" i="0" dirty="0">
                <a:effectLst/>
                <a:latin typeface="Open Sans" panose="020B0606030504020204" pitchFamily="34" charset="0"/>
              </a:rPr>
              <a:t> </a:t>
            </a:r>
            <a:r>
              <a:rPr lang="en-US" b="1" i="0" dirty="0" err="1">
                <a:effectLst/>
                <a:latin typeface="Open Sans" panose="020B0606030504020204" pitchFamily="34" charset="0"/>
              </a:rPr>
              <a:t>viết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lắp ráp bút viết là một công việc chuyên nghiệp đòi hỏi sự tinh tế và kỹ thuật cao. Các nhân viên thường phải trải qua quá trình đào tạo kỹ năng cụ thể để đảm bảo chất lượng và hiệu suất trong quá trình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Đặc điểm quan trọng của công việc này bao gồm sự chính xác trong việc ghép nối các thành phần nhỏ, sự linh hoạt trong xử lý các vật liệu nhạy cảm, và khả năng kiểm soát chất lượng theo tiêu chuẩn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909C3D08-BAE9-E04B-7CAA-3FC0E693BDD4}"/>
              </a:ext>
            </a:extLst>
          </p:cNvPr>
          <p:cNvPicPr>
            <a:picLocks noChangeAspect="1"/>
          </p:cNvPicPr>
          <p:nvPr/>
        </p:nvPicPr>
        <p:blipFill>
          <a:blip r:embed="rId3"/>
          <a:stretch>
            <a:fillRect/>
          </a:stretch>
        </p:blipFill>
        <p:spPr>
          <a:xfrm>
            <a:off x="1" y="3499892"/>
            <a:ext cx="3358108" cy="335810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bút</a:t>
            </a:r>
            <a:r>
              <a:rPr lang="en-US" dirty="0">
                <a:latin typeface="UTM Aptima" panose="02040603050506020204" pitchFamily="18" charset="0"/>
              </a:rPr>
              <a:t> </a:t>
            </a:r>
            <a:r>
              <a:rPr lang="en-US" dirty="0" err="1">
                <a:latin typeface="UTM Aptima" panose="02040603050506020204" pitchFamily="18" charset="0"/>
              </a:rPr>
              <a:t>viết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bút</a:t>
            </a:r>
            <a:r>
              <a:rPr lang="en-US" b="1" i="0" dirty="0">
                <a:effectLst/>
                <a:latin typeface="Open Sans" panose="020B0606030504020204" pitchFamily="34" charset="0"/>
              </a:rPr>
              <a:t> </a:t>
            </a:r>
            <a:r>
              <a:rPr lang="en-US" b="1" i="0" dirty="0" err="1">
                <a:effectLst/>
                <a:latin typeface="Open Sans" panose="020B0606030504020204" pitchFamily="34" charset="0"/>
              </a:rPr>
              <a:t>viết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lắp ráp bút viết, các dạng tai nạn có thể xảy ra và đòi hỏi sự chú ý đặc biệt từ phía nhân viên và quản lý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phổ biến bao gồm việc tổn thương đối với người lao động, đặc biệt là khi họ đang thao tác với các thiết bị cắt và máy móc. Các vật liệu nhọn và quy trình làm việc có thể gây chấn thương nếu không tuân thủ đúng quy tắc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F0D8288-3594-E676-6AC4-B38DC2389994}"/>
              </a:ext>
            </a:extLst>
          </p:cNvPr>
          <p:cNvPicPr>
            <a:picLocks noChangeAspect="1"/>
          </p:cNvPicPr>
          <p:nvPr/>
        </p:nvPicPr>
        <p:blipFill>
          <a:blip r:embed="rId3"/>
          <a:stretch>
            <a:fillRect/>
          </a:stretch>
        </p:blipFill>
        <p:spPr>
          <a:xfrm>
            <a:off x="1" y="3499892"/>
            <a:ext cx="3358108" cy="335810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bút</a:t>
            </a:r>
            <a:r>
              <a:rPr lang="en-US" dirty="0">
                <a:latin typeface="UTM Aptima" panose="02040603050506020204" pitchFamily="18" charset="0"/>
              </a:rPr>
              <a:t> </a:t>
            </a:r>
            <a:r>
              <a:rPr lang="en-US" dirty="0" err="1">
                <a:latin typeface="UTM Aptima" panose="02040603050506020204" pitchFamily="18" charset="0"/>
              </a:rPr>
              <a:t>viết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bút</a:t>
            </a:r>
            <a:r>
              <a:rPr lang="en-US" b="1" i="0" dirty="0">
                <a:effectLst/>
                <a:latin typeface="Open Sans" panose="020B0606030504020204" pitchFamily="34" charset="0"/>
              </a:rPr>
              <a:t> </a:t>
            </a:r>
            <a:r>
              <a:rPr lang="en-US" b="1" i="0" dirty="0" err="1">
                <a:effectLst/>
                <a:latin typeface="Open Sans" panose="020B0606030504020204" pitchFamily="34" charset="0"/>
              </a:rPr>
              <a:t>viết</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lắp</a:t>
            </a:r>
            <a:r>
              <a:rPr lang="en-US" b="0" i="0" dirty="0">
                <a:effectLst/>
                <a:latin typeface="Open Sans" panose="020B0606030504020204" pitchFamily="34" charset="0"/>
              </a:rPr>
              <a:t> </a:t>
            </a:r>
            <a:r>
              <a:rPr lang="en-US" b="0" i="0" dirty="0" err="1">
                <a:effectLst/>
                <a:latin typeface="Open Sans" panose="020B0606030504020204" pitchFamily="34" charset="0"/>
              </a:rPr>
              <a:t>ráp</a:t>
            </a:r>
            <a:r>
              <a:rPr lang="en-US" b="0" i="0" dirty="0">
                <a:effectLst/>
                <a:latin typeface="Open Sans" panose="020B0606030504020204" pitchFamily="34" charset="0"/>
              </a:rPr>
              <a:t> </a:t>
            </a:r>
            <a:r>
              <a:rPr lang="en-US" b="0" i="0" dirty="0" err="1">
                <a:effectLst/>
                <a:latin typeface="Open Sans" panose="020B0606030504020204" pitchFamily="34" charset="0"/>
              </a:rPr>
              <a:t>bút</a:t>
            </a:r>
            <a:r>
              <a:rPr lang="en-US" b="0" i="0" dirty="0">
                <a:effectLst/>
                <a:latin typeface="Open Sans" panose="020B0606030504020204" pitchFamily="34" charset="0"/>
              </a:rPr>
              <a:t> </a:t>
            </a:r>
            <a:r>
              <a:rPr lang="en-US" b="0" i="0" dirty="0" err="1">
                <a:effectLst/>
                <a:latin typeface="Open Sans" panose="020B0606030504020204" pitchFamily="34" charset="0"/>
              </a:rPr>
              <a:t>viết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chúng</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ngừa</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Khi </a:t>
            </a:r>
            <a:r>
              <a:rPr lang="en-US" b="0" i="0" dirty="0" err="1">
                <a:effectLst/>
                <a:latin typeface="Open Sans" panose="020B0606030504020204" pitchFamily="34" charset="0"/>
              </a:rPr>
              <a:t>họ</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nắm</a:t>
            </a:r>
            <a:r>
              <a:rPr lang="en-US" b="0" i="0" dirty="0">
                <a:effectLst/>
                <a:latin typeface="Open Sans" panose="020B0606030504020204" pitchFamily="34" charset="0"/>
              </a:rPr>
              <a:t> </a:t>
            </a:r>
            <a:r>
              <a:rPr lang="en-US" b="0" i="0" dirty="0" err="1">
                <a:effectLst/>
                <a:latin typeface="Open Sans" panose="020B0606030504020204" pitchFamily="34" charset="0"/>
              </a:rPr>
              <a:t>vững</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tắc</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đáng</a:t>
            </a:r>
            <a:r>
              <a:rPr lang="en-US" b="0" i="0" dirty="0">
                <a:effectLst/>
                <a:latin typeface="Open Sans" panose="020B0606030504020204" pitchFamily="34" charset="0"/>
              </a:rPr>
              <a:t> </a:t>
            </a:r>
            <a:r>
              <a:rPr lang="en-US" b="0" i="0" dirty="0" err="1">
                <a:effectLst/>
                <a:latin typeface="Open Sans" panose="020B0606030504020204" pitchFamily="34" charset="0"/>
              </a:rPr>
              <a:t>kể</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116DA44-F630-4EF7-B9A9-0045FFE6FA7F}"/>
              </a:ext>
            </a:extLst>
          </p:cNvPr>
          <p:cNvPicPr>
            <a:picLocks noChangeAspect="1"/>
          </p:cNvPicPr>
          <p:nvPr/>
        </p:nvPicPr>
        <p:blipFill>
          <a:blip r:embed="rId3"/>
          <a:stretch>
            <a:fillRect/>
          </a:stretch>
        </p:blipFill>
        <p:spPr>
          <a:xfrm>
            <a:off x="1" y="3499892"/>
            <a:ext cx="3358108" cy="335810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bút</a:t>
            </a:r>
            <a:r>
              <a:rPr lang="en-US" dirty="0">
                <a:latin typeface="UTM Aptima" panose="02040603050506020204" pitchFamily="18" charset="0"/>
              </a:rPr>
              <a:t> </a:t>
            </a:r>
            <a:r>
              <a:rPr lang="en-US" dirty="0" err="1">
                <a:latin typeface="UTM Aptima" panose="02040603050506020204" pitchFamily="18" charset="0"/>
              </a:rPr>
              <a:t>viết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bút</a:t>
            </a:r>
            <a:r>
              <a:rPr lang="en-US" b="1" i="0" dirty="0">
                <a:effectLst/>
                <a:latin typeface="Open Sans" panose="020B0606030504020204" pitchFamily="34" charset="0"/>
              </a:rPr>
              <a:t> </a:t>
            </a:r>
            <a:r>
              <a:rPr lang="en-US" b="1" i="0" dirty="0" err="1">
                <a:effectLst/>
                <a:latin typeface="Open Sans" panose="020B0606030504020204" pitchFamily="34" charset="0"/>
              </a:rPr>
              <a:t>viết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Biện pháp phòng tránh tai nạn khi lắp ráp bút viết là quan trọng để đảm bảo an toàn lao động và hiệu quả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Huấn luyện an toàn lao động đóng vai trò quan trọng, giúp nhân viên nắm vững quy tắc và kỹ thuật làm việc an toàn. Cung cấp đầy đủ thông tin về rủi ro cụ thể trong quá trình lắp ráp bút viết và cách ứng phó giúp tăng cường ý thức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35A666-CB58-BB92-D66A-DA6EE1043E89}"/>
              </a:ext>
            </a:extLst>
          </p:cNvPr>
          <p:cNvPicPr>
            <a:picLocks noChangeAspect="1"/>
          </p:cNvPicPr>
          <p:nvPr/>
        </p:nvPicPr>
        <p:blipFill>
          <a:blip r:embed="rId3"/>
          <a:stretch>
            <a:fillRect/>
          </a:stretch>
        </p:blipFill>
        <p:spPr>
          <a:xfrm>
            <a:off x="1" y="3499892"/>
            <a:ext cx="3358108" cy="335810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bút</a:t>
            </a:r>
            <a:r>
              <a:rPr lang="en-US" dirty="0">
                <a:latin typeface="UTM Aptima" panose="02040603050506020204" pitchFamily="18" charset="0"/>
              </a:rPr>
              <a:t> </a:t>
            </a:r>
            <a:r>
              <a:rPr lang="en-US" dirty="0" err="1">
                <a:latin typeface="UTM Aptima" panose="02040603050506020204" pitchFamily="18" charset="0"/>
              </a:rPr>
              <a:t>viết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bút</a:t>
            </a:r>
            <a:r>
              <a:rPr lang="en-US" b="1" i="0" dirty="0">
                <a:effectLst/>
                <a:latin typeface="Open Sans" panose="020B0606030504020204" pitchFamily="34" charset="0"/>
              </a:rPr>
              <a:t> </a:t>
            </a:r>
            <a:r>
              <a:rPr lang="en-US" b="1" i="0" dirty="0" err="1">
                <a:effectLst/>
                <a:latin typeface="Open Sans" panose="020B0606030504020204" pitchFamily="34" charset="0"/>
              </a:rPr>
              <a:t>viết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lắp ráp bút viết đóng vai trò quan trọng trong bảo vệ sức khỏe và trạng thái tinh thần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các tiêu chuẩn an toàn lao động, nhân viên phải được đào tạo về quy tắc và kỹ thuật an toàn trước khi tham gia công việc lắp ráp. Điều này bao gồm việc sử dụng đúng trang thiết bị bảo hộ cá nhân và tuân thủ các quy trình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252D0C-2C23-A815-D4C8-014A086DE972}"/>
              </a:ext>
            </a:extLst>
          </p:cNvPr>
          <p:cNvPicPr>
            <a:picLocks noChangeAspect="1"/>
          </p:cNvPicPr>
          <p:nvPr/>
        </p:nvPicPr>
        <p:blipFill>
          <a:blip r:embed="rId3"/>
          <a:stretch>
            <a:fillRect/>
          </a:stretch>
        </p:blipFill>
        <p:spPr>
          <a:xfrm>
            <a:off x="1" y="3499892"/>
            <a:ext cx="3358108" cy="335810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r>
              <a:rPr lang="en-US" dirty="0">
                <a:latin typeface="UTM Aptima" panose="02040603050506020204" pitchFamily="18" charset="0"/>
              </a:rPr>
              <a:t> </a:t>
            </a:r>
            <a:r>
              <a:rPr lang="en-US" dirty="0" err="1">
                <a:latin typeface="UTM Aptima" panose="02040603050506020204" pitchFamily="18" charset="0"/>
              </a:rPr>
              <a:t>bút</a:t>
            </a:r>
            <a:r>
              <a:rPr lang="en-US" dirty="0">
                <a:latin typeface="UTM Aptima" panose="02040603050506020204" pitchFamily="18" charset="0"/>
              </a:rPr>
              <a:t> </a:t>
            </a:r>
            <a:r>
              <a:rPr lang="en-US" dirty="0" err="1">
                <a:latin typeface="UTM Aptima" panose="02040603050506020204" pitchFamily="18" charset="0"/>
              </a:rPr>
              <a:t>viết</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bút</a:t>
            </a:r>
            <a:r>
              <a:rPr lang="en-US" b="1" i="0" dirty="0">
                <a:effectLst/>
                <a:latin typeface="Open Sans" panose="020B0606030504020204" pitchFamily="34" charset="0"/>
              </a:rPr>
              <a:t> </a:t>
            </a:r>
            <a:r>
              <a:rPr lang="en-US" b="1" i="0" dirty="0" err="1">
                <a:effectLst/>
                <a:latin typeface="Open Sans" panose="020B0606030504020204" pitchFamily="34" charset="0"/>
              </a:rPr>
              <a:t>viết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lắp ráp bút viết đòi hỏi sự nhanh nhẹn và chủ động từ phía nhân viên và đội ngũ quản lý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việc đào tạo nhân viên về quy trình ứng phó khẩn cấp là quan trọng để đảm bảo sự hiệu quả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45D2F1-2FAD-0209-0A4B-6D63DA2CFE89}"/>
              </a:ext>
            </a:extLst>
          </p:cNvPr>
          <p:cNvPicPr>
            <a:picLocks noChangeAspect="1"/>
          </p:cNvPicPr>
          <p:nvPr/>
        </p:nvPicPr>
        <p:blipFill>
          <a:blip r:embed="rId3"/>
          <a:stretch>
            <a:fillRect/>
          </a:stretch>
        </p:blipFill>
        <p:spPr>
          <a:xfrm>
            <a:off x="1" y="3499892"/>
            <a:ext cx="3358108" cy="335810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bút viết thành phẩm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bút viết thành phẩm</a:t>
            </a:r>
            <a:r>
              <a:rPr lang="en-US" sz="2400" dirty="0"/>
              <a:t>:</a:t>
            </a:r>
          </a:p>
          <a:p>
            <a:pPr algn="l"/>
            <a:r>
              <a:rPr lang="vi-VN" b="0" i="0" dirty="0">
                <a:solidFill>
                  <a:srgbClr val="4C4F5A"/>
                </a:solidFill>
                <a:effectLst/>
                <a:latin typeface="Open Sans" panose="020B0606030504020204" pitchFamily="34" charset="0"/>
              </a:rPr>
              <a:t>Trong quá trình sản xuất bút viết, việc kiểm tra chất lượng đóng vai trò quan trọng để đảm bảo sản phẩm cuối cùng đáp ứng các tiêu chuẩn chất lượng cao.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kiểm tra chất lượng bút viết (Pen) thành phẩm đòi hỏi sự chú ý đặc biệt đến nhiều khía cạnh khác nhau.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bút viết thành phẩm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bút viết</a:t>
            </a:r>
            <a:r>
              <a:rPr lang="en-US"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thành phẩm</a:t>
            </a:r>
            <a:r>
              <a:rPr lang="en-US" sz="2400" dirty="0"/>
              <a:t>:</a:t>
            </a:r>
          </a:p>
          <a:p>
            <a:pPr algn="l"/>
            <a:r>
              <a:rPr lang="vi-VN" b="0" i="0" dirty="0">
                <a:solidFill>
                  <a:srgbClr val="4C4F5A"/>
                </a:solidFill>
                <a:effectLst/>
                <a:latin typeface="Open Sans" panose="020B0606030504020204" pitchFamily="34" charset="0"/>
              </a:rPr>
              <a:t>Trong quá trình kiểm tra chất lượng bút viết (Pen) thành phẩm, có nhiều rủi ro về tai nạn mà các nhà sản xuất cần lưu ý để đảm bảo an toàn cho nhân viên và quy trình sản xuất. Một số dạng tai nạn phổ biến bao gồm:</a:t>
            </a:r>
          </a:p>
          <a:p>
            <a:pPr algn="l"/>
            <a:r>
              <a:rPr lang="vi-VN" b="0" i="0" dirty="0">
                <a:solidFill>
                  <a:srgbClr val="4C4F5A"/>
                </a:solidFill>
                <a:effectLst/>
                <a:latin typeface="Open Sans" panose="020B0606030504020204" pitchFamily="34" charset="0"/>
              </a:rPr>
              <a:t>Trước hết, tai nạn liên quan đến ngòi bút có thể xuất phát từ việc sử dụng nguyên liệu không đạt chất lượng. Nếu ngòi bút không được sản xuất đúng cách hoặc có khuyết điểm, có thể gây ra tình trạng mực chảy không kiểm soát, làm ướt giấy và tăng nguy cơ tai nạn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bút viết thành phẩm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bút viết</a:t>
            </a:r>
            <a:r>
              <a:rPr lang="en-US"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thành phẩm</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bút viết (Pen) thành phẩm đôi khi xuất phát từ nhiều yếu tố khác nhau. Một trong những nguyên nhân chính là sự không chính xác trong quá trình sản xuất ngòi bút.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Nếu ngòi bút không được chế tạo đúng cách, nó có thể dẫn đến các vấn đề như áp lực mực không ổn định hoặc độ bền kém, tăng nguy cơ tai nạn trong quá trình sử dụng.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bút viết thành phẩm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bút viết thành phẩm</a:t>
            </a:r>
            <a:r>
              <a:rPr lang="en-US" sz="2400" dirty="0"/>
              <a:t>:</a:t>
            </a:r>
          </a:p>
          <a:p>
            <a:pPr algn="l"/>
            <a:r>
              <a:rPr lang="vi-VN" b="0" i="0" dirty="0">
                <a:solidFill>
                  <a:srgbClr val="4C4F5A"/>
                </a:solidFill>
                <a:effectLst/>
                <a:latin typeface="Open Sans" panose="020B0606030504020204" pitchFamily="34" charset="0"/>
              </a:rPr>
              <a:t>Để đảm bảo an toàn trong quá trình kiểm tra chất lượng bút viết (Pen) thành phẩm, việc áp dụng các biện pháp phòng tránh là quan trọng. Trước hết, đào tạo nhân viên về quy trình an toàn và sử dụng thiết bị bảo vệ cá nhân là bước cơ bản. Sự hiểu biết vững về quy trình kiểm tra và cách xử lý tình huống nguy hiểm giúp giảm nguy cơ tai nạn.</a:t>
            </a:r>
          </a:p>
          <a:p>
            <a:pPr algn="l"/>
            <a:r>
              <a:rPr lang="vi-VN" b="0" i="0" dirty="0">
                <a:solidFill>
                  <a:srgbClr val="4C4F5A"/>
                </a:solidFill>
                <a:effectLst/>
                <a:latin typeface="Open Sans" panose="020B0606030504020204" pitchFamily="34" charset="0"/>
              </a:rPr>
              <a:t>Việc duy trì và kiểm tra định kỳ các thiết bị kiểm tra và máy móc là quan trọng để đảm bảo chúng hoạt động hiệu quả và an toàn. Các biện pháp kiểm soát chất lượng cần được tích hợp vào quy trình sản xuất để ngăn chặn sản phẩm không an toàn từ việc xuất xưởng.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0" y="685800"/>
            <a:ext cx="9617497" cy="990600"/>
          </a:xfrm>
        </p:spPr>
        <p:txBody>
          <a:bodyPr>
            <a:noAutofit/>
          </a:bodyPr>
          <a:lstStyle/>
          <a:p>
            <a:r>
              <a:rPr lang="vi-VN" b="1" dirty="0">
                <a:latin typeface="UTM Aptima" panose="02040603050506020204" pitchFamily="18" charset="0"/>
              </a:rPr>
              <a:t>Kiểm tra chất lượng bút viết thành phẩm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bút viết thành phẩm</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bút viết (Pen) thành phẩm đóng vai trò quan trọng để bảo vệ nhân viên và duy trì một môi trường làm việc an toàn. Những quy định này thường bao gồm việc đeo đồ bảo hộ cá nhân, như mũ bảo hiểm và găng tay, để giảm nguy cơ chấn thương và bảo vệ da khi tiếp xúc với các vật liệu.</a:t>
            </a:r>
          </a:p>
          <a:p>
            <a:pPr algn="l"/>
            <a:r>
              <a:rPr lang="vi-VN" b="0" i="0" dirty="0">
                <a:solidFill>
                  <a:srgbClr val="4C4F5A"/>
                </a:solidFill>
                <a:effectLst/>
                <a:latin typeface="Open Sans" panose="020B0606030504020204" pitchFamily="34" charset="0"/>
              </a:rPr>
              <a:t>Các biện pháp kiểm soát rủi ro, như bảo dưỡng định kỳ máy móc và thiết bị kiểm tra, cũng được quy định để đảm bảo chúng hoạt động an toàn và hiệu quả. Nhân viên thường được yêu cầu tuân thủ quy trình an toàn khi sử dụng các thiết bị này, bao gồm cả việc tuân thủ các quy tắc về điều khiển áp lực và động cơ.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741611" y="685800"/>
            <a:ext cx="9447214" cy="990600"/>
          </a:xfrm>
        </p:spPr>
        <p:txBody>
          <a:bodyPr>
            <a:noAutofit/>
          </a:bodyPr>
          <a:lstStyle/>
          <a:p>
            <a:r>
              <a:rPr lang="vi-VN" b="1" dirty="0">
                <a:latin typeface="UTM Aptima" panose="02040603050506020204" pitchFamily="18" charset="0"/>
              </a:rPr>
              <a:t>Kiểm tra chất lượng bút viết thành phẩm </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bút viết</a:t>
            </a:r>
            <a:r>
              <a:rPr lang="en-US" b="1" i="0" dirty="0">
                <a:solidFill>
                  <a:srgbClr val="090E1D"/>
                </a:solidFill>
                <a:effectLst/>
                <a:latin typeface="Open Sans" panose="020B0606030504020204" pitchFamily="34" charset="0"/>
              </a:rPr>
              <a:t> </a:t>
            </a:r>
            <a:r>
              <a:rPr lang="vi-VN" b="1" i="0" dirty="0">
                <a:solidFill>
                  <a:srgbClr val="090E1D"/>
                </a:solidFill>
                <a:effectLst/>
                <a:latin typeface="Open Sans" panose="020B0606030504020204" pitchFamily="34" charset="0"/>
              </a:rPr>
              <a:t>thành phẩm</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khi kiểm tra chất lượng bút viết (Pen) thành phẩm, quy trình xử lý tình huống là quan trọng để đảm bảo an toàn cho nhân viên và ngăn chặn tình trạng nguy hiểm lan rộ. Đầu tiên, việc báo cáo ngay lập tức về tai nạn và thông báo cho người quản lý là bước quan trọng để kích thích hành động nhanh chóng.</a:t>
            </a:r>
          </a:p>
          <a:p>
            <a:pPr algn="l"/>
            <a:r>
              <a:rPr lang="vi-VN" b="0" i="0" dirty="0">
                <a:solidFill>
                  <a:srgbClr val="4C4F5A"/>
                </a:solidFill>
                <a:effectLst/>
                <a:latin typeface="Open Sans" panose="020B0606030504020204" pitchFamily="34" charset="0"/>
              </a:rPr>
              <a:t>Nhân viên cần được đào tạo về việc sử dụng các phương tiện bảo hộ và thiết bị cứu thương khi cần thiết. Việc đảm bảo an toàn cho bản thân và đồng nghiệp trong tình huống khẩn cấp là ưu tiên hàng đầu. Đồng thời, các kế hoạch ứng phó khẩn cấp cần được thiết lập và tất cả nhân viên cần biết rõ về chúng.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181</TotalTime>
  <Words>3137</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BÚT VIẾT</vt:lpstr>
      <vt:lpstr>Một số vụ tai nạn trong nhà máy sản xuất bút viết</vt:lpstr>
      <vt:lpstr>Tóm tắt bài học</vt:lpstr>
      <vt:lpstr>Gia công vỏ và mực của bút viết</vt:lpstr>
      <vt:lpstr>PowerPoint Presentation</vt:lpstr>
      <vt:lpstr>Gia công vỏ và mực của bút viết</vt:lpstr>
      <vt:lpstr>Gia công vỏ và mực của bút viết</vt:lpstr>
      <vt:lpstr>Gia công vỏ và mực của bút viết</vt:lpstr>
      <vt:lpstr>Gia công vỏ và mực của bút viết</vt:lpstr>
      <vt:lpstr>Gia công bộ phận kim loại như đầu bút viết</vt:lpstr>
      <vt:lpstr>Gia công bộ phận kim loại như đầu bút viết</vt:lpstr>
      <vt:lpstr>Gia công bộ phận kim loại như đầu bút viết</vt:lpstr>
      <vt:lpstr>Gia công bộ phận kim loại như đầu bút viết</vt:lpstr>
      <vt:lpstr>Gia công bộ phận kim loại như đầu bút viết</vt:lpstr>
      <vt:lpstr>Gia công bộ phận kim loại như đầu bút viết</vt:lpstr>
      <vt:lpstr>Lắp ráp bút viết</vt:lpstr>
      <vt:lpstr>Lắp ráp bút viết</vt:lpstr>
      <vt:lpstr>Lắp ráp bút viết</vt:lpstr>
      <vt:lpstr>Lắp ráp bút viết</vt:lpstr>
      <vt:lpstr>Lắp ráp bút viết</vt:lpstr>
      <vt:lpstr>Lắp ráp bút viết</vt:lpstr>
      <vt:lpstr>Kiểm tra chất lượng bút viết thành phẩm </vt:lpstr>
      <vt:lpstr>Kiểm tra chất lượng bút viết thành phẩm </vt:lpstr>
      <vt:lpstr>Kiểm tra chất lượng bút viết thành phẩm </vt:lpstr>
      <vt:lpstr>Kiểm tra chất lượng bút viết thành phẩm </vt:lpstr>
      <vt:lpstr>Kiểm tra chất lượng bút viết thành phẩm </vt:lpstr>
      <vt:lpstr>Kiểm tra chất lượng bút viết thành phẩm </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2024-03-29T04:03:27Z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