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762" y="-85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MÁY CƯA LỘNG</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26D226AA-93C0-499F-C2C2-B0796EC071C6}"/>
              </a:ext>
            </a:extLst>
          </p:cNvPr>
          <p:cNvPicPr>
            <a:picLocks noChangeAspect="1"/>
          </p:cNvPicPr>
          <p:nvPr/>
        </p:nvPicPr>
        <p:blipFill>
          <a:blip r:embed="rId4"/>
          <a:stretch>
            <a:fillRect/>
          </a:stretch>
        </p:blipFill>
        <p:spPr>
          <a:xfrm>
            <a:off x="4831133" y="4287003"/>
            <a:ext cx="2524968" cy="252496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vi-VN" sz="3200" b="1" dirty="0">
                <a:solidFill>
                  <a:schemeClr val="accent1"/>
                </a:solidFill>
                <a:latin typeface="UTM Aptima" panose="02040603050506020204" pitchFamily="18" charset="0"/>
              </a:rPr>
              <a:t>máy cưa lộng</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Máy cưa lò xo (Jig saw machine) là một công cụ quan trọng trong ngành công nghiệp gỗ và sản xuất đồ gỗ</a:t>
            </a:r>
            <a:r>
              <a:rPr lang="en-US" sz="2000" dirty="0">
                <a:ea typeface="+mn-lt"/>
                <a:cs typeface="+mn-lt"/>
              </a:rPr>
              <a:t>:</a:t>
            </a:r>
            <a:endParaRPr lang="en-US" dirty="0"/>
          </a:p>
          <a:p>
            <a:pPr marL="730885" lvl="1" indent="-304165"/>
            <a:r>
              <a:rPr lang="en-US" i="0" dirty="0" err="1">
                <a:solidFill>
                  <a:srgbClr val="0D0D0D"/>
                </a:solidFill>
                <a:effectLst/>
                <a:latin typeface="Söhne"/>
              </a:rPr>
              <a:t>Cắt</a:t>
            </a:r>
            <a:r>
              <a:rPr lang="en-US" i="0" dirty="0">
                <a:solidFill>
                  <a:srgbClr val="0D0D0D"/>
                </a:solidFill>
                <a:effectLst/>
                <a:latin typeface="Söhne"/>
              </a:rPr>
              <a:t> </a:t>
            </a:r>
            <a:r>
              <a:rPr lang="en-US" i="0" dirty="0" err="1">
                <a:solidFill>
                  <a:srgbClr val="0D0D0D"/>
                </a:solidFill>
                <a:effectLst/>
                <a:latin typeface="Söhne"/>
              </a:rPr>
              <a:t>vào</a:t>
            </a:r>
            <a:r>
              <a:rPr lang="en-US" i="0" dirty="0">
                <a:solidFill>
                  <a:srgbClr val="0D0D0D"/>
                </a:solidFill>
                <a:effectLst/>
                <a:latin typeface="Söhne"/>
              </a:rPr>
              <a:t> </a:t>
            </a:r>
            <a:r>
              <a:rPr lang="en-US" i="0" dirty="0" err="1">
                <a:solidFill>
                  <a:srgbClr val="0D0D0D"/>
                </a:solidFill>
                <a:effectLst/>
                <a:latin typeface="Söhne"/>
              </a:rPr>
              <a:t>ngón</a:t>
            </a:r>
            <a:r>
              <a:rPr lang="en-US" i="0" dirty="0">
                <a:solidFill>
                  <a:srgbClr val="0D0D0D"/>
                </a:solidFill>
                <a:effectLst/>
                <a:latin typeface="Söhne"/>
              </a:rPr>
              <a:t> </a:t>
            </a:r>
            <a:r>
              <a:rPr lang="en-US" i="0" dirty="0" err="1">
                <a:solidFill>
                  <a:srgbClr val="0D0D0D"/>
                </a:solidFill>
                <a:effectLst/>
                <a:latin typeface="Söhne"/>
              </a:rPr>
              <a:t>tay</a:t>
            </a:r>
            <a:r>
              <a:rPr lang="en-US" i="0" dirty="0">
                <a:solidFill>
                  <a:srgbClr val="0D0D0D"/>
                </a:solidFill>
                <a:effectLst/>
                <a:latin typeface="Söhne"/>
              </a:rPr>
              <a:t> </a:t>
            </a:r>
            <a:r>
              <a:rPr lang="en-US" i="0" dirty="0" err="1">
                <a:solidFill>
                  <a:srgbClr val="0D0D0D"/>
                </a:solidFill>
                <a:effectLst/>
                <a:latin typeface="Söhne"/>
              </a:rPr>
              <a:t>và</a:t>
            </a:r>
            <a:r>
              <a:rPr lang="en-US" i="0" dirty="0">
                <a:solidFill>
                  <a:srgbClr val="0D0D0D"/>
                </a:solidFill>
                <a:effectLst/>
                <a:latin typeface="Söhne"/>
              </a:rPr>
              <a:t> </a:t>
            </a:r>
            <a:r>
              <a:rPr lang="en-US" i="0" dirty="0" err="1">
                <a:solidFill>
                  <a:srgbClr val="0D0D0D"/>
                </a:solidFill>
                <a:effectLst/>
                <a:latin typeface="Söhne"/>
              </a:rPr>
              <a:t>tay</a:t>
            </a:r>
            <a:endParaRPr lang="en-US" i="0" dirty="0">
              <a:solidFill>
                <a:srgbClr val="0D0D0D"/>
              </a:solidFill>
              <a:effectLst/>
              <a:latin typeface="Söhne"/>
            </a:endParaRPr>
          </a:p>
          <a:p>
            <a:pPr marL="730885" lvl="1" indent="-304165"/>
            <a:r>
              <a:rPr lang="vi-VN" dirty="0"/>
              <a:t>Khả năng mắt bị tổn thương</a:t>
            </a:r>
            <a:endParaRPr lang="en-US" dirty="0">
              <a:solidFill>
                <a:srgbClr val="0D0D0D"/>
              </a:solidFill>
              <a:latin typeface="Söhne"/>
            </a:endParaRPr>
          </a:p>
          <a:p>
            <a:pPr marL="730885" lvl="1" indent="-304165"/>
            <a:r>
              <a:rPr lang="vi-VN" dirty="0"/>
              <a:t>Nguy cơ cháy nổ</a:t>
            </a:r>
            <a:endParaRPr lang="en-US" dirty="0">
              <a:solidFill>
                <a:srgbClr val="0D0D0D"/>
              </a:solidFill>
              <a:latin typeface="Söhne"/>
            </a:endParaRPr>
          </a:p>
          <a:p>
            <a:pPr marL="730885" lvl="1" indent="-304165"/>
            <a:r>
              <a:rPr lang="vi-VN" dirty="0"/>
              <a:t>Đau lưng và cơ xương khớp</a:t>
            </a:r>
            <a:endParaRPr lang="en-US" dirty="0">
              <a:solidFill>
                <a:srgbClr val="0D0D0D"/>
              </a:solidFill>
              <a:latin typeface="Söhne"/>
            </a:endParaRPr>
          </a:p>
          <a:p>
            <a:pPr marL="730885" lvl="1" indent="-304165"/>
            <a:r>
              <a:rPr lang="vi-VN" dirty="0"/>
              <a:t>Tình trạng máy chưa được bảo trì</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máy cưa lộng</a:t>
            </a:r>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vi-VN" dirty="0"/>
              <a:t>máy cưa lộng</a:t>
            </a:r>
          </a:p>
          <a:p>
            <a:pPr marL="304165" indent="-304165">
              <a:buClr>
                <a:schemeClr val="tx1"/>
              </a:buClr>
            </a:pPr>
            <a:r>
              <a:rPr lang="en-US" dirty="0">
                <a:latin typeface="UTM Avo" panose="02040603050506020204" pitchFamily="18" charset="0"/>
              </a:rPr>
              <a:t>4</a:t>
            </a:r>
            <a:r>
              <a:rPr lang="vi-VN" dirty="0"/>
              <a:t>. Quy trình vận hành an toàn máy cưa lộng</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cưa lộng</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cưa lộng</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vi-VN" dirty="0"/>
              <a:t>máy cưa lộng</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vi-VN" dirty="0"/>
              <a:t>máy cưa lộng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Tổng quan về tầm quan trọng của an toàn lao động khi vận hành máy cưa lộng</a:t>
            </a:r>
            <a:endParaRPr lang="en-US" sz="2400" b="1" i="0" dirty="0">
              <a:effectLst/>
              <a:latin typeface="Söhne"/>
            </a:endParaRPr>
          </a:p>
          <a:p>
            <a:r>
              <a:rPr lang="vi-VN" b="0" i="0" dirty="0">
                <a:effectLst/>
                <a:latin typeface="Söhne"/>
              </a:rPr>
              <a:t>Đầu tiên, máy cưa lộng là một công cụ mạnh mẽ, có thể gây thương tích nghiêm trọng nếu không sử dụng đúng cách. Do đó, đào tạo và hướng dẫn an toàn là điều cần thiết cho bất kỳ ai tiếp xúc với máy này.</a:t>
            </a:r>
          </a:p>
          <a:p>
            <a:r>
              <a:rPr lang="vi-VN" b="0" i="0" dirty="0">
                <a:effectLst/>
                <a:latin typeface="Söhne"/>
              </a:rPr>
              <a:t>Một khía cạnh quan trọng khác của an toàn lao động là đảm bảo rằng máy cưa lộng được bảo trì thường xuyên và đúng cách.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122C28A-C858-408A-2BC0-9E3AF3FD9934}"/>
              </a:ext>
            </a:extLst>
          </p:cNvPr>
          <p:cNvPicPr>
            <a:picLocks noChangeAspect="1"/>
          </p:cNvPicPr>
          <p:nvPr/>
        </p:nvPicPr>
        <p:blipFill>
          <a:blip r:embed="rId3"/>
          <a:stretch>
            <a:fillRect/>
          </a:stretch>
        </p:blipFill>
        <p:spPr>
          <a:xfrm>
            <a:off x="-890364" y="4047648"/>
            <a:ext cx="3594224" cy="359422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Các giao thức và quy định an toàn quan trọng khi vận hành máy cưa lộng</a:t>
            </a:r>
            <a:endParaRPr lang="en-US" sz="2400" b="1" i="0" dirty="0">
              <a:effectLst/>
              <a:latin typeface="Söhne"/>
            </a:endParaRPr>
          </a:p>
          <a:p>
            <a:r>
              <a:rPr lang="vi-VN" b="0" i="0" dirty="0">
                <a:effectLst/>
                <a:latin typeface="Söhne"/>
              </a:rPr>
              <a:t>Việc tuân thủ các giao thức và quy định an toàn là rất quan trọng khi vận hành máy cưa lộng (Jig saw machine). Đầu tiên, trước khi bắt đầu sử dụng máy cưa lộng, người vận hành cần được đào tạo về các kỹ năng an toàn cơ bản và quy trình hoạt động của máy. </a:t>
            </a:r>
            <a:endParaRPr lang="en-US" b="0" i="0" dirty="0">
              <a:effectLst/>
              <a:latin typeface="Söhne"/>
            </a:endParaRPr>
          </a:p>
          <a:p>
            <a:r>
              <a:rPr lang="vi-VN" b="0" i="0" dirty="0">
                <a:effectLst/>
                <a:latin typeface="Söhne"/>
              </a:rPr>
              <a:t>Đảm bảo rằng người sử dụng đã đọc và hiểu hướng dẫn sử dụng của nhà sản xuất cũng là một yêu cầu quan trọng.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2264092-1717-D7C1-AABB-FA49BDDB161F}"/>
              </a:ext>
            </a:extLst>
          </p:cNvPr>
          <p:cNvPicPr>
            <a:picLocks noChangeAspect="1"/>
          </p:cNvPicPr>
          <p:nvPr/>
        </p:nvPicPr>
        <p:blipFill>
          <a:blip r:embed="rId3"/>
          <a:stretch>
            <a:fillRect/>
          </a:stretch>
        </p:blipFill>
        <p:spPr>
          <a:xfrm>
            <a:off x="-890364" y="4047648"/>
            <a:ext cx="3594224" cy="359422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cưa lộng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Các thành phần khác nhau của máy cưa lộng</a:t>
            </a:r>
            <a:r>
              <a:rPr lang="en-US" sz="2000" dirty="0">
                <a:solidFill>
                  <a:schemeClr val="bg1"/>
                </a:solidFill>
              </a:rPr>
              <a:t>:</a:t>
            </a:r>
          </a:p>
          <a:p>
            <a:pPr algn="l"/>
            <a:r>
              <a:rPr lang="vi-VN" b="0" i="0" dirty="0">
                <a:effectLst/>
                <a:latin typeface="Open Sans" panose="020B0606030504020204" pitchFamily="34" charset="0"/>
              </a:rPr>
              <a:t>Trước tiên là lưỡi cưa, là bộ phận chính của máy. Lưỡi cưa được sử dụng để cắt các vật liệu như gỗ, kim loại mỏng và nhựa. Lưỡi cưa có thể được thay đổi tùy thuộc vào loại vật liệu và độ dày mà bạn đang cắt.</a:t>
            </a:r>
          </a:p>
          <a:p>
            <a:pPr algn="l"/>
            <a:r>
              <a:rPr lang="vi-VN" b="0" i="0" dirty="0">
                <a:effectLst/>
                <a:latin typeface="Open Sans" panose="020B0606030504020204" pitchFamily="34" charset="0"/>
              </a:rPr>
              <a:t>Thứ hai là cơ chế dao động. Máy cưa lộng hoạt động bằng cách dao động lưỡi cưa lên xuống nhanh chóng. Cơ chế này tạo ra chuyển động lưỡi cưa để cắt vật liệu.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7544ACD9-5E50-7366-19B7-6989A094C798}"/>
              </a:ext>
            </a:extLst>
          </p:cNvPr>
          <p:cNvPicPr>
            <a:picLocks noChangeAspect="1"/>
          </p:cNvPicPr>
          <p:nvPr/>
        </p:nvPicPr>
        <p:blipFill>
          <a:blip r:embed="rId3"/>
          <a:stretch>
            <a:fillRect/>
          </a:stretch>
        </p:blipFill>
        <p:spPr>
          <a:xfrm>
            <a:off x="6958508" y="1590452"/>
            <a:ext cx="3677096" cy="3677096"/>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cưa lộng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Cấu trúc và nguyên lý hoạt động của máy cưa lộng</a:t>
            </a:r>
            <a:r>
              <a:rPr lang="en-US" sz="2000" dirty="0">
                <a:solidFill>
                  <a:schemeClr val="bg1"/>
                </a:solidFill>
              </a:rPr>
              <a:t>:</a:t>
            </a:r>
          </a:p>
          <a:p>
            <a:pPr algn="l"/>
            <a:r>
              <a:rPr lang="vi-VN" b="0" i="0" dirty="0">
                <a:effectLst/>
                <a:latin typeface="Open Sans" panose="020B0606030504020204" pitchFamily="34" charset="0"/>
              </a:rPr>
              <a:t>Máy cưa lộng (Jig saw machine) có cấu trúc và nguyên lý hoạt động đơn giản nhưng hiệu quả. Cấu trúc chính của máy bao gồm một động cơ điện được gắn trên một khung chịu lực.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Động cơ này truyền động cho cơ chế dao động, làm cho lưỡi cưa di chuyển lên xuống nhanh chóng.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CD51613-F216-BD87-8223-CA0B9CFDE64C}"/>
              </a:ext>
            </a:extLst>
          </p:cNvPr>
          <p:cNvPicPr>
            <a:picLocks noChangeAspect="1"/>
          </p:cNvPicPr>
          <p:nvPr/>
        </p:nvPicPr>
        <p:blipFill>
          <a:blip r:embed="rId3"/>
          <a:stretch>
            <a:fillRect/>
          </a:stretch>
        </p:blipFill>
        <p:spPr>
          <a:xfrm>
            <a:off x="6958508" y="1590452"/>
            <a:ext cx="3677096" cy="3677096"/>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cưa lộng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ngành mộc, cơ khí và xây dựng của máy cưa lộng</a:t>
            </a:r>
            <a:r>
              <a:rPr lang="en-US" sz="2000" dirty="0">
                <a:solidFill>
                  <a:schemeClr val="bg1"/>
                </a:solidFill>
              </a:rPr>
              <a:t>:</a:t>
            </a:r>
          </a:p>
          <a:p>
            <a:pPr algn="l"/>
            <a:r>
              <a:rPr lang="vi-VN" b="0" i="0" dirty="0">
                <a:effectLst/>
                <a:latin typeface="Open Sans" panose="020B0606030504020204" pitchFamily="34" charset="0"/>
              </a:rPr>
              <a:t>Máy cưa lộng (Jig saw machine) có nhiều ứng dụng trong các ngành mộc, cơ khí và xây dựng. Trong ngành mộc, máy cưa lộng được sử dụng để cắt các tấm ván gỗ thành các hình dạng phức tạp như cong, góc cạnh, hoặc lượn sóng.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Đây là công cụ hữu ích cho việc chế tác nội thất, làm đồ chơi gỗ, hoặc xưởng gỗ sản xuất.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EAB85C0-970A-AC42-1378-65ED4E4A4EF1}"/>
              </a:ext>
            </a:extLst>
          </p:cNvPr>
          <p:cNvPicPr>
            <a:picLocks noChangeAspect="1"/>
          </p:cNvPicPr>
          <p:nvPr/>
        </p:nvPicPr>
        <p:blipFill>
          <a:blip r:embed="rId3"/>
          <a:stretch>
            <a:fillRect/>
          </a:stretch>
        </p:blipFill>
        <p:spPr>
          <a:xfrm>
            <a:off x="6958508" y="1590452"/>
            <a:ext cx="3677096" cy="3677096"/>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cưa lộng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vi-VN" b="1" i="0" dirty="0">
                <a:effectLst/>
                <a:latin typeface="Open Sans" panose="020B0606030504020204" pitchFamily="34" charset="0"/>
              </a:rPr>
              <a:t>Những rủi ro liên quan đến việc vận hành máy cưa lộng</a:t>
            </a:r>
            <a:r>
              <a:rPr lang="en-US" sz="2000" dirty="0">
                <a:solidFill>
                  <a:schemeClr val="bg1"/>
                </a:solidFill>
              </a:rPr>
              <a:t>:</a:t>
            </a:r>
          </a:p>
          <a:p>
            <a:pPr algn="l"/>
            <a:r>
              <a:rPr lang="vi-VN" b="0" i="0" dirty="0">
                <a:effectLst/>
                <a:latin typeface="Open Sans" panose="020B0606030504020204" pitchFamily="34" charset="0"/>
              </a:rPr>
              <a:t>Việc vận hành máy cưa lộng (Jig saw machine) có thể mang đến những rủi ro đáng chú ý mà người sử dụng cần phải nhận thức và đối mặt. Một trong những rủi ro chính là nguy cơ chấn thương từ lưỡi cưa di chuyển nhanh.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Nếu không cẩn thận hoặc không tuân thủ quy tắc an toàn, người sử dụng có thể gặp phải tai nạn như cắt, thủng hoặc gây thương tích cho ngón tay hoặc các phần của cơ thể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60DC344-C3BA-8E19-421C-9B8B0527BBCD}"/>
              </a:ext>
            </a:extLst>
          </p:cNvPr>
          <p:cNvPicPr>
            <a:picLocks noChangeAspect="1"/>
          </p:cNvPicPr>
          <p:nvPr/>
        </p:nvPicPr>
        <p:blipFill>
          <a:blip r:embed="rId3"/>
          <a:stretch>
            <a:fillRect/>
          </a:stretch>
        </p:blipFill>
        <p:spPr>
          <a:xfrm>
            <a:off x="6958508" y="1590452"/>
            <a:ext cx="3677096" cy="3677096"/>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cưa lộng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cưa lộng</a:t>
            </a:r>
          </a:p>
          <a:p>
            <a:pPr algn="l">
              <a:lnSpc>
                <a:spcPct val="120000"/>
              </a:lnSpc>
            </a:pPr>
            <a:r>
              <a:rPr lang="vi-VN" b="0" i="0" dirty="0">
                <a:effectLst/>
                <a:latin typeface="Open Sans" panose="020B0606030504020204" pitchFamily="34" charset="0"/>
              </a:rPr>
              <a:t>Kiểm tra lưỡi cưa: Đảm bảo lưỡi cưa được lắp đúng và chắc chắn trên máy. Lưỡi cưa không được gãy hoặc hư hỏng và phải được lắp chính xác theo hướng dẫn của nhà sản xuất.</a:t>
            </a:r>
          </a:p>
          <a:p>
            <a:pPr algn="l">
              <a:lnSpc>
                <a:spcPct val="120000"/>
              </a:lnSpc>
            </a:pPr>
            <a:r>
              <a:rPr lang="vi-VN" b="0" i="0" dirty="0">
                <a:effectLst/>
                <a:latin typeface="Open Sans" panose="020B0606030504020204" pitchFamily="34" charset="0"/>
              </a:rPr>
              <a:t>Kiểm tra cơ chế dao động: Đảm bảo cơ chế dao động của máy hoạt động trơn tru và không gặp bất kỳ vấn đề nào. Nếu thấy có sự cố gì, cần sửa chữa hoặc bảo trì trước khi sử dụng.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AE1BE862-9D37-285F-202D-385E27A997DA}"/>
              </a:ext>
            </a:extLst>
          </p:cNvPr>
          <p:cNvPicPr>
            <a:picLocks noChangeAspect="1"/>
          </p:cNvPicPr>
          <p:nvPr/>
        </p:nvPicPr>
        <p:blipFill>
          <a:blip r:embed="rId3"/>
          <a:stretch>
            <a:fillRect/>
          </a:stretch>
        </p:blipFill>
        <p:spPr>
          <a:xfrm>
            <a:off x="-890363" y="3726409"/>
            <a:ext cx="4464496" cy="4464496"/>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cưa lộng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cưa lộng định kỳ</a:t>
            </a:r>
          </a:p>
          <a:p>
            <a:pPr algn="l">
              <a:lnSpc>
                <a:spcPct val="120000"/>
              </a:lnSpc>
            </a:pPr>
            <a:r>
              <a:rPr lang="vi-VN" b="0" i="0" dirty="0">
                <a:effectLst/>
                <a:latin typeface="Open Sans" panose="020B0606030504020204" pitchFamily="34" charset="0"/>
              </a:rPr>
              <a:t>Kiểm tra lưỡi cưa: Thường xuyên kiểm tra lưỡi cưa để đảm bảo rằng nó không bị gỉ hoặc mài mòn quá nhiều. Nếu lưỡi cưa cũ hay hư hỏng, hãy thay thế bằng lưỡi cưa mới để đảm bảo hiệu suất cắt tốt nhất.</a:t>
            </a:r>
          </a:p>
          <a:p>
            <a:pPr algn="l">
              <a:lnSpc>
                <a:spcPct val="120000"/>
              </a:lnSpc>
            </a:pPr>
            <a:r>
              <a:rPr lang="vi-VN" b="0" i="0" dirty="0">
                <a:effectLst/>
                <a:latin typeface="Open Sans" panose="020B0606030504020204" pitchFamily="34" charset="0"/>
              </a:rPr>
              <a:t>Bôi trơn các bộ phận chuyển động: Bôi trơn các bộ phận chuyển động như cơ chế dao động và trục của máy để giữ cho chúng hoạt động trơn tru và</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F9DD36C-8E19-7C7C-174F-B84228D09E05}"/>
              </a:ext>
            </a:extLst>
          </p:cNvPr>
          <p:cNvPicPr>
            <a:picLocks noChangeAspect="1"/>
          </p:cNvPicPr>
          <p:nvPr/>
        </p:nvPicPr>
        <p:blipFill>
          <a:blip r:embed="rId3"/>
          <a:stretch>
            <a:fillRect/>
          </a:stretch>
        </p:blipFill>
        <p:spPr>
          <a:xfrm>
            <a:off x="-890363" y="3726409"/>
            <a:ext cx="4464496" cy="4464496"/>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máy cưa lộng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cưa lộng an toàn</a:t>
            </a:r>
            <a:r>
              <a:rPr lang="en-US" sz="2400" dirty="0"/>
              <a:t>:</a:t>
            </a:r>
          </a:p>
          <a:p>
            <a:pPr algn="l"/>
            <a:r>
              <a:rPr lang="vi-VN" b="0" i="0" dirty="0">
                <a:solidFill>
                  <a:srgbClr val="4C4F5A"/>
                </a:solidFill>
                <a:effectLst/>
                <a:latin typeface="Open Sans" panose="020B0606030504020204" pitchFamily="34" charset="0"/>
              </a:rPr>
              <a:t>Kiểm tra trước khi sử dụng: Trước khi bắt đầu, hãy kiểm tra kỹ lưỡi cưa và các bộ phận khác của máy để đảm bảo chúng hoạt động bình thường và không có hư hỏng nào. Hãy đảm bảo rằng lưỡi cưa được lắp đúng và chắc chắn.</a:t>
            </a:r>
          </a:p>
          <a:p>
            <a:pPr algn="l"/>
            <a:r>
              <a:rPr lang="vi-VN" b="0" i="0" dirty="0">
                <a:solidFill>
                  <a:srgbClr val="4C4F5A"/>
                </a:solidFill>
                <a:effectLst/>
                <a:latin typeface="Open Sans" panose="020B0606030504020204" pitchFamily="34" charset="0"/>
              </a:rPr>
              <a:t>Đeo trang bị bảo hộ cá nhân: Trước khi bật máy, hãy đảm bảo rằng bạn đã đeo đầy đủ trang bị bảo hộ cá nhân như mặt nạ chống bụi, kính bảo hộ và bảo hộ tai để bảo vệ an toàn của mình.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máy cưa lộng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cưa lộng</a:t>
            </a:r>
            <a:r>
              <a:rPr lang="en-US" sz="2400" dirty="0"/>
              <a:t>:</a:t>
            </a:r>
          </a:p>
          <a:p>
            <a:pPr algn="l"/>
            <a:r>
              <a:rPr lang="vi-VN" b="0" i="0" dirty="0">
                <a:solidFill>
                  <a:srgbClr val="4C4F5A"/>
                </a:solidFill>
                <a:effectLst/>
                <a:latin typeface="Open Sans" panose="020B0606030504020204" pitchFamily="34" charset="0"/>
              </a:rPr>
              <a:t>Ngừng ngay hoạt động: Nếu xảy ra sự cố như lưỡi cưa kẹt hoặc máy không hoạt động đúng cách, ngay lập tức ngừng vận hành máy và tắt nguồn để ngăn chặn tình huống trở nên nguy hiểm hơn.</a:t>
            </a:r>
          </a:p>
          <a:p>
            <a:pPr algn="l"/>
            <a:r>
              <a:rPr lang="vi-VN" b="0" i="0" dirty="0">
                <a:solidFill>
                  <a:srgbClr val="4C4F5A"/>
                </a:solidFill>
                <a:effectLst/>
                <a:latin typeface="Open Sans" panose="020B0606030504020204" pitchFamily="34" charset="0"/>
              </a:rPr>
              <a:t>Kiểm tra và xử lý sự cố: Kiểm tra nguyên nhân của sự cố một cách cẩn thận. Nếu lưỡi cưa kẹt trong vật liệu, đừng cố gắng rút lưỡi cưa ra mà phải tắt máy trước và dùng các công cụ thích hợp để giải phóng lưỡi cưa.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lộng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vi-VN" b="1" i="0" dirty="0">
                <a:effectLst/>
                <a:latin typeface="Söhne"/>
              </a:rPr>
              <a:t>Nhận diện các rủi ro, mối nguy hiểm tiềm ẩn trong vận hành máy cưa lộng</a:t>
            </a:r>
            <a:r>
              <a:rPr lang="en-US" sz="2000" dirty="0">
                <a:latin typeface="Söhne"/>
              </a:rPr>
              <a:t>:</a:t>
            </a:r>
          </a:p>
          <a:p>
            <a:pPr algn="l"/>
            <a:r>
              <a:rPr lang="vi-VN" b="0" i="0" dirty="0">
                <a:effectLst/>
                <a:latin typeface="Söhne"/>
              </a:rPr>
              <a:t>Nguy cơ chấn thương từ lưỡi cưa: Lưỡi cưa của máy cưa lộng di chuyển nhanh và sắc. Nếu không cẩn thận hoặc không tuân thủ các quy tắc an toàn, người sử dụng có nguy cơ bị chấn thương nghiêm trọng, bao gồm cắt, thủng hoặc đứt các phần của cơ thể.</a:t>
            </a:r>
          </a:p>
          <a:p>
            <a:pPr algn="l"/>
            <a:r>
              <a:rPr lang="vi-VN" b="0" i="0" dirty="0">
                <a:effectLst/>
                <a:latin typeface="Söhne"/>
              </a:rPr>
              <a:t>Nguy cơ cháy nổ hoặc đốt: Việc sử dụng máy gần các vật liệu dễ cháy hoặc có lượng bụi lớn có thể gây ra nguy cơ cháy nổ hoặc đốt. Ngoài ra, các phụ kiện hoặc bộ phận của máy có thể trở nên quá nóng và gây ra nguy hiểm.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457DA8A4-006F-B768-0346-32D0E8ED13FB}"/>
              </a:ext>
            </a:extLst>
          </p:cNvPr>
          <p:cNvPicPr>
            <a:picLocks noChangeAspect="1"/>
          </p:cNvPicPr>
          <p:nvPr/>
        </p:nvPicPr>
        <p:blipFill>
          <a:blip r:embed="rId4"/>
          <a:stretch>
            <a:fillRect/>
          </a:stretch>
        </p:blipFill>
        <p:spPr>
          <a:xfrm>
            <a:off x="-1696740" y="3573016"/>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lộng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lộng</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cưa lộng để việc vận hành an toàn</a:t>
            </a:r>
            <a:endParaRPr lang="en-US" b="0" i="0" dirty="0">
              <a:effectLst/>
              <a:latin typeface="Söhne"/>
            </a:endParaRPr>
          </a:p>
          <a:p>
            <a:pPr lvl="1"/>
            <a:r>
              <a:rPr lang="vi-VN" b="0" i="0" dirty="0">
                <a:effectLst/>
                <a:latin typeface="Söhne"/>
              </a:rPr>
              <a:t>Kiểm tra lưỡi cưa: Thường xuyên kiểm tra lưỡi cưa để đảm bảo rằng nó còn sắc và không bị hư hỏng. Lưỡi cưa cùn hoặc hư hỏng có thể gây ra các vấn đề an toàn và ảnh hưởng đến hiệu suất cắt của máy. </a:t>
            </a:r>
          </a:p>
          <a:p>
            <a:pPr lvl="1"/>
            <a:r>
              <a:rPr lang="vi-VN" b="0" i="0" dirty="0">
                <a:effectLst/>
                <a:latin typeface="Söhne"/>
              </a:rPr>
              <a:t>Kiểm tra các bộ phận chuyển động: Định kỳ kiểm tra các bộ phận chuyển động như cơ chế dao động và hệ thống truyền động. Bôi trơn các bộ phận này để giảm ma sát và đảm bảo hoạt động trơn tru.</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803B732-F48E-AB78-03B0-3A211D436948}"/>
              </a:ext>
            </a:extLst>
          </p:cNvPr>
          <p:cNvPicPr>
            <a:picLocks noChangeAspect="1"/>
          </p:cNvPicPr>
          <p:nvPr/>
        </p:nvPicPr>
        <p:blipFill>
          <a:blip r:embed="rId4"/>
          <a:stretch>
            <a:fillRect/>
          </a:stretch>
        </p:blipFill>
        <p:spPr>
          <a:xfrm>
            <a:off x="-1696740" y="3573016"/>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lộng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lộng</a:t>
            </a:r>
            <a:r>
              <a:rPr lang="en-US" sz="2000" dirty="0">
                <a:latin typeface="Söhne"/>
              </a:rPr>
              <a:t>:</a:t>
            </a:r>
          </a:p>
          <a:p>
            <a:pPr algn="l"/>
            <a:r>
              <a:rPr lang="en-US" b="0" i="0" dirty="0">
                <a:effectLst/>
                <a:latin typeface="Söhne"/>
              </a:rPr>
              <a:t>2. </a:t>
            </a:r>
            <a:r>
              <a:rPr lang="vi-VN" b="0" i="0" dirty="0">
                <a:effectLst/>
                <a:latin typeface="Söhne"/>
              </a:rPr>
              <a:t>Tuân thủ các quy định an toàn lao động để việc vận hành an toàn máy cưa lộng an toàn</a:t>
            </a:r>
            <a:endParaRPr lang="en-US" b="0" i="0" dirty="0">
              <a:effectLst/>
              <a:latin typeface="Söhne"/>
            </a:endParaRPr>
          </a:p>
          <a:p>
            <a:pPr lvl="1"/>
            <a:r>
              <a:rPr lang="vi-VN" b="0" i="0" dirty="0">
                <a:effectLst/>
                <a:latin typeface="Söhne"/>
              </a:rPr>
              <a:t>Đào tạo và huấn luyện: Trước khi sử dụng máy cưa lộng, người vận hành cần được đào tạo và huấn luyện về cách sử dụng an toàn của máy. Đây là bước đầu tiên quan trọng để hiểu rõ về các nguy cơ và biện pháp an toàn.</a:t>
            </a:r>
          </a:p>
          <a:p>
            <a:pPr lvl="1"/>
            <a:r>
              <a:rPr lang="vi-VN" b="0" i="0" dirty="0">
                <a:effectLst/>
                <a:latin typeface="Söhne"/>
              </a:rPr>
              <a:t>Đeo đồ bảo hộ cá nhân: Trang bị đầy đủ trang bị bảo hộ cá nhân là điều cần thiết khi vận hành máy cưa lộng. Bao gồm mặt nạ chống bụi, kính bảo hộ, bảo hộ tai, găng tay và giày bảo hộ để bảo vệ an toàn trong quá trình làm việc.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D25198C-6E0D-9C42-4A59-6AC666DD2848}"/>
              </a:ext>
            </a:extLst>
          </p:cNvPr>
          <p:cNvPicPr>
            <a:picLocks noChangeAspect="1"/>
          </p:cNvPicPr>
          <p:nvPr/>
        </p:nvPicPr>
        <p:blipFill>
          <a:blip r:embed="rId4"/>
          <a:stretch>
            <a:fillRect/>
          </a:stretch>
        </p:blipFill>
        <p:spPr>
          <a:xfrm>
            <a:off x="-1696740" y="3573016"/>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lộng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lộng</a:t>
            </a:r>
            <a:r>
              <a:rPr lang="en-US" sz="2000" dirty="0">
                <a:latin typeface="Söhne"/>
              </a:rPr>
              <a:t>:</a:t>
            </a:r>
          </a:p>
          <a:p>
            <a:pPr algn="l"/>
            <a:r>
              <a:rPr lang="en-US" b="0" i="0" dirty="0">
                <a:effectLst/>
                <a:latin typeface="Söhne"/>
              </a:rPr>
              <a:t>3. </a:t>
            </a:r>
            <a:r>
              <a:rPr lang="vi-VN" b="0" i="0" dirty="0">
                <a:effectLst/>
                <a:latin typeface="Söhne"/>
              </a:rPr>
              <a:t>Xác định và đánh dấu vùng an toàn khi vận hành máy cưa lộng</a:t>
            </a:r>
            <a:endParaRPr lang="en-US" b="0" i="0" dirty="0">
              <a:effectLst/>
              <a:latin typeface="Söhne"/>
            </a:endParaRPr>
          </a:p>
          <a:p>
            <a:pPr lvl="1"/>
            <a:r>
              <a:rPr lang="vi-VN" b="0" i="0" dirty="0">
                <a:effectLst/>
                <a:latin typeface="Söhne"/>
              </a:rPr>
              <a:t>Xác định vùng nguy hiểm: Đầu tiên, hãy nhận diện các vùng nguy hiểm gần máy cưa lộng như khu vực lưỡi cưa hoạt động, các bộ phận chuyển động và các vật liệu cần cắt.</a:t>
            </a:r>
          </a:p>
          <a:p>
            <a:pPr lvl="1"/>
            <a:r>
              <a:rPr lang="vi-VN" b="0" i="0" dirty="0">
                <a:effectLst/>
                <a:latin typeface="Söhne"/>
              </a:rPr>
              <a:t>Xác định vùng an toàn: Dựa trên các vùng nguy hiểm đã xác định, hãy xác định các vùng an toàn xung quanh máy cưa. Đây là những khu vực mà người vận hành và những người khác không nên tiếp cận trong khi máy đang hoạt động.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B0F96B7-CB32-247F-19B8-BA5257BAE3A6}"/>
              </a:ext>
            </a:extLst>
          </p:cNvPr>
          <p:cNvPicPr>
            <a:picLocks noChangeAspect="1"/>
          </p:cNvPicPr>
          <p:nvPr/>
        </p:nvPicPr>
        <p:blipFill>
          <a:blip r:embed="rId4"/>
          <a:stretch>
            <a:fillRect/>
          </a:stretch>
        </p:blipFill>
        <p:spPr>
          <a:xfrm>
            <a:off x="-1696740" y="3573016"/>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lộng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lộng</a:t>
            </a:r>
            <a:r>
              <a:rPr lang="en-US" sz="2000" dirty="0">
                <a:latin typeface="Söhne"/>
              </a:rPr>
              <a:t>:</a:t>
            </a:r>
          </a:p>
          <a:p>
            <a:pPr algn="l"/>
            <a:r>
              <a:rPr lang="en-US" b="0" i="0" dirty="0">
                <a:effectLst/>
                <a:latin typeface="Söhne"/>
              </a:rPr>
              <a:t>4. </a:t>
            </a:r>
            <a:r>
              <a:rPr lang="vi-VN" b="0" i="0" dirty="0">
                <a:effectLst/>
                <a:latin typeface="Söhne"/>
              </a:rPr>
              <a:t>Sử dụng thiết bị bảo hộ cá nhân khi vận hành máy cưa lộng</a:t>
            </a:r>
            <a:endParaRPr lang="en-US" b="0" i="0" dirty="0">
              <a:effectLst/>
              <a:latin typeface="Söhne"/>
            </a:endParaRPr>
          </a:p>
          <a:p>
            <a:pPr lvl="1"/>
            <a:r>
              <a:rPr lang="vi-VN" b="0" i="0" dirty="0">
                <a:effectLst/>
                <a:latin typeface="Söhne"/>
              </a:rPr>
              <a:t>Kính bảo hộ: Mắt là bộ phận dễ bị tổn thương nhất bởi mùn cưa và các mảnh vụn bay ra trong quá trình cưa. Do đó, việc sử dụng kính bảo hộ là bắt buộc để bảo vệ mắt khỏi các nguy cơ này. </a:t>
            </a:r>
          </a:p>
          <a:p>
            <a:pPr lvl="1"/>
            <a:r>
              <a:rPr lang="vi-VN" b="0" i="0" dirty="0">
                <a:effectLst/>
                <a:latin typeface="Söhne"/>
              </a:rPr>
              <a:t>Găng tay bảo hộ: Găng tay sẽ giúp bảo vệ tay bạn khỏi những mảnh gỗ sắc nhọn, bụi bẩn, và rung động từ máy cưa. Nên chọn loại găng tay vừa vặn, thoải mái và có độ bám tốt.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196A5D0-3BB5-7A02-1140-8A8B881F70DF}"/>
              </a:ext>
            </a:extLst>
          </p:cNvPr>
          <p:cNvPicPr>
            <a:picLocks noChangeAspect="1"/>
          </p:cNvPicPr>
          <p:nvPr/>
        </p:nvPicPr>
        <p:blipFill>
          <a:blip r:embed="rId4"/>
          <a:stretch>
            <a:fillRect/>
          </a:stretch>
        </p:blipFill>
        <p:spPr>
          <a:xfrm>
            <a:off x="-1696740" y="3573016"/>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lộng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lộng</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cưa lộng</a:t>
            </a:r>
            <a:endParaRPr lang="en-US" b="0" i="0" dirty="0">
              <a:effectLst/>
              <a:latin typeface="Söhne"/>
            </a:endParaRPr>
          </a:p>
          <a:p>
            <a:pPr lvl="1"/>
            <a:r>
              <a:rPr lang="vi-VN" b="0" i="0" dirty="0">
                <a:effectLst/>
                <a:latin typeface="Söhne"/>
              </a:rPr>
              <a:t>Bước 1: Tắt máy ngay lập tức: Đây là bước quan trọng nhất để ngăn chặn thêm thiệt hại và đảm bảo an toàn cho bản thân. Sử dụng công tắc khẩn cấp hoặc rút phích cắm điện để tắt máy.</a:t>
            </a:r>
          </a:p>
          <a:p>
            <a:pPr lvl="1"/>
            <a:r>
              <a:rPr lang="vi-VN" b="0" i="0" dirty="0">
                <a:effectLst/>
                <a:latin typeface="Söhne"/>
              </a:rPr>
              <a:t>Bước 2: Loại bỏ nguy cơ: Xác định nguyên nhân gây ra sự cố và loại bỏ nguy cơ tiềm ẩn. Ví dụ, nếu lưỡi cưa bị kẹt, hãy tắt máy và sử dụng kìm để tháo lưỡi cưa ra khỏi vật liệu.</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5E35BCB-8EAC-E467-9FC2-50F95D077BDF}"/>
              </a:ext>
            </a:extLst>
          </p:cNvPr>
          <p:cNvPicPr>
            <a:picLocks noChangeAspect="1"/>
          </p:cNvPicPr>
          <p:nvPr/>
        </p:nvPicPr>
        <p:blipFill>
          <a:blip r:embed="rId4"/>
          <a:stretch>
            <a:fillRect/>
          </a:stretch>
        </p:blipFill>
        <p:spPr>
          <a:xfrm>
            <a:off x="-1696740" y="3573016"/>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lộng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lộng</a:t>
            </a:r>
            <a:r>
              <a:rPr lang="en-US" sz="2000" dirty="0">
                <a:latin typeface="Söhne"/>
              </a:rPr>
              <a:t>:</a:t>
            </a:r>
          </a:p>
          <a:p>
            <a:pPr algn="l"/>
            <a:r>
              <a:rPr lang="en-US" b="0" i="0" dirty="0">
                <a:effectLst/>
                <a:latin typeface="Söhne"/>
              </a:rPr>
              <a:t>6. </a:t>
            </a:r>
            <a:r>
              <a:rPr lang="vi-VN" b="0" i="0" dirty="0">
                <a:effectLst/>
                <a:latin typeface="Söhne"/>
              </a:rPr>
              <a:t>Tham gia các khóa học an toàn lao động khi vận hành máy cưa lộng</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75601F1-F38C-E857-0A7E-5E37B0AF330E}"/>
              </a:ext>
            </a:extLst>
          </p:cNvPr>
          <p:cNvPicPr>
            <a:picLocks noChangeAspect="1"/>
          </p:cNvPicPr>
          <p:nvPr/>
        </p:nvPicPr>
        <p:blipFill>
          <a:blip r:embed="rId4"/>
          <a:stretch>
            <a:fillRect/>
          </a:stretch>
        </p:blipFill>
        <p:spPr>
          <a:xfrm>
            <a:off x="-1696740" y="3573016"/>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cưa lộng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cưa lộng</a:t>
            </a:r>
            <a:endParaRPr lang="en-US" sz="2400" b="1" i="0" dirty="0">
              <a:effectLst/>
              <a:latin typeface="Söhne"/>
            </a:endParaRPr>
          </a:p>
          <a:p>
            <a:r>
              <a:rPr lang="vi-VN" b="0" i="0" dirty="0">
                <a:effectLst/>
                <a:latin typeface="Söhne"/>
              </a:rPr>
              <a:t>Điều kiện thời tiết có thể có ảnh hưởng đáng kể đến việc vận hành máy cưa lộng. Đặc biệt là độ ẩm và nhiệt độ. Khi độ ẩm cao, đồ gỗ có thể hấp thụ nước từ không khí và dẫn đến sự phồng rộp. </a:t>
            </a:r>
            <a:endParaRPr lang="en-US" b="0" i="0" dirty="0">
              <a:effectLst/>
              <a:latin typeface="Söhne"/>
            </a:endParaRPr>
          </a:p>
          <a:p>
            <a:r>
              <a:rPr lang="vi-VN" b="0" i="0" dirty="0">
                <a:effectLst/>
                <a:latin typeface="Söhne"/>
              </a:rPr>
              <a:t>Điều này có thể làm thay đổi tính chất của vật liệu, ảnh hưởng đến khả năng cắt của máy cưa lộng. Ngoài ra, nhiệt độ cũng có thể ảnh hưởng đến hiệu suất của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88F98AB-8875-D91E-536B-433856731C5D}"/>
              </a:ext>
            </a:extLst>
          </p:cNvPr>
          <p:cNvPicPr>
            <a:picLocks noChangeAspect="1"/>
          </p:cNvPicPr>
          <p:nvPr/>
        </p:nvPicPr>
        <p:blipFill>
          <a:blip r:embed="rId3"/>
          <a:stretch>
            <a:fillRect/>
          </a:stretch>
        </p:blipFill>
        <p:spPr>
          <a:xfrm>
            <a:off x="-1178396" y="3573016"/>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cưa lộng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cưa lộng</a:t>
            </a:r>
            <a:endParaRPr lang="en-US" sz="2400" b="1" i="0" dirty="0">
              <a:effectLst/>
              <a:latin typeface="Söhne"/>
            </a:endParaRPr>
          </a:p>
          <a:p>
            <a:r>
              <a:rPr lang="vi-VN" b="0" i="0" dirty="0">
                <a:effectLst/>
                <a:latin typeface="Söhne"/>
              </a:rPr>
              <a:t>Môi trường làm việc đóng vai trò quan trọng đối với việc vận hành máy cưa lộng. Đầu tiên, độ ẩm trong không khí có thể ảnh hưởng đáng kể đến vật liệu gỗ và hiệu suất cắt của máy. </a:t>
            </a:r>
            <a:endParaRPr lang="en-US" b="0" i="0" dirty="0">
              <a:effectLst/>
              <a:latin typeface="Söhne"/>
            </a:endParaRPr>
          </a:p>
          <a:p>
            <a:r>
              <a:rPr lang="vi-VN" b="0" i="0" dirty="0">
                <a:effectLst/>
                <a:latin typeface="Söhne"/>
              </a:rPr>
              <a:t>Nếu môi trường quá ẩm, gỗ có thể hấp thụ nước và phồng rộp, dẫn đến sự mất cân bằng và khó khăn trong quá trình cắt. Ngoài ra, nhiệt độ cũng là một yếu tố quan trọng. Nhiệt độ cao có thể làm mềm vật liệu gỗ, làm mất đi tính chính xác của các cắt.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6EBC3EC-7AE6-0549-EE9D-6BAE60B9667E}"/>
              </a:ext>
            </a:extLst>
          </p:cNvPr>
          <p:cNvPicPr>
            <a:picLocks noChangeAspect="1"/>
          </p:cNvPicPr>
          <p:nvPr/>
        </p:nvPicPr>
        <p:blipFill>
          <a:blip r:embed="rId3"/>
          <a:stretch>
            <a:fillRect/>
          </a:stretch>
        </p:blipFill>
        <p:spPr>
          <a:xfrm>
            <a:off x="-1178396" y="3573016"/>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cưa lộng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C. </a:t>
            </a:r>
            <a:r>
              <a:rPr lang="vi-VN" sz="2400" b="1" i="0" dirty="0">
                <a:effectLst/>
                <a:latin typeface="Söhne"/>
              </a:rPr>
              <a:t>Tình trạng kỹ thuật của máy cưa lộng ảnh hưởng như thế nào đến việc vận hành máy cưa lộng</a:t>
            </a:r>
            <a:endParaRPr lang="en-US" sz="2400" b="1" i="0" dirty="0">
              <a:effectLst/>
              <a:latin typeface="Söhne"/>
            </a:endParaRPr>
          </a:p>
          <a:p>
            <a:r>
              <a:rPr lang="vi-VN" b="0" i="0" dirty="0">
                <a:effectLst/>
                <a:latin typeface="Söhne"/>
              </a:rPr>
              <a:t>Tình trạng kỹ thuật của máy cưa lộng (Jig saw machine) có tác động lớn đến việc vận hành của nó. Đầu tiên, độ sắc của lưỡi cưa rất quan trọng. Lưỡi cưa cần được giữ sắc để có thể cắt chính xác và hiệu quả. Nếu lưỡi cưa bị trầy xước, gỉ sét hoặc không còn sắc nữa, việc cắt sẽ không đạt hiệu quả mong muốn và có thể gây ra bất lợi cho bề mặt cắt. </a:t>
            </a:r>
            <a:endParaRPr lang="en-US" b="0" i="0" dirty="0">
              <a:effectLst/>
              <a:latin typeface="Söhne"/>
            </a:endParaRPr>
          </a:p>
          <a:p>
            <a:r>
              <a:rPr lang="vi-VN" b="0" i="0" dirty="0">
                <a:effectLst/>
                <a:latin typeface="Söhne"/>
              </a:rPr>
              <a:t>Thứ hai, cần kiểm tra và bôi trơn các bộ phận chuyển động của máy, như trục và vòng bi, để đảm bảo chúng hoạt động trơn tru và hiệu quả.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093AFD2-DAAA-BD56-EC27-04C8031EED45}"/>
              </a:ext>
            </a:extLst>
          </p:cNvPr>
          <p:cNvPicPr>
            <a:picLocks noChangeAspect="1"/>
          </p:cNvPicPr>
          <p:nvPr/>
        </p:nvPicPr>
        <p:blipFill>
          <a:blip r:embed="rId3"/>
          <a:stretch>
            <a:fillRect/>
          </a:stretch>
        </p:blipFill>
        <p:spPr>
          <a:xfrm>
            <a:off x="-1178396" y="3573016"/>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cưa lộng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cưa lộng</a:t>
            </a:r>
            <a:endParaRPr lang="en-US" sz="2400" b="1" i="0" dirty="0">
              <a:effectLst/>
              <a:latin typeface="Söhne"/>
            </a:endParaRPr>
          </a:p>
          <a:p>
            <a:r>
              <a:rPr lang="vi-VN" b="0" i="0" dirty="0">
                <a:effectLst/>
                <a:latin typeface="Söhne"/>
              </a:rPr>
              <a:t>Kiến thức an toàn và kỹ năng của người lao động đóng vai trò quan trọng trong việc vận hành máy cưa lộng. Trước tiên, hiểu biết về các quy tắc an toàn khi làm việc với máy cưa lộng là cần thiết để tránh các tai nạn và thương tích. </a:t>
            </a:r>
            <a:endParaRPr lang="en-US" b="0" i="0" dirty="0">
              <a:effectLst/>
              <a:latin typeface="Söhne"/>
            </a:endParaRPr>
          </a:p>
          <a:p>
            <a:r>
              <a:rPr lang="vi-VN" b="0" i="0" dirty="0">
                <a:effectLst/>
                <a:latin typeface="Söhne"/>
              </a:rPr>
              <a:t>Người lao động cần biết cách sử dụng máy an toàn, bao gồm cách thực hiện các thao tác cắt một cách chính xác và đúng cách, đồng thời biết cách đeo bảo hộ và giữ vệ sinh cho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EA73D2B-530C-53EB-C7A7-BFEDBD53BEE5}"/>
              </a:ext>
            </a:extLst>
          </p:cNvPr>
          <p:cNvPicPr>
            <a:picLocks noChangeAspect="1"/>
          </p:cNvPicPr>
          <p:nvPr/>
        </p:nvPicPr>
        <p:blipFill>
          <a:blip r:embed="rId3"/>
          <a:stretch>
            <a:fillRect/>
          </a:stretch>
        </p:blipFill>
        <p:spPr>
          <a:xfrm>
            <a:off x="-1178396" y="3573016"/>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533927"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máy cưa lộng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cưa lộng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Người vận hành máy cưa lộng cần được đào tạo về an toàn lao động vì nhiều lý do quan trọng. Đầu tiên, đào tạo an toàn giúp người lao động hiểu và nhận biết các nguy hiểm tiềm ẩn khi làm việc với máy cưa lộng.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nguy cơ bao gồm chấn thương từ lưỡi cưa, tai nạn do không đeo bảo hộ đúng cách, và nguy hiểm từ vật liệu gỗ xử lý. Đào tạo sẽ dạy họ cách phát hiện và tránh những tình huống nguy hiểm này.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CC492958-2745-23F0-4682-6706737357D8}"/>
              </a:ext>
            </a:extLst>
          </p:cNvPr>
          <p:cNvPicPr>
            <a:picLocks noChangeAspect="1"/>
          </p:cNvPicPr>
          <p:nvPr/>
        </p:nvPicPr>
        <p:blipFill>
          <a:blip r:embed="rId3"/>
          <a:stretch>
            <a:fillRect/>
          </a:stretch>
        </p:blipFill>
        <p:spPr>
          <a:xfrm>
            <a:off x="7318548" y="2628825"/>
            <a:ext cx="3022253" cy="3022253"/>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389911"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máy cưa lộng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Huấn luyện an toàn lao động vận hành máy cưa lộng ở đâu?</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2E46BFA-0E63-7AA6-3406-8AF1AD37173B}"/>
              </a:ext>
            </a:extLst>
          </p:cNvPr>
          <p:cNvPicPr>
            <a:picLocks noChangeAspect="1"/>
          </p:cNvPicPr>
          <p:nvPr/>
        </p:nvPicPr>
        <p:blipFill>
          <a:blip r:embed="rId3"/>
          <a:stretch>
            <a:fillRect/>
          </a:stretch>
        </p:blipFill>
        <p:spPr>
          <a:xfrm>
            <a:off x="7318548" y="2628825"/>
            <a:ext cx="3022253" cy="3022253"/>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máy cưa lộng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Tầm quan trọng của việc duy trì an toàn lao động trong vận hành máy cưa lộng</a:t>
            </a:r>
          </a:p>
          <a:p>
            <a:pPr algn="l">
              <a:lnSpc>
                <a:spcPct val="120000"/>
              </a:lnSpc>
            </a:pPr>
            <a:r>
              <a:rPr lang="vi-VN" b="0" i="0" dirty="0">
                <a:effectLst/>
                <a:latin typeface="Open Sans" panose="020B0606030504020204" pitchFamily="34" charset="0"/>
              </a:rPr>
              <a:t>Việc duy trì an toàn lao động trong vận hành máy cưa lộng (Jig saw machine) là vô cùng quan trọng vì nó liên quan trực tiếp đến sự an toàn và hiệu quả của quá trình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tuân thủ các quy tắc an toàn giúp giảm thiểu nguy cơ tai nạn và chấn thương cho người lao động. Máy cưa lộng là một công cụ sắc bén và mạnh mẽ, do đó, việc không đúng quy trình có thể dẫn đến những tai nạn nghiêm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B52CE8BB-3A4B-6549-872E-ECD9748C4EC7}"/>
              </a:ext>
            </a:extLst>
          </p:cNvPr>
          <p:cNvPicPr>
            <a:picLocks noChangeAspect="1"/>
          </p:cNvPicPr>
          <p:nvPr/>
        </p:nvPicPr>
        <p:blipFill>
          <a:blip r:embed="rId3"/>
          <a:stretch>
            <a:fillRect/>
          </a:stretch>
        </p:blipFill>
        <p:spPr>
          <a:xfrm>
            <a:off x="-962372" y="3429000"/>
            <a:ext cx="4833914" cy="4833914"/>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máy cưa lộng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cưa lộng</a:t>
            </a:r>
          </a:p>
          <a:p>
            <a:pPr algn="l">
              <a:lnSpc>
                <a:spcPct val="120000"/>
              </a:lnSpc>
            </a:pPr>
            <a:r>
              <a:rPr lang="vi-VN" b="0" i="0" dirty="0">
                <a:effectLst/>
                <a:latin typeface="Open Sans" panose="020B0606030504020204" pitchFamily="34" charset="0"/>
              </a:rPr>
              <a:t>Đầu tiên, việc đảm bảo rằng người vận hành đã được đào tạo về cách sử dụng máy đúng cách là rất quan trọng. Họ nên biết cách khởi động, dừng máy, và điều chỉnh tốc độ cắt một cách an toàn và chính xác.</a:t>
            </a:r>
          </a:p>
          <a:p>
            <a:pPr algn="l">
              <a:lnSpc>
                <a:spcPct val="120000"/>
              </a:lnSpc>
            </a:pPr>
            <a:r>
              <a:rPr lang="vi-VN" b="0" i="0" dirty="0">
                <a:effectLst/>
                <a:latin typeface="Open Sans" panose="020B0606030504020204" pitchFamily="34" charset="0"/>
              </a:rPr>
              <a:t>Thứ hai, đeo đồ bảo hộ cá nhân là một biện pháp an toàn không thể thiếu. Bao gồm mũ bảo hiểm, mặt nạ phòng bụi, kính bảo hộ, và găng tay cứng để bảo vệ da và mắt khỏi các tác động tiềm ẩn từ máy cưa lộng.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C539845-B393-7F32-D9D5-811624EE87EF}"/>
              </a:ext>
            </a:extLst>
          </p:cNvPr>
          <p:cNvPicPr>
            <a:picLocks noChangeAspect="1"/>
          </p:cNvPicPr>
          <p:nvPr/>
        </p:nvPicPr>
        <p:blipFill>
          <a:blip r:embed="rId3"/>
          <a:stretch>
            <a:fillRect/>
          </a:stretch>
        </p:blipFill>
        <p:spPr>
          <a:xfrm>
            <a:off x="-962372" y="3429000"/>
            <a:ext cx="4833914" cy="4833914"/>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176</TotalTime>
  <Words>3539</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CƯA LỘNG</vt:lpstr>
      <vt:lpstr>Một số vụ tai nạn lao động khi vận hành máy cưa lộng</vt:lpstr>
      <vt:lpstr>Tóm tắt bài học</vt:lpstr>
      <vt:lpstr>Giới thiệu</vt:lpstr>
      <vt:lpstr>Giới thiệu</vt:lpstr>
      <vt:lpstr>Thành Phần Và Chức Năng Của máy cưa lộng</vt:lpstr>
      <vt:lpstr>Thành Phần Và Chức Năng Của máy cưa lộng</vt:lpstr>
      <vt:lpstr>Thành Phần Và Chức Năng Của máy cưa lộng</vt:lpstr>
      <vt:lpstr>Thành Phần Và Chức Năng Của máy cưa lộng</vt:lpstr>
      <vt:lpstr>Kiểm tra và bảo trì an toàn trước khi vận hành máy cưa lộng</vt:lpstr>
      <vt:lpstr>Kiểm tra và bảo trì an toàn trước khi vận hành máy cưa lộng</vt:lpstr>
      <vt:lpstr>Quy trình vận hành an toàn máy cưa lộng</vt:lpstr>
      <vt:lpstr>Quy trình vận hành an toàn máy cưa lộng</vt:lpstr>
      <vt:lpstr>Đánh giá rủi ro và quản lý mối nguy khi vận hành máy cưa lộng</vt:lpstr>
      <vt:lpstr>Đánh giá rủi ro và quản lý mối nguy khi vận hành máy cưa lộng</vt:lpstr>
      <vt:lpstr>Đánh giá rủi ro và quản lý mối nguy khi vận hành máy cưa lộng</vt:lpstr>
      <vt:lpstr>Đánh giá rủi ro và quản lý mối nguy khi vận hành máy cưa lộng</vt:lpstr>
      <vt:lpstr>Đánh giá rủi ro và quản lý mối nguy khi vận hành máy cưa lộng</vt:lpstr>
      <vt:lpstr>Đánh giá rủi ro và quản lý mối nguy khi vận hành máy cưa lộng</vt:lpstr>
      <vt:lpstr>Đánh giá rủi ro và quản lý mối nguy khi vận hành máy cưa lộng</vt:lpstr>
      <vt:lpstr>Các yếu tố ảnh hưởng đến an toàn lao động khi vận hành máy cưa lộng</vt:lpstr>
      <vt:lpstr>Các yếu tố ảnh hưởng đến an toàn lao động khi vận hành máy cưa lộng</vt:lpstr>
      <vt:lpstr>Các yếu tố ảnh hưởng đến an toàn lao động khi vận hành máy cưa lộng</vt:lpstr>
      <vt:lpstr>Các yếu tố ảnh hưởng đến an toàn lao động khi vận hành máy cưa lộng</vt:lpstr>
      <vt:lpstr>Đào tạo an toàn lao động về kỹ năng vận hành máy cưa lộng an toàn</vt:lpstr>
      <vt:lpstr>Đào tạo an toàn lao động về kỹ năng vận hành máy cưa lộng an toàn</vt:lpstr>
      <vt:lpstr>Ý nghĩa của an toàn lao động trong việc vận hành máy cưa lộng</vt:lpstr>
      <vt:lpstr>Ý nghĩa của an toàn lao động trong việc vận hành máy cưa lộng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2024-05-02T02:36:09Z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