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725" autoAdjust="0"/>
  </p:normalViewPr>
  <p:slideViewPr>
    <p:cSldViewPr showGuides="1">
      <p:cViewPr varScale="1">
        <p:scale>
          <a:sx n="111" d="100"/>
          <a:sy n="111" d="100"/>
        </p:scale>
        <p:origin x="756" y="-48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CẮT RUNG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4EA7469-C215-F9A4-6B03-C50E54F2E4B8}"/>
              </a:ext>
            </a:extLst>
          </p:cNvPr>
          <p:cNvPicPr>
            <a:picLocks noChangeAspect="1"/>
          </p:cNvPicPr>
          <p:nvPr/>
        </p:nvPicPr>
        <p:blipFill>
          <a:blip r:embed="rId4"/>
          <a:stretch>
            <a:fillRect/>
          </a:stretch>
        </p:blipFill>
        <p:spPr>
          <a:xfrm rot="2347434">
            <a:off x="4548422" y="3985551"/>
            <a:ext cx="3090390" cy="309039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rung</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máy cắt rung (vibrating cutter) trong các môi trường công nghiệp, tai nạn lao động có thể xảy ra với những hậu quả nghiêm trọng</a:t>
            </a:r>
            <a:r>
              <a:rPr lang="en-US" sz="2000" dirty="0">
                <a:ea typeface="+mn-lt"/>
                <a:cs typeface="+mn-lt"/>
              </a:rPr>
              <a:t>:</a:t>
            </a:r>
            <a:endParaRPr lang="en-US" dirty="0"/>
          </a:p>
          <a:p>
            <a:pPr marL="730885" lvl="1" indent="-304165"/>
            <a:r>
              <a:rPr lang="vi-VN" i="0" dirty="0">
                <a:solidFill>
                  <a:srgbClr val="0D0D0D"/>
                </a:solidFill>
                <a:effectLst/>
                <a:latin typeface="Söhne"/>
              </a:rPr>
              <a:t>Gây tổn thương cơ thể</a:t>
            </a:r>
            <a:endParaRPr lang="en-US" i="0" dirty="0">
              <a:solidFill>
                <a:srgbClr val="0D0D0D"/>
              </a:solidFill>
              <a:effectLst/>
              <a:latin typeface="Söhne"/>
            </a:endParaRPr>
          </a:p>
          <a:p>
            <a:pPr marL="730885" lvl="1" indent="-304165"/>
            <a:r>
              <a:rPr lang="vi-VN" dirty="0"/>
              <a:t>Nguy cơ mắc kẹt và cắt lạc đà</a:t>
            </a:r>
            <a:endParaRPr lang="en-US" dirty="0">
              <a:solidFill>
                <a:srgbClr val="0D0D0D"/>
              </a:solidFill>
              <a:latin typeface="Söhne"/>
            </a:endParaRPr>
          </a:p>
          <a:p>
            <a:pPr marL="730885" lvl="1" indent="-304165"/>
            <a:r>
              <a:rPr lang="en-US" dirty="0" err="1"/>
              <a:t>Không</a:t>
            </a:r>
            <a:r>
              <a:rPr lang="en-US" dirty="0"/>
              <a:t> an </a:t>
            </a:r>
            <a:r>
              <a:rPr lang="en-US" dirty="0" err="1"/>
              <a:t>toàn</a:t>
            </a:r>
            <a:r>
              <a:rPr lang="en-US" dirty="0"/>
              <a:t> </a:t>
            </a:r>
            <a:r>
              <a:rPr lang="en-US" dirty="0" err="1"/>
              <a:t>về</a:t>
            </a:r>
            <a:r>
              <a:rPr lang="en-US" dirty="0"/>
              <a:t> </a:t>
            </a:r>
            <a:r>
              <a:rPr lang="en-US" dirty="0" err="1"/>
              <a:t>tiếng</a:t>
            </a:r>
            <a:r>
              <a:rPr lang="en-US" dirty="0"/>
              <a:t> </a:t>
            </a:r>
            <a:r>
              <a:rPr lang="en-US" dirty="0" err="1"/>
              <a:t>ồn</a:t>
            </a:r>
            <a:endParaRPr lang="en-US" dirty="0">
              <a:solidFill>
                <a:srgbClr val="0D0D0D"/>
              </a:solidFill>
              <a:latin typeface="Söhne"/>
            </a:endParaRPr>
          </a:p>
          <a:p>
            <a:pPr marL="730885" lvl="1" indent="-304165"/>
            <a:r>
              <a:rPr lang="en-US" dirty="0"/>
              <a:t>Sai </a:t>
            </a:r>
            <a:r>
              <a:rPr lang="en-US" dirty="0" err="1"/>
              <a:t>sót</a:t>
            </a:r>
            <a:r>
              <a:rPr lang="en-US" dirty="0"/>
              <a:t> do </a:t>
            </a:r>
            <a:r>
              <a:rPr lang="en-US" dirty="0" err="1"/>
              <a:t>mệt</a:t>
            </a:r>
            <a:r>
              <a:rPr lang="en-US" dirty="0"/>
              <a:t> </a:t>
            </a:r>
            <a:r>
              <a:rPr lang="en-US" dirty="0" err="1"/>
              <a:t>mỏi</a:t>
            </a:r>
            <a:r>
              <a:rPr lang="en-US" dirty="0"/>
              <a:t> </a:t>
            </a:r>
            <a:r>
              <a:rPr lang="en-US" dirty="0" err="1"/>
              <a:t>và</a:t>
            </a:r>
            <a:r>
              <a:rPr lang="en-US" dirty="0"/>
              <a:t> </a:t>
            </a:r>
            <a:r>
              <a:rPr lang="en-US" dirty="0" err="1"/>
              <a:t>thiếu</a:t>
            </a:r>
            <a:r>
              <a:rPr lang="en-US" dirty="0"/>
              <a:t> </a:t>
            </a:r>
            <a:r>
              <a:rPr lang="en-US" dirty="0" err="1"/>
              <a:t>tập</a:t>
            </a:r>
            <a:r>
              <a:rPr lang="en-US" dirty="0"/>
              <a:t> </a:t>
            </a:r>
            <a:r>
              <a:rPr lang="en-US" dirty="0" err="1"/>
              <a:t>trung</a:t>
            </a:r>
            <a:endParaRPr lang="en-US" dirty="0">
              <a:solidFill>
                <a:srgbClr val="0D0D0D"/>
              </a:solidFill>
              <a:latin typeface="Söhne"/>
            </a:endParaRPr>
          </a:p>
          <a:p>
            <a:pPr marL="730885" lvl="1" indent="-304165"/>
            <a:r>
              <a:rPr lang="en-US" dirty="0" err="1"/>
              <a:t>Thiếu</a:t>
            </a:r>
            <a:r>
              <a:rPr lang="en-US" dirty="0"/>
              <a:t> </a:t>
            </a:r>
            <a:r>
              <a:rPr lang="en-US" dirty="0" err="1"/>
              <a:t>trang</a:t>
            </a:r>
            <a:r>
              <a:rPr lang="en-US" dirty="0"/>
              <a:t> </a:t>
            </a:r>
            <a:r>
              <a:rPr lang="en-US" dirty="0" err="1"/>
              <a:t>bị</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cắt</a:t>
            </a:r>
            <a:r>
              <a:rPr lang="en-US" dirty="0"/>
              <a:t> rung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cắt</a:t>
            </a:r>
            <a:r>
              <a:rPr lang="en-US" dirty="0"/>
              <a:t> rung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cắt rung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rung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rung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rung</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rung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rung</a:t>
            </a:r>
          </a:p>
          <a:p>
            <a:r>
              <a:rPr lang="vi-VN" b="0" i="0" dirty="0">
                <a:effectLst/>
                <a:latin typeface="Söhne"/>
              </a:rPr>
              <a:t>An toàn lao động là một yếu tố cực kỳ quan trọng trong việc vận hành máy cắt rung (vibrating cutter). Việc sử dụng máy cắt rung liên quan đến nhiều nguy cơ như chấn thương do rung động, cắt lạc hậu và nguy cơ gây hại cho sức khỏe do tiếp xúc lâu dài với rung động. </a:t>
            </a:r>
            <a:endParaRPr lang="en-US" b="0" i="0" dirty="0">
              <a:effectLst/>
              <a:latin typeface="Söhne"/>
            </a:endParaRPr>
          </a:p>
          <a:p>
            <a:r>
              <a:rPr lang="vi-VN" b="0" i="0" dirty="0">
                <a:effectLst/>
                <a:latin typeface="Söhne"/>
              </a:rPr>
              <a:t>Để đảm bảo an toàn, người làm việc cần được đào tạo về cách sử dụng máy cắt rung một cách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2E67204-8A9B-A445-CD68-DFBF53A1D1FE}"/>
              </a:ext>
            </a:extLst>
          </p:cNvPr>
          <p:cNvPicPr>
            <a:picLocks noChangeAspect="1"/>
          </p:cNvPicPr>
          <p:nvPr/>
        </p:nvPicPr>
        <p:blipFill>
          <a:blip r:embed="rId3"/>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rung</a:t>
            </a:r>
          </a:p>
          <a:p>
            <a:r>
              <a:rPr lang="vi-VN" b="0" i="0" dirty="0">
                <a:effectLst/>
                <a:latin typeface="Söhne"/>
              </a:rPr>
              <a:t>Trước tiên, việc đeo trang bị bảo hộ cá nhân là điều cần thiết, bao gồm kính bảo hộ, mặt nạ và bảo hộ tai. </a:t>
            </a:r>
            <a:endParaRPr lang="en-US" b="0" i="0" dirty="0">
              <a:effectLst/>
              <a:latin typeface="Söhne"/>
            </a:endParaRPr>
          </a:p>
          <a:p>
            <a:r>
              <a:rPr lang="vi-VN" b="0" i="0" dirty="0">
                <a:effectLst/>
                <a:latin typeface="Söhne"/>
              </a:rPr>
              <a:t>Đảm bảo rằng không có vật dụng lấn chiếm vùng làm việc xung quanh máy cắt rung để tránh tai nạn. Ngoài ra, việc kiểm tra thường xuyên trạng thái của máy, bao gồm cả dao cắt và cơ chế rung, là rất quan trọng để đảm bảo hoạt động an toàn và hiệu quả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8BE521-A22D-7763-1407-D8767FF96B9A}"/>
              </a:ext>
            </a:extLst>
          </p:cNvPr>
          <p:cNvPicPr>
            <a:picLocks noChangeAspect="1"/>
          </p:cNvPicPr>
          <p:nvPr/>
        </p:nvPicPr>
        <p:blipFill>
          <a:blip r:embed="rId3"/>
          <a:stretch>
            <a:fillRect/>
          </a:stretch>
        </p:blipFill>
        <p:spPr>
          <a:xfrm>
            <a:off x="-962371" y="3726409"/>
            <a:ext cx="4536504" cy="453650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Máy cắt rung (vibrating cutter) là một thiết bị có nhiều thành phần quan trọng tạo nên hoạt động hiệu quả của nó. Một trong những thành phần chính là động cơ, thường được tích hợp bên trong thân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này tạo ra sự dao động cần thiết để hoạt động của dao cắt. Ngoài ra, máy cắt rung cũng có một cơ chế truyền động, có nhiệm vụ truyền động từ động cơ đến dao cắt.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C4F29A2-1DFF-A0F5-6248-EB6308A5AD27}"/>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Động cơ: Là nguồn cấp điện chính để tạo ra dao động. Động cơ thường được tích hợp bên trong thân máy và tạo ra chuyển động quay hoặc dao động tùy thuộc vào loại máy cụ thể.</a:t>
            </a:r>
          </a:p>
          <a:p>
            <a:pPr algn="l"/>
            <a:r>
              <a:rPr lang="vi-VN" b="0" i="0" dirty="0">
                <a:effectLst/>
                <a:latin typeface="Open Sans" panose="020B0606030504020204" pitchFamily="34" charset="0"/>
              </a:rPr>
              <a:t>Dao cắt: Là bộ phận chính thực hiện công việc cắt. Dao cắt được gắn lên cơ chế dao động và thường có động cơ tạo ra dao động dao cắt theo các tần số và biên độ nhất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1E0ADF-8ADB-C008-D8DA-BC88B2583BF1}"/>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công nghiệp xây dựng, trang trí nội ngoại thất, cơ khí, và thậm chí cả trong lĩnh vực thủ công sáng tạo của máy cắt rung</a:t>
            </a:r>
            <a:r>
              <a:rPr lang="en-US" sz="2000" dirty="0">
                <a:solidFill>
                  <a:schemeClr val="bg1"/>
                </a:solidFill>
              </a:rPr>
              <a:t>:</a:t>
            </a:r>
          </a:p>
          <a:p>
            <a:pPr algn="l"/>
            <a:r>
              <a:rPr lang="vi-VN" b="0" i="0" dirty="0">
                <a:effectLst/>
                <a:latin typeface="Open Sans" panose="020B0606030504020204" pitchFamily="34" charset="0"/>
              </a:rPr>
              <a:t>Máy cắt rung (vibrating cutter) là một công cụ linh hoạt có nhiều ứng dụng trong nhiều ngành công nghiệp khác nhau. Trong ngành xây dựng, máy cắt rung được sử dụng để cắt các vật liệu như bê tông, gạch, đất sét và vật liệu xây dựng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Nó giúp tạo ra các lát gạch, viên gạch, hoặc các miếng lát đồng đều và chính xác hơn so với cách cắt thủ công truyền thống.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52D637F-D856-1F6B-513B-C1FCD84FC2D8}"/>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Việc vận hành máy cắt rung (vibrating cutter) có thể mang đến một số rủi ro và nguy hiểm nếu không tuân thủ các quy tắc an toàn. Một trong những rủi ro chính là nguy cơ bị thương do dao cắt dao động nhanh và mạnh. </a:t>
            </a:r>
            <a:endParaRPr lang="en-US" dirty="0">
              <a:latin typeface="Open Sans" panose="020B0606030504020204" pitchFamily="34" charset="0"/>
            </a:endParaRPr>
          </a:p>
          <a:p>
            <a:pPr algn="l"/>
            <a:r>
              <a:rPr lang="vi-VN" b="0" i="0" dirty="0">
                <a:effectLst/>
                <a:latin typeface="Open Sans" panose="020B0606030504020204" pitchFamily="34" charset="0"/>
              </a:rPr>
              <a:t>Nếu không sử dụng trang bị bảo hộ đầy đủ như găng tay, áo khoác chống cắt và kính bảo hộ, người vận hành có thể gặp nguy cơ bị cắt hoặc bị thương khi làm việc gần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B21E64-9E44-C21D-647E-B743BE304055}"/>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rung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rung</a:t>
            </a:r>
          </a:p>
          <a:p>
            <a:pPr algn="l">
              <a:lnSpc>
                <a:spcPct val="120000"/>
              </a:lnSpc>
            </a:pPr>
            <a:r>
              <a:rPr lang="vi-VN" b="0" i="0" dirty="0">
                <a:effectLst/>
                <a:latin typeface="Open Sans" panose="020B0606030504020204" pitchFamily="34" charset="0"/>
              </a:rPr>
              <a:t>Trước khi vận hành máy cắt rung (vibrating cutter), việc thực hiện kiểm tra an toàn là rất quan trọng để đảm bảo hoạt động của máy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kiểm tra các bộ phận chính của máy như động cơ, dao cắt và cơ chế dao động. Đảm bảo rằng tất cả các bộ phận này hoạt động bình thường và không bị hư hỏng hoặc lỏng lẻo.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5D49F14-8792-C7C6-DB6B-F059CAE8D7F3}"/>
              </a:ext>
            </a:extLst>
          </p:cNvPr>
          <p:cNvPicPr>
            <a:picLocks noChangeAspect="1"/>
          </p:cNvPicPr>
          <p:nvPr/>
        </p:nvPicPr>
        <p:blipFill>
          <a:blip r:embed="rId3"/>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rung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cắt rung định kỳ</a:t>
            </a:r>
          </a:p>
          <a:p>
            <a:pPr algn="l">
              <a:lnSpc>
                <a:spcPct val="120000"/>
              </a:lnSpc>
            </a:pPr>
            <a:r>
              <a:rPr lang="vi-VN" b="0" i="0" dirty="0">
                <a:effectLst/>
                <a:latin typeface="Open Sans" panose="020B0606030504020204" pitchFamily="34" charset="0"/>
              </a:rPr>
              <a:t>Bảo trì định kỳ của máy cắt rung (vibrating cutter) là rất quan trọng để đảm bảo hoạt động hiệu quả và an toàn của thiết bị. Đầu tiên, hãy thực hiện việc làm sạch máy sau mỗi lần sử dụng để loại bỏ bụi bẩn và mảnh vụn có thể ảnh hưởng đến hiệu suất dao cắt và cơ chế dao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các công cụ làm sạch phù hợp như bàn chải và khăn mềm để không làm hỏng các bộ phận nhạy cảm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6E839F-3C66-EEC2-9D51-6C5C8694E012}"/>
              </a:ext>
            </a:extLst>
          </p:cNvPr>
          <p:cNvPicPr>
            <a:picLocks noChangeAspect="1"/>
          </p:cNvPicPr>
          <p:nvPr/>
        </p:nvPicPr>
        <p:blipFill>
          <a:blip r:embed="rId3"/>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rung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rung an toàn</a:t>
            </a:r>
            <a:r>
              <a:rPr lang="en-US" sz="2400" dirty="0"/>
              <a:t>:</a:t>
            </a:r>
          </a:p>
          <a:p>
            <a:pPr algn="l"/>
            <a:r>
              <a:rPr lang="vi-VN" b="0" i="0" dirty="0">
                <a:solidFill>
                  <a:srgbClr val="4C4F5A"/>
                </a:solidFill>
                <a:effectLst/>
                <a:latin typeface="Open Sans" panose="020B0606030504020204" pitchFamily="34" charset="0"/>
              </a:rPr>
              <a:t>Đeo trang bị bảo hộ cá nhân đầy đủ: Trước khi bắt đầu vận hành, hãy đảm bảo rằng bạn đã đeo đầy đủ trang bị bảo hộ cá nhân bao gồm kính bảo hộ, mặt nạ, găng tay chống cắt và áo khoác bảo hộ. Đây là bước quan trọng để bảo vệ bản thân khỏi nguy cơ bị thương trong quá trình làm việc.</a:t>
            </a:r>
          </a:p>
          <a:p>
            <a:pPr algn="l"/>
            <a:r>
              <a:rPr lang="vi-VN" b="0" i="0" dirty="0">
                <a:solidFill>
                  <a:srgbClr val="4C4F5A"/>
                </a:solidFill>
                <a:effectLst/>
                <a:latin typeface="Open Sans" panose="020B0606030504020204" pitchFamily="34" charset="0"/>
              </a:rPr>
              <a:t>Kiểm tra máy trước khi vận hành: Trước khi khởi động máy, hãy kiểm tra kỹ các bộ phận của máy như động cơ, dao cắt và cơ chế dao động. Đảm bảo rằng tất cả các bộ phận đều hoạt động bình thường và không có dấu hiệu hư hỏng.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rung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cắt rung</a:t>
            </a:r>
            <a:r>
              <a:rPr lang="en-US" sz="2400" dirty="0"/>
              <a:t>:</a:t>
            </a:r>
          </a:p>
          <a:p>
            <a:pPr algn="l"/>
            <a:r>
              <a:rPr lang="vi-VN" b="0" i="0" dirty="0">
                <a:solidFill>
                  <a:srgbClr val="4C4F5A"/>
                </a:solidFill>
                <a:effectLst/>
                <a:latin typeface="Open Sans" panose="020B0606030504020204" pitchFamily="34" charset="0"/>
              </a:rPr>
              <a:t>Đầu tiên, luôn luôn giữ sẵn các biện pháp cứu hộ và trang thiết bị cấp cứu như hộp cứu thương và điện thoại di động để gọi cấp cứu khi cần thiết.</a:t>
            </a:r>
          </a:p>
          <a:p>
            <a:pPr algn="l"/>
            <a:r>
              <a:rPr lang="vi-VN" b="0" i="0" dirty="0">
                <a:solidFill>
                  <a:srgbClr val="4C4F5A"/>
                </a:solidFill>
                <a:effectLst/>
                <a:latin typeface="Open Sans" panose="020B0606030504020204" pitchFamily="34" charset="0"/>
              </a:rPr>
              <a:t>Nếu xảy ra sự cố khi vận hành máy cắt rung, ngay lập tức tắt nguồn máy để ngừng dao cắt dao động. Sau đó, kiểm tra tình trạng của người làm việc và cấp cứu nếu có thương tích. Luôn luôn có máy cấp cứu hoặc đầu tiên để cung cấp sự trợ giúp đầu tiên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cắt</a:t>
            </a:r>
            <a:r>
              <a:rPr lang="en-US" b="1" i="0" dirty="0">
                <a:effectLst/>
                <a:latin typeface="Söhne"/>
              </a:rPr>
              <a:t> rung</a:t>
            </a:r>
            <a:r>
              <a:rPr lang="en-US" sz="2000" dirty="0">
                <a:latin typeface="Söhne"/>
              </a:rPr>
              <a:t>:</a:t>
            </a:r>
          </a:p>
          <a:p>
            <a:pPr algn="l"/>
            <a:r>
              <a:rPr lang="vi-VN" b="0" i="0" dirty="0">
                <a:effectLst/>
                <a:latin typeface="Söhne"/>
              </a:rPr>
              <a:t>Trong quá trình vận hành máy cắt rung (vibrating cutter), có nhiều rủi ro và mối nguy hiểm tiềm ẩn mà người vận hành cần nhận diện để đảm bảo an toàn. Một trong những nguy cơ chính là nguy hiểm do dao cắt dao động nhanh và mạnh. </a:t>
            </a:r>
            <a:endParaRPr lang="en-US" b="0" i="0" dirty="0">
              <a:effectLst/>
              <a:latin typeface="Söhne"/>
            </a:endParaRPr>
          </a:p>
          <a:p>
            <a:pPr algn="l"/>
            <a:r>
              <a:rPr lang="vi-VN" b="0" i="0" dirty="0">
                <a:effectLst/>
                <a:latin typeface="Söhne"/>
              </a:rPr>
              <a:t>Nếu không đeo đầy đủ trang bị bảo hộ cá nhân như kính bảo hộ, mặt nạ, găng tay chống cắt và áo khoác bảo hộ, người vận hành có thể gặp nguy cơ bị thương hoặc cắt khi làm việc gần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6A89EA96-6B06-0883-ECBD-A177A643DAE7}"/>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cắt rung để việc vận hành an toàn</a:t>
            </a:r>
            <a:endParaRPr lang="en-US" b="0" i="0" dirty="0">
              <a:effectLst/>
              <a:latin typeface="Söhne"/>
            </a:endParaRPr>
          </a:p>
          <a:p>
            <a:pPr lvl="1"/>
            <a:r>
              <a:rPr lang="vi-VN" b="0" i="0" dirty="0">
                <a:effectLst/>
                <a:latin typeface="Söhne"/>
              </a:rPr>
              <a:t>Đầu tiên, cần thực hiện kiểm tra định kỳ các bộ phận chính của máy như động cơ, dao cắt, cơ chế dao động và hệ thống điện. Đảm bảo rằng các bộ phận này hoạt động bình thường và không có dấu hiệu hư hỏng.</a:t>
            </a:r>
          </a:p>
          <a:p>
            <a:pPr lvl="1"/>
            <a:r>
              <a:rPr lang="vi-VN" b="0" i="0" dirty="0">
                <a:effectLst/>
                <a:latin typeface="Söhne"/>
              </a:rPr>
              <a:t>Tiếp theo, thực hiện bảo dưỡng các điểm bôi trơn của máy. Bôi trơn các trục và vòng bi định kỳ để giảm ma sát và mài mòn, từ đó tăng tuổi thọ của máy và đảm bảo hoạt động ổn định.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E94162-FF35-C6FF-3533-773780AFC506}"/>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rung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việc vận hành máy cắt rung (vibrating cutter) an toàn, việc tuân thủ các quy định an toàn lao động là rất quan trọng và cần thiết. Đầu tiên, người vận hành cần được đào tạo về các quy tắc và quy định an toàn khi làm việc với máy cắt rung. </a:t>
            </a:r>
            <a:endParaRPr lang="en-US" b="0" i="0" dirty="0">
              <a:effectLst/>
              <a:latin typeface="Söhne"/>
            </a:endParaRPr>
          </a:p>
          <a:p>
            <a:pPr lvl="1"/>
            <a:r>
              <a:rPr lang="vi-VN" b="0" i="0" dirty="0">
                <a:effectLst/>
                <a:latin typeface="Söhne"/>
              </a:rPr>
              <a:t>Việc này bao gồm việc biết cách sử dụng đúng trang bị bảo hộ cá nhân như kính bảo hộ, mặt nạ, găng tay chống cắt và áo khoác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22F6B7-720C-9438-7E04-2FCE8F274C42}"/>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rung</a:t>
            </a:r>
          </a:p>
          <a:p>
            <a:pPr lvl="1"/>
            <a:r>
              <a:rPr lang="vi-VN" b="0" i="0" dirty="0">
                <a:effectLst/>
                <a:latin typeface="Söhne"/>
              </a:rPr>
              <a:t>Đầu tiên, cần xác định khu vực làm việc của máy cắt rung và đảm bảo chỉ có những người có nhiệm vụ liên quan được phép vào khu vực này.</a:t>
            </a:r>
          </a:p>
          <a:p>
            <a:pPr lvl="1"/>
            <a:r>
              <a:rPr lang="vi-VN" b="0" i="0" dirty="0">
                <a:effectLst/>
                <a:latin typeface="Söhne"/>
              </a:rPr>
              <a:t>Tiếp theo, đánh dấu rõ ràng vùng an toàn xung quanh máy cắt rung bằng cách sử dụng vạch kẻ hoặc biển báo cảnh báo. Khu vực này nên được bảo vệ và không được phép tiếp cận cho những người không có trách nhiệm hoặc không được đào tạo.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D8AE53-8BB3-363B-5A74-42BE3FA10A56}"/>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rung</a:t>
            </a:r>
          </a:p>
          <a:p>
            <a:pPr lvl="1"/>
            <a:r>
              <a:rPr lang="vi-VN" b="0" i="0" dirty="0">
                <a:effectLst/>
                <a:latin typeface="Söhne"/>
              </a:rPr>
              <a:t>Đầu tiên, hãy đảm bảo rằng bạn đã đeo đầy đủ trang bị bảo hộ cá nhân như kính bảo hộ để bảo vệ mắt khỏi bụi, mảnh vụn và các hạt dao động. Ngoài ra, đeo mặt nạ để bảo vệ đường hô hấp khỏi bụi và hơi kim loại.</a:t>
            </a:r>
          </a:p>
          <a:p>
            <a:pPr lvl="1"/>
            <a:r>
              <a:rPr lang="vi-VN" b="0" i="0" dirty="0">
                <a:effectLst/>
                <a:latin typeface="Söhne"/>
              </a:rPr>
              <a:t>Tiếp theo, sử dụng găng tay chống cắt và áo khoác bảo hộ để bảo vệ da khỏi các dao cắt dao động và các bộ phận máy. Các găng tay chống cắt chuyên dụng sẽ giúp giảm nguy cơ bị thương khi làm việc gần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3A41F5-C6C3-2E86-F5EF-880F0F3D3435}"/>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cắt rung</a:t>
            </a:r>
            <a:endParaRPr lang="en-US" b="0" i="0" dirty="0">
              <a:effectLst/>
              <a:latin typeface="Söhne"/>
            </a:endParaRPr>
          </a:p>
          <a:p>
            <a:pPr lvl="1"/>
            <a:r>
              <a:rPr lang="vi-VN" b="0" i="0" dirty="0">
                <a:effectLst/>
                <a:latin typeface="Söhne"/>
              </a:rPr>
              <a:t>Đầu tiên, người vận hành cần được đào tạo về các quy trình khẩn cấp và biết cách phản ứng nhanh chóng khi xảy ra sự cố.</a:t>
            </a:r>
          </a:p>
          <a:p>
            <a:pPr lvl="1"/>
            <a:r>
              <a:rPr lang="vi-VN" b="0" i="0" dirty="0">
                <a:effectLst/>
                <a:latin typeface="Söhne"/>
              </a:rPr>
              <a:t>Nếu gặp phải sự cố khi vận hành máy cắt rung, người vận hành nên ngay lập tức dừng máy và tắt nguồn để ngừng dao cắt dao động. Sau đó, kiểm tra tình trạng của máy và đánh giá mức độ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60628A-F09F-BCC6-9021-3699CBC8BD94}"/>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rung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rung</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CE7E2C-E3ED-6AF5-D1BE-29F691311510}"/>
              </a:ext>
            </a:extLst>
          </p:cNvPr>
          <p:cNvPicPr>
            <a:picLocks noChangeAspect="1"/>
          </p:cNvPicPr>
          <p:nvPr/>
        </p:nvPicPr>
        <p:blipFill>
          <a:blip r:embed="rId4"/>
          <a:stretch>
            <a:fillRect/>
          </a:stretch>
        </p:blipFill>
        <p:spPr>
          <a:xfrm>
            <a:off x="-1322412" y="3140968"/>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cắt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rung</a:t>
            </a:r>
            <a:endParaRPr lang="en-US" sz="2400" b="1" i="0" dirty="0">
              <a:effectLst/>
              <a:latin typeface="Söhne"/>
            </a:endParaRPr>
          </a:p>
          <a:p>
            <a:r>
              <a:rPr lang="vi-VN" b="0" i="0" dirty="0">
                <a:effectLst/>
                <a:latin typeface="Söhne"/>
              </a:rPr>
              <a:t>Độ ẩm và mưa: Khi thời tiết ẩm ướt hoặc mưa, độ ẩm cao có thể làm tăng nguy cơ trơn trượt và làm giảm hiệu suất của máy. Các bề mặt làm việc có thể trơn trượt hơn, gây nguy hiểm cho người vận hành. </a:t>
            </a:r>
          </a:p>
          <a:p>
            <a:r>
              <a:rPr lang="vi-VN" b="0" i="0" dirty="0">
                <a:effectLst/>
                <a:latin typeface="Söhne"/>
              </a:rPr>
              <a:t>Nhiệt độ quá nóng: Nhiệt độ cao có thể làm tăng mức độ mệt mỏi cho người vận hành và làm giảm sự tập trung. Ngoài ra, nhiệt độ cao có thể ảnh hưởng đến hiệu suất của máy và làm tăng nguy cơ sự cố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3F61ED4-3CCB-A057-47EA-9F930CB094B6}"/>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cắt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rung</a:t>
            </a:r>
            <a:endParaRPr lang="en-US" sz="2400" b="1" i="0" dirty="0">
              <a:effectLst/>
              <a:latin typeface="Söhne"/>
            </a:endParaRPr>
          </a:p>
          <a:p>
            <a:r>
              <a:rPr lang="vi-VN" b="0" i="0" dirty="0">
                <a:effectLst/>
                <a:latin typeface="Söhne"/>
              </a:rPr>
              <a:t>Độ ẩm và bụi: Môi trường có độ ẩm cao và nhiều bụi có thể làm giảm hiệu suất hoạt động của máy cắt rung. Bụi có thể làm tắc nghẽn các bộ phận của máy và làm giảm tuổi thọ của dao cắt. </a:t>
            </a:r>
          </a:p>
          <a:p>
            <a:r>
              <a:rPr lang="vi-VN" b="0" i="0" dirty="0">
                <a:effectLst/>
                <a:latin typeface="Söhne"/>
              </a:rPr>
              <a:t>Nhiệt độ môi trường: Nhiệt độ quá cao hoặc quá thấp đều có thể ảnh hưởng đến hoạt động của máy cắt rung. Nhiệt độ quá cao có thể làm tăng mức độ mệt mỏi cho người vận hành và ảnh hưởng đến sự tập trung. Trong khi đó, nhiệt độ quá thấp có thể làm giảm độ linh hoạt của các bộ phận máy và làm hạn chế khả năng hoạt động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A154E9D-1F74-FB13-EC73-F2059C0D886A}"/>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cắt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cắt rung ảnh hưởng như thế nào đến việc vận hành máy cắt rung</a:t>
            </a:r>
            <a:endParaRPr lang="en-US" sz="2400" b="1" i="0" dirty="0">
              <a:effectLst/>
              <a:latin typeface="Söhne"/>
            </a:endParaRPr>
          </a:p>
          <a:p>
            <a:r>
              <a:rPr lang="vi-VN" b="0" i="0" dirty="0">
                <a:effectLst/>
                <a:latin typeface="Söhne"/>
              </a:rPr>
              <a:t>Tình trạng kỹ thuật của máy cắt rung có ảnh hưởng đáng kể đến việc vận hành của nó. Khi máy cắt rung gặp vấn đề kỹ thuật, các khả năng và hiệu suất cắt có thể bị suy giảm đáng kể. </a:t>
            </a:r>
            <a:endParaRPr lang="en-US" b="0" i="0" dirty="0">
              <a:effectLst/>
              <a:latin typeface="Söhne"/>
            </a:endParaRPr>
          </a:p>
          <a:p>
            <a:r>
              <a:rPr lang="vi-VN" b="0" i="0" dirty="0">
                <a:effectLst/>
                <a:latin typeface="Söhne"/>
              </a:rPr>
              <a:t>Ví dụ, nếu các lưỡi cắt trên máy bị mòn hoặc không được điều chỉnh đúng cách, độ chính xác của quá trình cắt sẽ bị ảnh hưởng. Điều này có thể dẫn đến các lỗi cắt, gây ra sự mất mát vật liệu hoặc sản phẩm không đạt chất lượng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A059139-8AF8-61AC-5ACB-E2442F92BD95}"/>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cắt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rung</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cắt rung. Đầu tiên, kiến thức an toàn là cơ sở để người lao động có thể nhận biết và đánh giá các nguy hiểm tiềm ẩn khi sử dụng máy cắt rung. </a:t>
            </a:r>
            <a:endParaRPr lang="en-US" b="0" i="0" dirty="0">
              <a:effectLst/>
              <a:latin typeface="Söhne"/>
            </a:endParaRPr>
          </a:p>
          <a:p>
            <a:r>
              <a:rPr lang="vi-VN" b="0" i="0" dirty="0">
                <a:effectLst/>
                <a:latin typeface="Söhne"/>
              </a:rPr>
              <a:t>Đây bao gồm hiểu biết về các quy tắc an toàn, các thiết bị bảo hộ cá nhân cần thiết, và quy trình ứng phó với tình huống nguy hiểm như rủi ro cháy nổ, tai nạn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A9D6D23-241E-F2FE-E6FB-3350EB6BC9DD}"/>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rung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cắt rung cần được đào tạo về an toàn lao động vì nhiều lý do quan trọng. Đầu tiên, việc vận hành máy cắt rung đòi hỏi sự tiếp xúc trực tiếp với các thành phần cơ khí và điện tử của máy, có nguy cơ gây ra tai nạn nghiêm trọng nếu không thực hiện đúng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sẽ giúp người vận hành nhận biết và phòng tránh các nguy hiểm tiềm ẩn, từ việc sử dụng các thiết bị bảo hộ đúng cách đến biết cách ứng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AB69ED8-9CF2-36EE-33A2-C2F07D67C642}"/>
              </a:ext>
            </a:extLst>
          </p:cNvPr>
          <p:cNvPicPr>
            <a:picLocks noChangeAspect="1"/>
          </p:cNvPicPr>
          <p:nvPr/>
        </p:nvPicPr>
        <p:blipFill>
          <a:blip r:embed="rId3"/>
          <a:stretch>
            <a:fillRect/>
          </a:stretch>
        </p:blipFill>
        <p:spPr>
          <a:xfrm>
            <a:off x="6126691" y="908720"/>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rung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rung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DB60D0-DD11-76E3-2DA5-8D755AE74354}"/>
              </a:ext>
            </a:extLst>
          </p:cNvPr>
          <p:cNvPicPr>
            <a:picLocks noChangeAspect="1"/>
          </p:cNvPicPr>
          <p:nvPr/>
        </p:nvPicPr>
        <p:blipFill>
          <a:blip r:embed="rId3"/>
          <a:stretch>
            <a:fillRect/>
          </a:stretch>
        </p:blipFill>
        <p:spPr>
          <a:xfrm>
            <a:off x="6126691" y="908720"/>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rung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rung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cắt rung là vô cùng quan trọng vì nó liên quan trực tiếp đến sức khỏe và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cắt rung là thiết bị công nghiệp có tính chất nguy hiểm, có thể gây ra các tai nạn nghiêm trọng nếu không tuân thủ các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F1A069F-71C2-C55C-F5D2-C1D67FF1E00D}"/>
              </a:ext>
            </a:extLst>
          </p:cNvPr>
          <p:cNvPicPr>
            <a:picLocks noChangeAspect="1"/>
          </p:cNvPicPr>
          <p:nvPr/>
        </p:nvPicPr>
        <p:blipFill>
          <a:blip r:embed="rId3"/>
          <a:stretch>
            <a:fillRect/>
          </a:stretch>
        </p:blipFill>
        <p:spPr>
          <a:xfrm>
            <a:off x="-973088" y="4149080"/>
            <a:ext cx="3600400" cy="360040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rung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rung</a:t>
            </a:r>
          </a:p>
          <a:p>
            <a:pPr algn="l">
              <a:lnSpc>
                <a:spcPct val="120000"/>
              </a:lnSpc>
            </a:pPr>
            <a:r>
              <a:rPr lang="vi-VN" b="0" i="0" dirty="0">
                <a:effectLst/>
                <a:latin typeface="Open Sans" panose="020B0606030504020204" pitchFamily="34" charset="0"/>
              </a:rPr>
              <a:t>Trước khi vận hành máy cắt rung, việc nắm được các biện pháp an toàn là rất quan trọng để đảm bảo sự an toàn cho người vận hành và mọi người xung quanh. </a:t>
            </a:r>
          </a:p>
          <a:p>
            <a:pPr algn="l">
              <a:lnSpc>
                <a:spcPct val="120000"/>
              </a:lnSpc>
            </a:pPr>
            <a:r>
              <a:rPr lang="vi-VN" b="0" i="0" dirty="0">
                <a:effectLst/>
                <a:latin typeface="Open Sans" panose="020B0606030504020204" pitchFamily="34" charset="0"/>
              </a:rPr>
              <a:t>Đầu tiên, cần kiểm tra và đảm bảo rằng máy cắt rung được lắp đặt và bảo trì đúng cách. Điều này bao gồm kiểm tra các bộ phận cơ khí, điện tử và hệ thống an toàn của máy để đảm bảo chúng hoạt động tốt và không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BC3D3AB-1260-E920-403F-13BCDD2A95CD}"/>
              </a:ext>
            </a:extLst>
          </p:cNvPr>
          <p:cNvPicPr>
            <a:picLocks noChangeAspect="1"/>
          </p:cNvPicPr>
          <p:nvPr/>
        </p:nvPicPr>
        <p:blipFill>
          <a:blip r:embed="rId3"/>
          <a:stretch>
            <a:fillRect/>
          </a:stretch>
        </p:blipFill>
        <p:spPr>
          <a:xfrm>
            <a:off x="-973088" y="4149080"/>
            <a:ext cx="3600400" cy="360040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3592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RUNG</vt:lpstr>
      <vt:lpstr>Một số vụ tai nạn lao động khi vận hành vận hành máy cắt rung</vt:lpstr>
      <vt:lpstr>Tóm tắt bài học</vt:lpstr>
      <vt:lpstr>Giới thiệu</vt:lpstr>
      <vt:lpstr>Giới thiệu</vt:lpstr>
      <vt:lpstr>Thành Phần Và Chức Năng Của máy cắt rung</vt:lpstr>
      <vt:lpstr>Thành Phần Và Chức Năng Của máy cắt rung</vt:lpstr>
      <vt:lpstr>Thành Phần Và Chức Năng Của máy cắt rung</vt:lpstr>
      <vt:lpstr>Thành Phần Và Chức Năng Của máy cắt rung</vt:lpstr>
      <vt:lpstr>Kiểm tra và bảo trì an toàn trước khi vận hành máy cắt rung</vt:lpstr>
      <vt:lpstr>Kiểm tra và bảo trì an toàn trước khi vận hành máy cắt rung</vt:lpstr>
      <vt:lpstr>Quy trình vận hành an toàn máy cắt rung</vt:lpstr>
      <vt:lpstr>Quy trình vận hành an toàn máy cắt rung</vt:lpstr>
      <vt:lpstr>Đánh giá rủi ro và quản lý mối nguy khi vận hành máy cắt rung</vt:lpstr>
      <vt:lpstr>Đánh giá rủi ro và quản lý mối nguy khi vận hành máy cắt rung</vt:lpstr>
      <vt:lpstr>Đánh giá rủi ro và quản lý mối nguy khi vận hành máy cắt rung</vt:lpstr>
      <vt:lpstr>Đánh giá rủi ro và quản lý mối nguy khi vận hành máy cắt rung</vt:lpstr>
      <vt:lpstr>Đánh giá rủi ro và quản lý mối nguy khi vận hành máy cắt rung</vt:lpstr>
      <vt:lpstr>Đánh giá rủi ro và quản lý mối nguy khi vận hành máy cắt rung</vt:lpstr>
      <vt:lpstr>Đánh giá rủi ro và quản lý mối nguy khi vận hành máy cắt rung</vt:lpstr>
      <vt:lpstr>Các yếu tố ảnh hưởng đến an toàn lao động khi vận hành máy cắt rung</vt:lpstr>
      <vt:lpstr>Các yếu tố ảnh hưởng đến an toàn lao động khi vận hành máy cắt rung</vt:lpstr>
      <vt:lpstr>Các yếu tố ảnh hưởng đến an toàn lao động khi vận hành máy cắt rung</vt:lpstr>
      <vt:lpstr>Các yếu tố ảnh hưởng đến an toàn lao động khi vận hành máy cắt rung</vt:lpstr>
      <vt:lpstr>Đào tạo an toàn lao động về kỹ năng vận hành máy cắt rung an toàn</vt:lpstr>
      <vt:lpstr>Đào tạo an toàn lao động về kỹ năng vận hành máy cắt rung an toàn</vt:lpstr>
      <vt:lpstr>Ý nghĩa của an toàn lao động trong việc vận hành máy cắt rung</vt:lpstr>
      <vt:lpstr>Ý nghĩa của an toàn lao động trong việc vận hành máy cắt rung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27</cp:revision>
  <dcterms:created xsi:type="dcterms:W3CDTF">2024-03-23T04:43:33Z</dcterms:created>
  <dcterms:modified xsi:type="dcterms:W3CDTF">2024-04-26T03:30:09Z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