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14630400" cy="8229600"/>
  <p:notesSz cx="8229600" cy="14630400"/>
  <p:embeddedFontLst>
    <p:embeddedFont>
      <p:font typeface="MuseoModerno Medium" panose="020B0604020202020204" charset="0"/>
      <p:regular r:id="rId15"/>
    </p:embeddedFont>
    <p:embeddedFont>
      <p:font typeface="PT Serif" panose="020A0603040505020204" pitchFamily="18"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11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4992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antoannamviet.com/bai-kiem-tra-an-toan-lao-dong-nhom-3/" TargetMode="Externa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hyperlink" Target="https://antoannamviet.com/tai-lieu-an-toan-lao-dong-san-xuat-bong-ro/" TargetMode="External"/><Relationship Id="rId4" Type="http://schemas.openxmlformats.org/officeDocument/2006/relationships/hyperlink" Target="https://antoannamviet.com/bao-gia-huan-luyen-an-toan-lao-do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137107" y="577691"/>
            <a:ext cx="12356187" cy="626983"/>
          </a:xfrm>
          <a:prstGeom prst="rect">
            <a:avLst/>
          </a:prstGeom>
          <a:noFill/>
          <a:ln/>
        </p:spPr>
        <p:txBody>
          <a:bodyPr wrap="none" lIns="0" tIns="0" rIns="0" bIns="0" rtlCol="0" anchor="t"/>
          <a:lstStyle/>
          <a:p>
            <a:pPr marL="0" indent="0" algn="ctr">
              <a:lnSpc>
                <a:spcPts val="4900"/>
              </a:lnSpc>
              <a:buNone/>
            </a:pPr>
            <a:r>
              <a:rPr lang="en-US" sz="4000" b="1" dirty="0">
                <a:solidFill>
                  <a:srgbClr val="124E73"/>
                </a:solidFill>
                <a:latin typeface="MuseoModerno Medium" pitchFamily="34" charset="0"/>
                <a:ea typeface="MuseoModerno Medium" pitchFamily="34" charset="-122"/>
                <a:cs typeface="MuseoModerno Medium" pitchFamily="34" charset="-120"/>
              </a:rPr>
              <a:t>An toàn lao động trong nhà máy sản xuất bóng rổ</a:t>
            </a:r>
            <a:endParaRPr lang="en-US" sz="4000" b="1" dirty="0"/>
          </a:p>
        </p:txBody>
      </p:sp>
      <p:pic>
        <p:nvPicPr>
          <p:cNvPr id="3" name="Image 0" descr="preencoded.png"/>
          <p:cNvPicPr>
            <a:picLocks noChangeAspect="1"/>
          </p:cNvPicPr>
          <p:nvPr/>
        </p:nvPicPr>
        <p:blipFill>
          <a:blip r:embed="rId3"/>
          <a:stretch>
            <a:fillRect/>
          </a:stretch>
        </p:blipFill>
        <p:spPr>
          <a:xfrm>
            <a:off x="5124688" y="1505545"/>
            <a:ext cx="4381024" cy="4381024"/>
          </a:xfrm>
          <a:prstGeom prst="rect">
            <a:avLst/>
          </a:prstGeom>
        </p:spPr>
      </p:pic>
      <p:sp>
        <p:nvSpPr>
          <p:cNvPr id="4" name="Text 1"/>
          <p:cNvSpPr/>
          <p:nvPr/>
        </p:nvSpPr>
        <p:spPr>
          <a:xfrm>
            <a:off x="702231" y="6433185"/>
            <a:ext cx="13225939" cy="641985"/>
          </a:xfrm>
          <a:prstGeom prst="rect">
            <a:avLst/>
          </a:prstGeom>
          <a:noFill/>
          <a:ln/>
        </p:spPr>
        <p:txBody>
          <a:bodyPr wrap="square" lIns="0" tIns="0" rIns="0" bIns="0" rtlCol="0" anchor="t"/>
          <a:lstStyle/>
          <a:p>
            <a:pPr marL="0" indent="0" algn="ctr">
              <a:lnSpc>
                <a:spcPts val="250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Nội dung đề cập về các nguy cơ tai nạn lao động trong sản xuất bóng rổ, nhận diện nguy cơ tiềm ẩn và đồng thời cung cấp kiến thức và biện pháp để đảm bảo an toàn cho công nhân.</a:t>
            </a:r>
            <a:endParaRPr lang="en-US" sz="2000" dirty="0"/>
          </a:p>
        </p:txBody>
      </p:sp>
      <p:sp>
        <p:nvSpPr>
          <p:cNvPr id="5" name="Shape 2"/>
          <p:cNvSpPr/>
          <p:nvPr/>
        </p:nvSpPr>
        <p:spPr>
          <a:xfrm>
            <a:off x="5607258" y="7330916"/>
            <a:ext cx="320993" cy="320992"/>
          </a:xfrm>
          <a:prstGeom prst="roundRect">
            <a:avLst>
              <a:gd name="adj" fmla="val 28483843"/>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5614878" y="7338536"/>
            <a:ext cx="305753" cy="305753"/>
          </a:xfrm>
          <a:prstGeom prst="rect">
            <a:avLst/>
          </a:prstGeom>
        </p:spPr>
      </p:pic>
      <p:sp>
        <p:nvSpPr>
          <p:cNvPr id="7" name="Text 3"/>
          <p:cNvSpPr/>
          <p:nvPr/>
        </p:nvSpPr>
        <p:spPr>
          <a:xfrm>
            <a:off x="6156246" y="7300793"/>
            <a:ext cx="4384475" cy="351115"/>
          </a:xfrm>
          <a:prstGeom prst="rect">
            <a:avLst/>
          </a:prstGeom>
          <a:noFill/>
          <a:ln/>
        </p:spPr>
        <p:txBody>
          <a:bodyPr wrap="none" lIns="0" tIns="0" rIns="0" bIns="0" rtlCol="0" anchor="t"/>
          <a:lstStyle/>
          <a:p>
            <a:pPr marL="0" indent="0" algn="ctr">
              <a:lnSpc>
                <a:spcPts val="2750"/>
              </a:lnSpc>
              <a:buNone/>
            </a:pPr>
            <a:r>
              <a:rPr lang="en-US" sz="1950" b="1" dirty="0" err="1">
                <a:solidFill>
                  <a:srgbClr val="2B4150"/>
                </a:solidFill>
                <a:latin typeface="PT Serif" panose="020A0603040505020204" pitchFamily="18" charset="0"/>
                <a:ea typeface="Source Sans Pro Bold" pitchFamily="34" charset="-122"/>
                <a:cs typeface="Source Sans Pro Bold" pitchFamily="34" charset="-120"/>
              </a:rPr>
              <a:t>Bản</a:t>
            </a:r>
            <a:r>
              <a:rPr lang="en-US" sz="1950" b="1" dirty="0">
                <a:solidFill>
                  <a:srgbClr val="2B4150"/>
                </a:solidFill>
                <a:latin typeface="PT Serif" panose="020A0603040505020204" pitchFamily="18" charset="0"/>
                <a:ea typeface="Source Sans Pro Bold" pitchFamily="34" charset="-122"/>
                <a:cs typeface="Source Sans Pro Bold" pitchFamily="34" charset="-120"/>
              </a:rPr>
              <a:t> </a:t>
            </a:r>
            <a:r>
              <a:rPr lang="en-US" sz="1950" b="1" dirty="0" err="1">
                <a:solidFill>
                  <a:srgbClr val="2B4150"/>
                </a:solidFill>
                <a:latin typeface="PT Serif" panose="020A0603040505020204" pitchFamily="18" charset="0"/>
                <a:ea typeface="Source Sans Pro Bold" pitchFamily="34" charset="-122"/>
                <a:cs typeface="Source Sans Pro Bold" pitchFamily="34" charset="-120"/>
              </a:rPr>
              <a:t>quyền</a:t>
            </a:r>
            <a:r>
              <a:rPr lang="en-US" sz="1950" b="1" dirty="0">
                <a:solidFill>
                  <a:srgbClr val="2B4150"/>
                </a:solidFill>
                <a:latin typeface="PT Serif" panose="020A0603040505020204" pitchFamily="18" charset="0"/>
                <a:ea typeface="Source Sans Pro Bold" pitchFamily="34" charset="-122"/>
                <a:cs typeface="Source Sans Pro Bold" pitchFamily="34" charset="-120"/>
              </a:rPr>
              <a:t> </a:t>
            </a:r>
            <a:r>
              <a:rPr lang="en-US" sz="1950" b="1" dirty="0" err="1">
                <a:solidFill>
                  <a:srgbClr val="2B4150"/>
                </a:solidFill>
                <a:latin typeface="PT Serif" panose="020A0603040505020204" pitchFamily="18" charset="0"/>
                <a:ea typeface="Source Sans Pro Bold" pitchFamily="34" charset="-122"/>
                <a:cs typeface="Source Sans Pro Bold" pitchFamily="34" charset="-120"/>
              </a:rPr>
              <a:t>thuộc</a:t>
            </a:r>
            <a:r>
              <a:rPr lang="en-US" sz="1950" b="1" dirty="0">
                <a:solidFill>
                  <a:srgbClr val="2B4150"/>
                </a:solidFill>
                <a:latin typeface="PT Serif" panose="020A0603040505020204" pitchFamily="18" charset="0"/>
                <a:ea typeface="Source Sans Pro Bold" pitchFamily="34" charset="-122"/>
                <a:cs typeface="Source Sans Pro Bold" pitchFamily="34" charset="-120"/>
              </a:rPr>
              <a:t> An Toàn  Nam Việt</a:t>
            </a:r>
            <a:endParaRPr lang="en-US" sz="1950" dirty="0"/>
          </a:p>
        </p:txBody>
      </p:sp>
      <p:pic>
        <p:nvPicPr>
          <p:cNvPr id="8" name="Picture 7">
            <a:extLst>
              <a:ext uri="{FF2B5EF4-FFF2-40B4-BE49-F238E27FC236}">
                <a16:creationId xmlns:a16="http://schemas.microsoft.com/office/drawing/2014/main" id="{4366F2D7-FD0E-5D56-CA43-D72B921DA00B}"/>
              </a:ext>
            </a:extLst>
          </p:cNvPr>
          <p:cNvPicPr>
            <a:picLocks noChangeAspect="1"/>
          </p:cNvPicPr>
          <p:nvPr/>
        </p:nvPicPr>
        <p:blipFill>
          <a:blip r:embed="rId5"/>
          <a:stretch>
            <a:fillRect/>
          </a:stretch>
        </p:blipFill>
        <p:spPr>
          <a:xfrm>
            <a:off x="12182623" y="7469819"/>
            <a:ext cx="2244776" cy="695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b="6318"/>
          <a:stretch/>
        </p:blipFill>
        <p:spPr>
          <a:xfrm>
            <a:off x="10046677" y="2842691"/>
            <a:ext cx="3962400" cy="3997569"/>
          </a:xfrm>
          <a:prstGeom prst="rect">
            <a:avLst/>
          </a:prstGeom>
        </p:spPr>
      </p:pic>
      <p:sp>
        <p:nvSpPr>
          <p:cNvPr id="3" name="Text 0"/>
          <p:cNvSpPr/>
          <p:nvPr/>
        </p:nvSpPr>
        <p:spPr>
          <a:xfrm>
            <a:off x="1882289" y="726000"/>
            <a:ext cx="5138261" cy="642342"/>
          </a:xfrm>
          <a:prstGeom prst="rect">
            <a:avLst/>
          </a:prstGeom>
          <a:noFill/>
          <a:ln/>
        </p:spPr>
        <p:txBody>
          <a:bodyPr wrap="none" lIns="0" tIns="0" rIns="0" bIns="0" rtlCol="0" anchor="t"/>
          <a:lstStyle/>
          <a:p>
            <a:pPr marL="0" indent="0" algn="ctr">
              <a:lnSpc>
                <a:spcPts val="5050"/>
              </a:lnSpc>
              <a:buNone/>
            </a:pPr>
            <a:r>
              <a:rPr lang="en-US" sz="4800" b="1" dirty="0">
                <a:solidFill>
                  <a:srgbClr val="124E73"/>
                </a:solidFill>
                <a:latin typeface="MuseoModerno Medium" pitchFamily="34" charset="0"/>
                <a:ea typeface="MuseoModerno Medium" pitchFamily="34" charset="-122"/>
                <a:cs typeface="MuseoModerno Medium" pitchFamily="34" charset="-120"/>
              </a:rPr>
              <a:t>Quy định chung</a:t>
            </a:r>
            <a:endParaRPr lang="en-US" sz="4800" b="1" dirty="0"/>
          </a:p>
        </p:txBody>
      </p:sp>
      <p:sp>
        <p:nvSpPr>
          <p:cNvPr id="4" name="Shape 1"/>
          <p:cNvSpPr/>
          <p:nvPr/>
        </p:nvSpPr>
        <p:spPr>
          <a:xfrm>
            <a:off x="1016079" y="1785342"/>
            <a:ext cx="22860" cy="5609511"/>
          </a:xfrm>
          <a:prstGeom prst="roundRect">
            <a:avLst>
              <a:gd name="adj" fmla="val 134865"/>
            </a:avLst>
          </a:prstGeom>
          <a:solidFill>
            <a:srgbClr val="D9D4C9"/>
          </a:solidFill>
          <a:ln/>
        </p:spPr>
      </p:sp>
      <p:sp>
        <p:nvSpPr>
          <p:cNvPr id="5" name="Shape 2"/>
          <p:cNvSpPr/>
          <p:nvPr/>
        </p:nvSpPr>
        <p:spPr>
          <a:xfrm>
            <a:off x="1235869" y="2236351"/>
            <a:ext cx="719257" cy="22860"/>
          </a:xfrm>
          <a:prstGeom prst="roundRect">
            <a:avLst>
              <a:gd name="adj" fmla="val 134865"/>
            </a:avLst>
          </a:prstGeom>
          <a:solidFill>
            <a:srgbClr val="2B678C"/>
          </a:solidFill>
          <a:ln/>
        </p:spPr>
      </p:sp>
      <p:sp>
        <p:nvSpPr>
          <p:cNvPr id="6" name="Shape 3"/>
          <p:cNvSpPr/>
          <p:nvPr/>
        </p:nvSpPr>
        <p:spPr>
          <a:xfrm>
            <a:off x="796290" y="2016562"/>
            <a:ext cx="462439" cy="462439"/>
          </a:xfrm>
          <a:prstGeom prst="roundRect">
            <a:avLst>
              <a:gd name="adj" fmla="val 6667"/>
            </a:avLst>
          </a:prstGeom>
          <a:solidFill>
            <a:srgbClr val="124E73"/>
          </a:solidFill>
          <a:ln/>
        </p:spPr>
      </p:sp>
      <p:sp>
        <p:nvSpPr>
          <p:cNvPr id="7" name="Text 4"/>
          <p:cNvSpPr/>
          <p:nvPr/>
        </p:nvSpPr>
        <p:spPr>
          <a:xfrm>
            <a:off x="955238" y="2093595"/>
            <a:ext cx="144542" cy="30825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1</a:t>
            </a:r>
            <a:endParaRPr lang="en-US" sz="2400" dirty="0"/>
          </a:p>
        </p:txBody>
      </p:sp>
      <p:sp>
        <p:nvSpPr>
          <p:cNvPr id="8" name="Text 5"/>
          <p:cNvSpPr/>
          <p:nvPr/>
        </p:nvSpPr>
        <p:spPr>
          <a:xfrm>
            <a:off x="2157889" y="1990844"/>
            <a:ext cx="4381381" cy="385286"/>
          </a:xfrm>
          <a:prstGeom prst="rect">
            <a:avLst/>
          </a:prstGeom>
          <a:noFill/>
          <a:ln/>
        </p:spPr>
        <p:txBody>
          <a:bodyPr wrap="none" lIns="0" tIns="0" rIns="0" bIns="0" rtlCol="0" anchor="t"/>
          <a:lstStyle/>
          <a:p>
            <a:pPr marL="0" indent="0" algn="l">
              <a:lnSpc>
                <a:spcPts val="3000"/>
              </a:lnSpc>
              <a:buNone/>
            </a:pPr>
            <a:r>
              <a:rPr lang="en-US" sz="2400" dirty="0">
                <a:solidFill>
                  <a:srgbClr val="2B4150"/>
                </a:solidFill>
                <a:latin typeface="MuseoModerno Medium" pitchFamily="34" charset="0"/>
                <a:ea typeface="MuseoModerno Medium" pitchFamily="34" charset="-122"/>
                <a:cs typeface="MuseoModerno Medium" pitchFamily="34" charset="-120"/>
              </a:rPr>
              <a:t>Huấn luyện an toàn lao động</a:t>
            </a:r>
            <a:endParaRPr lang="en-US" sz="2400" dirty="0"/>
          </a:p>
        </p:txBody>
      </p:sp>
      <p:sp>
        <p:nvSpPr>
          <p:cNvPr id="9" name="Text 6"/>
          <p:cNvSpPr/>
          <p:nvPr/>
        </p:nvSpPr>
        <p:spPr>
          <a:xfrm>
            <a:off x="2157889" y="2314635"/>
            <a:ext cx="6266855" cy="328732"/>
          </a:xfrm>
          <a:prstGeom prst="rect">
            <a:avLst/>
          </a:prstGeom>
          <a:noFill/>
          <a:ln/>
        </p:spPr>
        <p:txBody>
          <a:bodyPr wrap="non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Tổ chức các khóa huấn luyện an toàn lao động định kỳ cho công nhân.</a:t>
            </a:r>
            <a:endParaRPr lang="en-US" dirty="0"/>
          </a:p>
        </p:txBody>
      </p:sp>
      <p:sp>
        <p:nvSpPr>
          <p:cNvPr id="10" name="Shape 7"/>
          <p:cNvSpPr/>
          <p:nvPr/>
        </p:nvSpPr>
        <p:spPr>
          <a:xfrm>
            <a:off x="1235869" y="3690104"/>
            <a:ext cx="719257" cy="22860"/>
          </a:xfrm>
          <a:prstGeom prst="roundRect">
            <a:avLst>
              <a:gd name="adj" fmla="val 134865"/>
            </a:avLst>
          </a:prstGeom>
          <a:solidFill>
            <a:srgbClr val="2B678C"/>
          </a:solidFill>
          <a:ln/>
        </p:spPr>
      </p:sp>
      <p:sp>
        <p:nvSpPr>
          <p:cNvPr id="11" name="Shape 8"/>
          <p:cNvSpPr/>
          <p:nvPr/>
        </p:nvSpPr>
        <p:spPr>
          <a:xfrm>
            <a:off x="796290" y="3470315"/>
            <a:ext cx="462439" cy="462439"/>
          </a:xfrm>
          <a:prstGeom prst="roundRect">
            <a:avLst>
              <a:gd name="adj" fmla="val 6667"/>
            </a:avLst>
          </a:prstGeom>
          <a:solidFill>
            <a:srgbClr val="124E73"/>
          </a:solidFill>
          <a:ln/>
        </p:spPr>
      </p:sp>
      <p:sp>
        <p:nvSpPr>
          <p:cNvPr id="12" name="Text 9"/>
          <p:cNvSpPr/>
          <p:nvPr/>
        </p:nvSpPr>
        <p:spPr>
          <a:xfrm>
            <a:off x="941784" y="3547348"/>
            <a:ext cx="171331" cy="30825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2</a:t>
            </a:r>
            <a:endParaRPr lang="en-US" sz="2400" dirty="0"/>
          </a:p>
        </p:txBody>
      </p:sp>
      <p:sp>
        <p:nvSpPr>
          <p:cNvPr id="13" name="Text 10"/>
          <p:cNvSpPr/>
          <p:nvPr/>
        </p:nvSpPr>
        <p:spPr>
          <a:xfrm>
            <a:off x="2157889" y="3444597"/>
            <a:ext cx="3083004" cy="385286"/>
          </a:xfrm>
          <a:prstGeom prst="rect">
            <a:avLst/>
          </a:prstGeom>
          <a:noFill/>
          <a:ln/>
        </p:spPr>
        <p:txBody>
          <a:bodyPr wrap="none" lIns="0" tIns="0" rIns="0" bIns="0" rtlCol="0" anchor="t"/>
          <a:lstStyle/>
          <a:p>
            <a:pPr marL="0" indent="0" algn="l">
              <a:lnSpc>
                <a:spcPts val="3000"/>
              </a:lnSpc>
              <a:buNone/>
            </a:pPr>
            <a:r>
              <a:rPr lang="en-US" sz="2400" dirty="0">
                <a:solidFill>
                  <a:srgbClr val="2B4150"/>
                </a:solidFill>
                <a:latin typeface="MuseoModerno Medium" pitchFamily="34" charset="0"/>
                <a:ea typeface="MuseoModerno Medium" pitchFamily="34" charset="-122"/>
                <a:cs typeface="MuseoModerno Medium" pitchFamily="34" charset="-120"/>
              </a:rPr>
              <a:t>Bảo trì thiết bị</a:t>
            </a:r>
            <a:endParaRPr lang="en-US" sz="2400" dirty="0"/>
          </a:p>
        </p:txBody>
      </p:sp>
      <p:sp>
        <p:nvSpPr>
          <p:cNvPr id="14" name="Text 11"/>
          <p:cNvSpPr/>
          <p:nvPr/>
        </p:nvSpPr>
        <p:spPr>
          <a:xfrm>
            <a:off x="2157889" y="3768388"/>
            <a:ext cx="6266855" cy="328732"/>
          </a:xfrm>
          <a:prstGeom prst="rect">
            <a:avLst/>
          </a:prstGeom>
          <a:noFill/>
          <a:ln/>
        </p:spPr>
        <p:txBody>
          <a:bodyPr wrap="non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Thường xuyên kiểm tra và bảo dưỡng máy móc, thiết bị sản xuất.</a:t>
            </a:r>
            <a:endParaRPr lang="en-US" dirty="0"/>
          </a:p>
        </p:txBody>
      </p:sp>
      <p:sp>
        <p:nvSpPr>
          <p:cNvPr id="15" name="Shape 12"/>
          <p:cNvSpPr/>
          <p:nvPr/>
        </p:nvSpPr>
        <p:spPr>
          <a:xfrm>
            <a:off x="1235869" y="5143857"/>
            <a:ext cx="719257" cy="22860"/>
          </a:xfrm>
          <a:prstGeom prst="roundRect">
            <a:avLst>
              <a:gd name="adj" fmla="val 134865"/>
            </a:avLst>
          </a:prstGeom>
          <a:solidFill>
            <a:srgbClr val="2B678C"/>
          </a:solidFill>
          <a:ln/>
        </p:spPr>
      </p:sp>
      <p:sp>
        <p:nvSpPr>
          <p:cNvPr id="16" name="Shape 13"/>
          <p:cNvSpPr/>
          <p:nvPr/>
        </p:nvSpPr>
        <p:spPr>
          <a:xfrm>
            <a:off x="796290" y="4924068"/>
            <a:ext cx="462439" cy="462439"/>
          </a:xfrm>
          <a:prstGeom prst="roundRect">
            <a:avLst>
              <a:gd name="adj" fmla="val 6667"/>
            </a:avLst>
          </a:prstGeom>
          <a:solidFill>
            <a:srgbClr val="124E73"/>
          </a:solidFill>
          <a:ln/>
        </p:spPr>
      </p:sp>
      <p:sp>
        <p:nvSpPr>
          <p:cNvPr id="17" name="Text 14"/>
          <p:cNvSpPr/>
          <p:nvPr/>
        </p:nvSpPr>
        <p:spPr>
          <a:xfrm>
            <a:off x="940832" y="5001101"/>
            <a:ext cx="173236" cy="30825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3</a:t>
            </a:r>
            <a:endParaRPr lang="en-US" sz="2400" dirty="0"/>
          </a:p>
        </p:txBody>
      </p:sp>
      <p:sp>
        <p:nvSpPr>
          <p:cNvPr id="18" name="Text 15"/>
          <p:cNvSpPr/>
          <p:nvPr/>
        </p:nvSpPr>
        <p:spPr>
          <a:xfrm>
            <a:off x="2157889" y="4898350"/>
            <a:ext cx="3083004" cy="385286"/>
          </a:xfrm>
          <a:prstGeom prst="rect">
            <a:avLst/>
          </a:prstGeom>
          <a:noFill/>
          <a:ln/>
        </p:spPr>
        <p:txBody>
          <a:bodyPr wrap="none" lIns="0" tIns="0" rIns="0" bIns="0" rtlCol="0" anchor="t"/>
          <a:lstStyle/>
          <a:p>
            <a:pPr marL="0" indent="0" algn="l">
              <a:lnSpc>
                <a:spcPts val="3000"/>
              </a:lnSpc>
              <a:buNone/>
            </a:pPr>
            <a:r>
              <a:rPr lang="en-US" sz="2400" dirty="0">
                <a:solidFill>
                  <a:srgbClr val="2B4150"/>
                </a:solidFill>
                <a:latin typeface="MuseoModerno Medium" pitchFamily="34" charset="0"/>
                <a:ea typeface="MuseoModerno Medium" pitchFamily="34" charset="-122"/>
                <a:cs typeface="MuseoModerno Medium" pitchFamily="34" charset="-120"/>
              </a:rPr>
              <a:t>Thiết bị bảo hộ</a:t>
            </a:r>
            <a:endParaRPr lang="en-US" sz="2400" dirty="0"/>
          </a:p>
        </p:txBody>
      </p:sp>
      <p:sp>
        <p:nvSpPr>
          <p:cNvPr id="19" name="Text 16"/>
          <p:cNvSpPr/>
          <p:nvPr/>
        </p:nvSpPr>
        <p:spPr>
          <a:xfrm>
            <a:off x="2157889" y="5222141"/>
            <a:ext cx="6266855" cy="328732"/>
          </a:xfrm>
          <a:prstGeom prst="rect">
            <a:avLst/>
          </a:prstGeom>
          <a:noFill/>
          <a:ln/>
        </p:spPr>
        <p:txBody>
          <a:bodyPr wrap="non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Cung cấp và đảm bảo sử dụng đúng các thiết bị bảo hộ cá nhân.</a:t>
            </a:r>
            <a:endParaRPr lang="en-US" dirty="0"/>
          </a:p>
        </p:txBody>
      </p:sp>
      <p:sp>
        <p:nvSpPr>
          <p:cNvPr id="20" name="Shape 17"/>
          <p:cNvSpPr/>
          <p:nvPr/>
        </p:nvSpPr>
        <p:spPr>
          <a:xfrm>
            <a:off x="1235869" y="6597610"/>
            <a:ext cx="719257" cy="22860"/>
          </a:xfrm>
          <a:prstGeom prst="roundRect">
            <a:avLst>
              <a:gd name="adj" fmla="val 134865"/>
            </a:avLst>
          </a:prstGeom>
          <a:solidFill>
            <a:srgbClr val="2B678C"/>
          </a:solidFill>
          <a:ln/>
        </p:spPr>
      </p:sp>
      <p:sp>
        <p:nvSpPr>
          <p:cNvPr id="21" name="Shape 18"/>
          <p:cNvSpPr/>
          <p:nvPr/>
        </p:nvSpPr>
        <p:spPr>
          <a:xfrm>
            <a:off x="796290" y="6377821"/>
            <a:ext cx="462439" cy="462439"/>
          </a:xfrm>
          <a:prstGeom prst="roundRect">
            <a:avLst>
              <a:gd name="adj" fmla="val 6667"/>
            </a:avLst>
          </a:prstGeom>
          <a:solidFill>
            <a:srgbClr val="124E73"/>
          </a:solidFill>
          <a:ln/>
        </p:spPr>
      </p:sp>
      <p:sp>
        <p:nvSpPr>
          <p:cNvPr id="22" name="Text 19"/>
          <p:cNvSpPr/>
          <p:nvPr/>
        </p:nvSpPr>
        <p:spPr>
          <a:xfrm>
            <a:off x="928211" y="6454854"/>
            <a:ext cx="198477" cy="30825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4</a:t>
            </a:r>
            <a:endParaRPr lang="en-US" sz="2400" dirty="0"/>
          </a:p>
        </p:txBody>
      </p:sp>
      <p:sp>
        <p:nvSpPr>
          <p:cNvPr id="23" name="Text 20"/>
          <p:cNvSpPr/>
          <p:nvPr/>
        </p:nvSpPr>
        <p:spPr>
          <a:xfrm>
            <a:off x="2157889" y="6352103"/>
            <a:ext cx="3083004" cy="385286"/>
          </a:xfrm>
          <a:prstGeom prst="rect">
            <a:avLst/>
          </a:prstGeom>
          <a:noFill/>
          <a:ln/>
        </p:spPr>
        <p:txBody>
          <a:bodyPr wrap="none" lIns="0" tIns="0" rIns="0" bIns="0" rtlCol="0" anchor="t"/>
          <a:lstStyle/>
          <a:p>
            <a:pPr marL="0" indent="0" algn="l">
              <a:lnSpc>
                <a:spcPts val="3000"/>
              </a:lnSpc>
              <a:buNone/>
            </a:pPr>
            <a:r>
              <a:rPr lang="en-US" sz="2400" dirty="0">
                <a:solidFill>
                  <a:srgbClr val="2B4150"/>
                </a:solidFill>
                <a:latin typeface="MuseoModerno Medium" pitchFamily="34" charset="0"/>
                <a:ea typeface="MuseoModerno Medium" pitchFamily="34" charset="-122"/>
                <a:cs typeface="MuseoModerno Medium" pitchFamily="34" charset="-120"/>
              </a:rPr>
              <a:t>Môi trường</a:t>
            </a:r>
            <a:endParaRPr lang="en-US" sz="2400" dirty="0"/>
          </a:p>
        </p:txBody>
      </p:sp>
      <p:sp>
        <p:nvSpPr>
          <p:cNvPr id="24" name="Text 21"/>
          <p:cNvSpPr/>
          <p:nvPr/>
        </p:nvSpPr>
        <p:spPr>
          <a:xfrm>
            <a:off x="2157889" y="6675894"/>
            <a:ext cx="6266855" cy="328732"/>
          </a:xfrm>
          <a:prstGeom prst="rect">
            <a:avLst/>
          </a:prstGeom>
          <a:noFill/>
          <a:ln/>
        </p:spPr>
        <p:txBody>
          <a:bodyPr wrap="none" lIns="0" tIns="0" rIns="0" bIns="0" rtlCol="0" anchor="t"/>
          <a:lstStyle/>
          <a:p>
            <a:pPr marL="0" indent="0" algn="l">
              <a:lnSpc>
                <a:spcPts val="2550"/>
              </a:lnSpc>
              <a:buNone/>
            </a:pPr>
            <a:r>
              <a:rPr lang="en-US" dirty="0">
                <a:solidFill>
                  <a:srgbClr val="2B4150"/>
                </a:solidFill>
                <a:latin typeface="PT Serif" panose="020A0603040505020204" pitchFamily="18" charset="0"/>
                <a:ea typeface="Source Sans Pro" pitchFamily="34" charset="-122"/>
                <a:cs typeface="Source Sans Pro" pitchFamily="34" charset="-120"/>
              </a:rPr>
              <a:t>Duy trì không gian làm việc sạch sẽ, thoáng mát và đủ ánh sáng.</a:t>
            </a:r>
            <a:endParaRPr lang="en-US" dirty="0"/>
          </a:p>
        </p:txBody>
      </p:sp>
      <p:pic>
        <p:nvPicPr>
          <p:cNvPr id="25" name="Picture 24">
            <a:extLst>
              <a:ext uri="{FF2B5EF4-FFF2-40B4-BE49-F238E27FC236}">
                <a16:creationId xmlns:a16="http://schemas.microsoft.com/office/drawing/2014/main" id="{876674E0-B77D-3351-180C-323B0BBEB365}"/>
              </a:ext>
            </a:extLst>
          </p:cNvPr>
          <p:cNvPicPr>
            <a:picLocks noChangeAspect="1"/>
          </p:cNvPicPr>
          <p:nvPr/>
        </p:nvPicPr>
        <p:blipFill>
          <a:blip r:embed="rId4"/>
          <a:stretch>
            <a:fillRect/>
          </a:stretch>
        </p:blipFill>
        <p:spPr>
          <a:xfrm>
            <a:off x="12182623" y="7469819"/>
            <a:ext cx="2244776" cy="6951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582507" y="2351430"/>
            <a:ext cx="4411980" cy="4411980"/>
          </a:xfrm>
          <a:prstGeom prst="rect">
            <a:avLst/>
          </a:prstGeom>
        </p:spPr>
      </p:pic>
      <p:sp>
        <p:nvSpPr>
          <p:cNvPr id="3" name="Text 0"/>
          <p:cNvSpPr/>
          <p:nvPr/>
        </p:nvSpPr>
        <p:spPr>
          <a:xfrm>
            <a:off x="793790" y="636151"/>
            <a:ext cx="7252811" cy="708779"/>
          </a:xfrm>
          <a:prstGeom prst="rect">
            <a:avLst/>
          </a:prstGeom>
          <a:noFill/>
          <a:ln/>
        </p:spPr>
        <p:txBody>
          <a:bodyPr wrap="non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Xử lý tình huống khẩn cấp</a:t>
            </a:r>
            <a:endParaRPr lang="en-US" sz="4800" b="1" dirty="0"/>
          </a:p>
        </p:txBody>
      </p:sp>
      <p:sp>
        <p:nvSpPr>
          <p:cNvPr id="4" name="Shape 1"/>
          <p:cNvSpPr/>
          <p:nvPr/>
        </p:nvSpPr>
        <p:spPr>
          <a:xfrm>
            <a:off x="1118711" y="1685092"/>
            <a:ext cx="30480" cy="5908238"/>
          </a:xfrm>
          <a:prstGeom prst="roundRect">
            <a:avLst>
              <a:gd name="adj" fmla="val 111628"/>
            </a:avLst>
          </a:prstGeom>
          <a:solidFill>
            <a:srgbClr val="D9D4C9"/>
          </a:solidFill>
          <a:ln/>
        </p:spPr>
      </p:sp>
      <p:sp>
        <p:nvSpPr>
          <p:cNvPr id="5" name="Shape 2"/>
          <p:cNvSpPr/>
          <p:nvPr/>
        </p:nvSpPr>
        <p:spPr>
          <a:xfrm>
            <a:off x="1358622" y="2180153"/>
            <a:ext cx="793790" cy="30480"/>
          </a:xfrm>
          <a:prstGeom prst="roundRect">
            <a:avLst>
              <a:gd name="adj" fmla="val 111628"/>
            </a:avLst>
          </a:prstGeom>
          <a:solidFill>
            <a:srgbClr val="2B678C"/>
          </a:solidFill>
          <a:ln/>
        </p:spPr>
      </p:sp>
      <p:sp>
        <p:nvSpPr>
          <p:cNvPr id="6" name="Shape 3"/>
          <p:cNvSpPr/>
          <p:nvPr/>
        </p:nvSpPr>
        <p:spPr>
          <a:xfrm>
            <a:off x="878800" y="1940243"/>
            <a:ext cx="510302" cy="510302"/>
          </a:xfrm>
          <a:prstGeom prst="roundRect">
            <a:avLst>
              <a:gd name="adj" fmla="val 6667"/>
            </a:avLst>
          </a:prstGeom>
          <a:solidFill>
            <a:srgbClr val="124E73"/>
          </a:solidFill>
          <a:ln/>
        </p:spPr>
      </p:sp>
      <p:sp>
        <p:nvSpPr>
          <p:cNvPr id="7" name="Text 4"/>
          <p:cNvSpPr/>
          <p:nvPr/>
        </p:nvSpPr>
        <p:spPr>
          <a:xfrm>
            <a:off x="1054179" y="2025253"/>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8" name="Text 5"/>
          <p:cNvSpPr/>
          <p:nvPr/>
        </p:nvSpPr>
        <p:spPr>
          <a:xfrm>
            <a:off x="2381488" y="19119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Dừng máy</a:t>
            </a:r>
            <a:endParaRPr lang="en-US" sz="2200" dirty="0"/>
          </a:p>
        </p:txBody>
      </p:sp>
      <p:sp>
        <p:nvSpPr>
          <p:cNvPr id="9" name="Text 6"/>
          <p:cNvSpPr/>
          <p:nvPr/>
        </p:nvSpPr>
        <p:spPr>
          <a:xfrm>
            <a:off x="2381488" y="2220872"/>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Ngay lập tức dừng hoạt động của máy móc khi xảy ra tai nạn.</a:t>
            </a:r>
            <a:endParaRPr lang="en-US" sz="1750" dirty="0"/>
          </a:p>
        </p:txBody>
      </p:sp>
      <p:sp>
        <p:nvSpPr>
          <p:cNvPr id="10" name="Shape 7"/>
          <p:cNvSpPr/>
          <p:nvPr/>
        </p:nvSpPr>
        <p:spPr>
          <a:xfrm>
            <a:off x="1358622" y="3713917"/>
            <a:ext cx="793790" cy="30480"/>
          </a:xfrm>
          <a:prstGeom prst="roundRect">
            <a:avLst>
              <a:gd name="adj" fmla="val 111628"/>
            </a:avLst>
          </a:prstGeom>
          <a:solidFill>
            <a:srgbClr val="2B678C"/>
          </a:solidFill>
          <a:ln/>
        </p:spPr>
      </p:sp>
      <p:sp>
        <p:nvSpPr>
          <p:cNvPr id="11" name="Shape 8"/>
          <p:cNvSpPr/>
          <p:nvPr/>
        </p:nvSpPr>
        <p:spPr>
          <a:xfrm>
            <a:off x="878800" y="3474006"/>
            <a:ext cx="510302" cy="510302"/>
          </a:xfrm>
          <a:prstGeom prst="roundRect">
            <a:avLst>
              <a:gd name="adj" fmla="val 6667"/>
            </a:avLst>
          </a:prstGeom>
          <a:solidFill>
            <a:srgbClr val="124E73"/>
          </a:solidFill>
          <a:ln/>
        </p:spPr>
      </p:sp>
      <p:sp>
        <p:nvSpPr>
          <p:cNvPr id="12" name="Text 9"/>
          <p:cNvSpPr/>
          <p:nvPr/>
        </p:nvSpPr>
        <p:spPr>
          <a:xfrm>
            <a:off x="1039297" y="3559016"/>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3" name="Text 10"/>
          <p:cNvSpPr/>
          <p:nvPr/>
        </p:nvSpPr>
        <p:spPr>
          <a:xfrm>
            <a:off x="2381488" y="344566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Sơ cứu</a:t>
            </a:r>
            <a:endParaRPr lang="en-US" sz="2200" dirty="0"/>
          </a:p>
        </p:txBody>
      </p:sp>
      <p:sp>
        <p:nvSpPr>
          <p:cNvPr id="14" name="Text 11"/>
          <p:cNvSpPr/>
          <p:nvPr/>
        </p:nvSpPr>
        <p:spPr>
          <a:xfrm>
            <a:off x="2381488" y="3754635"/>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Thực hiện sơ cứu ban đầu cho người bị nạn nếu cần thiết.</a:t>
            </a:r>
            <a:endParaRPr lang="en-US" sz="1750" dirty="0"/>
          </a:p>
        </p:txBody>
      </p:sp>
      <p:sp>
        <p:nvSpPr>
          <p:cNvPr id="15" name="Shape 12"/>
          <p:cNvSpPr/>
          <p:nvPr/>
        </p:nvSpPr>
        <p:spPr>
          <a:xfrm>
            <a:off x="1358622" y="5247680"/>
            <a:ext cx="793790" cy="30480"/>
          </a:xfrm>
          <a:prstGeom prst="roundRect">
            <a:avLst>
              <a:gd name="adj" fmla="val 111628"/>
            </a:avLst>
          </a:prstGeom>
          <a:solidFill>
            <a:srgbClr val="2B678C"/>
          </a:solidFill>
          <a:ln/>
        </p:spPr>
      </p:sp>
      <p:sp>
        <p:nvSpPr>
          <p:cNvPr id="16" name="Shape 13"/>
          <p:cNvSpPr/>
          <p:nvPr/>
        </p:nvSpPr>
        <p:spPr>
          <a:xfrm>
            <a:off x="878800" y="5007769"/>
            <a:ext cx="510302" cy="510302"/>
          </a:xfrm>
          <a:prstGeom prst="roundRect">
            <a:avLst>
              <a:gd name="adj" fmla="val 6667"/>
            </a:avLst>
          </a:prstGeom>
          <a:solidFill>
            <a:srgbClr val="124E73"/>
          </a:solidFill>
          <a:ln/>
        </p:spPr>
      </p:sp>
      <p:sp>
        <p:nvSpPr>
          <p:cNvPr id="17" name="Text 14"/>
          <p:cNvSpPr/>
          <p:nvPr/>
        </p:nvSpPr>
        <p:spPr>
          <a:xfrm>
            <a:off x="1038344" y="5092779"/>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8" name="Text 15"/>
          <p:cNvSpPr/>
          <p:nvPr/>
        </p:nvSpPr>
        <p:spPr>
          <a:xfrm>
            <a:off x="2381488"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Gọi cấp cứu</a:t>
            </a:r>
            <a:endParaRPr lang="en-US" sz="2200" dirty="0"/>
          </a:p>
        </p:txBody>
      </p:sp>
      <p:sp>
        <p:nvSpPr>
          <p:cNvPr id="19" name="Text 16"/>
          <p:cNvSpPr/>
          <p:nvPr/>
        </p:nvSpPr>
        <p:spPr>
          <a:xfrm>
            <a:off x="2381488" y="5288398"/>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Liên hệ dịch vụ y tế khẩn cấp nếu tình trạng nghiêm trọng.</a:t>
            </a:r>
            <a:endParaRPr lang="en-US" sz="1750" dirty="0"/>
          </a:p>
        </p:txBody>
      </p:sp>
      <p:sp>
        <p:nvSpPr>
          <p:cNvPr id="20" name="Shape 17"/>
          <p:cNvSpPr/>
          <p:nvPr/>
        </p:nvSpPr>
        <p:spPr>
          <a:xfrm>
            <a:off x="1358622" y="6781443"/>
            <a:ext cx="793790" cy="30480"/>
          </a:xfrm>
          <a:prstGeom prst="roundRect">
            <a:avLst>
              <a:gd name="adj" fmla="val 111628"/>
            </a:avLst>
          </a:prstGeom>
          <a:solidFill>
            <a:srgbClr val="2B678C"/>
          </a:solidFill>
          <a:ln/>
        </p:spPr>
      </p:sp>
      <p:sp>
        <p:nvSpPr>
          <p:cNvPr id="21" name="Shape 18"/>
          <p:cNvSpPr/>
          <p:nvPr/>
        </p:nvSpPr>
        <p:spPr>
          <a:xfrm>
            <a:off x="878800" y="6541532"/>
            <a:ext cx="510302" cy="510302"/>
          </a:xfrm>
          <a:prstGeom prst="roundRect">
            <a:avLst>
              <a:gd name="adj" fmla="val 6667"/>
            </a:avLst>
          </a:prstGeom>
          <a:solidFill>
            <a:srgbClr val="124E73"/>
          </a:solidFill>
          <a:ln/>
        </p:spPr>
      </p:sp>
      <p:sp>
        <p:nvSpPr>
          <p:cNvPr id="22" name="Text 19"/>
          <p:cNvSpPr/>
          <p:nvPr/>
        </p:nvSpPr>
        <p:spPr>
          <a:xfrm>
            <a:off x="1024414" y="6626543"/>
            <a:ext cx="219075"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4</a:t>
            </a:r>
            <a:endParaRPr lang="en-US" sz="2650" dirty="0"/>
          </a:p>
        </p:txBody>
      </p:sp>
      <p:sp>
        <p:nvSpPr>
          <p:cNvPr id="23" name="Text 20"/>
          <p:cNvSpPr/>
          <p:nvPr/>
        </p:nvSpPr>
        <p:spPr>
          <a:xfrm>
            <a:off x="2381488" y="65131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Báo cáo</a:t>
            </a:r>
            <a:endParaRPr lang="en-US" sz="2200" dirty="0"/>
          </a:p>
        </p:txBody>
      </p:sp>
      <p:sp>
        <p:nvSpPr>
          <p:cNvPr id="24" name="Text 21"/>
          <p:cNvSpPr/>
          <p:nvPr/>
        </p:nvSpPr>
        <p:spPr>
          <a:xfrm>
            <a:off x="2381488" y="6822161"/>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Thông báo cho quản lý và lập báo cáo chi tiết về sự cố.</a:t>
            </a:r>
            <a:endParaRPr lang="en-US" sz="1750" dirty="0"/>
          </a:p>
        </p:txBody>
      </p:sp>
      <p:pic>
        <p:nvPicPr>
          <p:cNvPr id="25" name="Picture 24">
            <a:extLst>
              <a:ext uri="{FF2B5EF4-FFF2-40B4-BE49-F238E27FC236}">
                <a16:creationId xmlns:a16="http://schemas.microsoft.com/office/drawing/2014/main" id="{050B6370-BE7D-A0CE-D2C9-EF9A33D71648}"/>
              </a:ext>
            </a:extLst>
          </p:cNvPr>
          <p:cNvPicPr>
            <a:picLocks noChangeAspect="1"/>
          </p:cNvPicPr>
          <p:nvPr/>
        </p:nvPicPr>
        <p:blipFill>
          <a:blip r:embed="rId4"/>
          <a:stretch>
            <a:fillRect/>
          </a:stretch>
        </p:blipFill>
        <p:spPr>
          <a:xfrm>
            <a:off x="12182623" y="7469819"/>
            <a:ext cx="2244776" cy="6951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46518" y="1079600"/>
            <a:ext cx="5670590" cy="708779"/>
          </a:xfrm>
          <a:prstGeom prst="rect">
            <a:avLst/>
          </a:prstGeom>
          <a:noFill/>
          <a:ln/>
        </p:spPr>
        <p:txBody>
          <a:bodyPr wrap="none" lIns="0" tIns="0" rIns="0" bIns="0" rtlCol="0" anchor="t"/>
          <a:lstStyle/>
          <a:p>
            <a:pPr marL="0" indent="0" algn="ctr">
              <a:lnSpc>
                <a:spcPts val="5550"/>
              </a:lnSpc>
              <a:buNone/>
            </a:pPr>
            <a:r>
              <a:rPr lang="en-US" sz="5400" b="1" dirty="0">
                <a:solidFill>
                  <a:srgbClr val="124E73"/>
                </a:solidFill>
                <a:latin typeface="MuseoModerno Medium" pitchFamily="34" charset="0"/>
                <a:ea typeface="MuseoModerno Medium" pitchFamily="34" charset="-122"/>
                <a:cs typeface="MuseoModerno Medium" pitchFamily="34" charset="-120"/>
              </a:rPr>
              <a:t>Tài liệu tham khảo</a:t>
            </a:r>
            <a:endParaRPr lang="en-US" sz="5400" b="1" dirty="0"/>
          </a:p>
        </p:txBody>
      </p:sp>
      <p:sp>
        <p:nvSpPr>
          <p:cNvPr id="3" name="Shape 1"/>
          <p:cNvSpPr/>
          <p:nvPr/>
        </p:nvSpPr>
        <p:spPr>
          <a:xfrm>
            <a:off x="7181184" y="2655645"/>
            <a:ext cx="7336200" cy="1377910"/>
          </a:xfrm>
          <a:prstGeom prst="roundRect">
            <a:avLst>
              <a:gd name="adj" fmla="val 2469"/>
            </a:avLst>
          </a:prstGeom>
          <a:solidFill>
            <a:srgbClr val="F3EEE3"/>
          </a:solidFill>
          <a:ln/>
        </p:spPr>
      </p:sp>
      <p:sp>
        <p:nvSpPr>
          <p:cNvPr id="4" name="Text 2"/>
          <p:cNvSpPr/>
          <p:nvPr/>
        </p:nvSpPr>
        <p:spPr>
          <a:xfrm>
            <a:off x="7298223" y="2912753"/>
            <a:ext cx="631888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Bài kiểm tra an toàn lao động nhóm 3</a:t>
            </a:r>
            <a:endParaRPr lang="en-US" sz="2650" dirty="0"/>
          </a:p>
        </p:txBody>
      </p:sp>
      <p:sp>
        <p:nvSpPr>
          <p:cNvPr id="5" name="Text 3"/>
          <p:cNvSpPr/>
          <p:nvPr/>
        </p:nvSpPr>
        <p:spPr>
          <a:xfrm>
            <a:off x="7315200" y="3314813"/>
            <a:ext cx="8882329" cy="362903"/>
          </a:xfrm>
          <a:prstGeom prst="rect">
            <a:avLst/>
          </a:prstGeom>
          <a:noFill/>
          <a:ln/>
        </p:spPr>
        <p:txBody>
          <a:bodyPr wrap="none" lIns="0" tIns="0" rIns="0" bIns="0" rtlCol="0" anchor="t"/>
          <a:lstStyle/>
          <a:p>
            <a:pPr marL="285750" indent="-285750" algn="l">
              <a:lnSpc>
                <a:spcPts val="2850"/>
              </a:lnSpc>
              <a:buSzPct val="100000"/>
              <a:buFont typeface="Arial" panose="020B0604020202020204" pitchFamily="34" charset="0"/>
              <a:buChar char="•"/>
            </a:pPr>
            <a:r>
              <a:rPr lang="en-US" sz="1750" b="1" u="sng" dirty="0">
                <a:solidFill>
                  <a:srgbClr val="325F7B"/>
                </a:solidFill>
                <a:latin typeface="PT Serif" panose="020A0603040505020204" pitchFamily="18" charset="0"/>
                <a:ea typeface="Source Sans Pro" pitchFamily="34" charset="-122"/>
                <a:cs typeface="Source Sans Pro" pitchFamily="34" charset="-120"/>
                <a:hlinkClick r:id="rId3">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6" name="Shape 4"/>
          <p:cNvSpPr/>
          <p:nvPr/>
        </p:nvSpPr>
        <p:spPr>
          <a:xfrm>
            <a:off x="7181184" y="4260369"/>
            <a:ext cx="7336200" cy="1377910"/>
          </a:xfrm>
          <a:prstGeom prst="roundRect">
            <a:avLst>
              <a:gd name="adj" fmla="val 2469"/>
            </a:avLst>
          </a:prstGeom>
          <a:solidFill>
            <a:srgbClr val="F3EEE3"/>
          </a:solidFill>
          <a:ln/>
        </p:spPr>
      </p:sp>
      <p:sp>
        <p:nvSpPr>
          <p:cNvPr id="7" name="Text 5"/>
          <p:cNvSpPr/>
          <p:nvPr/>
        </p:nvSpPr>
        <p:spPr>
          <a:xfrm>
            <a:off x="7298223" y="4517478"/>
            <a:ext cx="5095637"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Bảng báo giá huấn luyện ATLD</a:t>
            </a:r>
            <a:endParaRPr lang="en-US" sz="2650" dirty="0"/>
          </a:p>
        </p:txBody>
      </p:sp>
      <p:sp>
        <p:nvSpPr>
          <p:cNvPr id="8" name="Text 6"/>
          <p:cNvSpPr/>
          <p:nvPr/>
        </p:nvSpPr>
        <p:spPr>
          <a:xfrm>
            <a:off x="7339488" y="4919537"/>
            <a:ext cx="8882329" cy="362903"/>
          </a:xfrm>
          <a:prstGeom prst="rect">
            <a:avLst/>
          </a:prstGeom>
          <a:noFill/>
          <a:ln/>
        </p:spPr>
        <p:txBody>
          <a:bodyPr wrap="none" lIns="0" tIns="0" rIns="0" bIns="0" rtlCol="0" anchor="t"/>
          <a:lstStyle/>
          <a:p>
            <a:pPr marL="285750" indent="-285750" algn="l">
              <a:lnSpc>
                <a:spcPts val="2850"/>
              </a:lnSpc>
              <a:buSzPct val="100000"/>
              <a:buFont typeface="Arial" panose="020B0604020202020204" pitchFamily="34" charset="0"/>
              <a:buChar char="•"/>
            </a:pPr>
            <a:r>
              <a:rPr lang="en-US" sz="1750" b="1" u="sng" dirty="0">
                <a:solidFill>
                  <a:srgbClr val="325F7B"/>
                </a:solidFill>
                <a:latin typeface="PT Serif" panose="020A0603040505020204" pitchFamily="18"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Xem chi tiết</a:t>
            </a:r>
            <a:endParaRPr lang="en-US" sz="1750" dirty="0"/>
          </a:p>
        </p:txBody>
      </p:sp>
      <p:sp>
        <p:nvSpPr>
          <p:cNvPr id="9" name="Shape 7"/>
          <p:cNvSpPr/>
          <p:nvPr/>
        </p:nvSpPr>
        <p:spPr>
          <a:xfrm>
            <a:off x="7181184" y="5865094"/>
            <a:ext cx="7336200" cy="1377910"/>
          </a:xfrm>
          <a:prstGeom prst="roundRect">
            <a:avLst>
              <a:gd name="adj" fmla="val 2469"/>
            </a:avLst>
          </a:prstGeom>
          <a:solidFill>
            <a:srgbClr val="F3EEE3"/>
          </a:solidFill>
          <a:ln/>
        </p:spPr>
      </p:sp>
      <p:sp>
        <p:nvSpPr>
          <p:cNvPr id="10" name="Text 8"/>
          <p:cNvSpPr/>
          <p:nvPr/>
        </p:nvSpPr>
        <p:spPr>
          <a:xfrm>
            <a:off x="7298223" y="6122202"/>
            <a:ext cx="424493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Tải về tài liệu (download)</a:t>
            </a:r>
            <a:endParaRPr lang="en-US" sz="2650" dirty="0"/>
          </a:p>
        </p:txBody>
      </p:sp>
      <p:sp>
        <p:nvSpPr>
          <p:cNvPr id="11" name="Text 9"/>
          <p:cNvSpPr/>
          <p:nvPr/>
        </p:nvSpPr>
        <p:spPr>
          <a:xfrm>
            <a:off x="7339488" y="6614987"/>
            <a:ext cx="8882329" cy="362903"/>
          </a:xfrm>
          <a:prstGeom prst="rect">
            <a:avLst/>
          </a:prstGeom>
          <a:noFill/>
          <a:ln/>
        </p:spPr>
        <p:txBody>
          <a:bodyPr wrap="none" lIns="0" tIns="0" rIns="0" bIns="0" rtlCol="0" anchor="t"/>
          <a:lstStyle/>
          <a:p>
            <a:pPr marL="285750" indent="-285750" algn="l">
              <a:lnSpc>
                <a:spcPts val="2850"/>
              </a:lnSpc>
              <a:buSzPct val="100000"/>
              <a:buFont typeface="Arial" panose="020B0604020202020204" pitchFamily="34" charset="0"/>
              <a:buChar char="•"/>
            </a:pPr>
            <a:r>
              <a:rPr lang="en-US" sz="1750" b="1" u="sng" dirty="0">
                <a:solidFill>
                  <a:srgbClr val="325F7B"/>
                </a:solidFill>
                <a:latin typeface="PT Serif" panose="020A0603040505020204" pitchFamily="18"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Download tài liệu huấn luyện an toàn lao động sản xuất bóng rổ</a:t>
            </a:r>
            <a:endParaRPr lang="en-US" sz="1750" dirty="0"/>
          </a:p>
        </p:txBody>
      </p:sp>
      <p:pic>
        <p:nvPicPr>
          <p:cNvPr id="1026" name="Picture 2" descr="Vector chơi bóng rổ 1 - Free.Vector6.com">
            <a:extLst>
              <a:ext uri="{FF2B5EF4-FFF2-40B4-BE49-F238E27FC236}">
                <a16:creationId xmlns:a16="http://schemas.microsoft.com/office/drawing/2014/main" id="{DDE1FEA3-B5EC-AE3D-E8CD-7F9FC4D139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38" r="11111"/>
          <a:stretch/>
        </p:blipFill>
        <p:spPr bwMode="auto">
          <a:xfrm>
            <a:off x="0" y="0"/>
            <a:ext cx="6842927" cy="82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EEBC866-2D62-F625-C9D6-4446EFE97E0A}"/>
              </a:ext>
            </a:extLst>
          </p:cNvPr>
          <p:cNvPicPr>
            <a:picLocks noChangeAspect="1"/>
          </p:cNvPicPr>
          <p:nvPr/>
        </p:nvPicPr>
        <p:blipFill>
          <a:blip r:embed="rId7"/>
          <a:stretch>
            <a:fillRect/>
          </a:stretch>
        </p:blipFill>
        <p:spPr>
          <a:xfrm>
            <a:off x="12182623" y="7469819"/>
            <a:ext cx="2244776" cy="6951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576917" y="3338037"/>
            <a:ext cx="4419600" cy="4419600"/>
          </a:xfrm>
          <a:prstGeom prst="rect">
            <a:avLst/>
          </a:prstGeom>
        </p:spPr>
      </p:pic>
      <p:sp>
        <p:nvSpPr>
          <p:cNvPr id="3" name="Text 0"/>
          <p:cNvSpPr/>
          <p:nvPr/>
        </p:nvSpPr>
        <p:spPr>
          <a:xfrm>
            <a:off x="793790" y="63769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Tình hình tai nạn lao động 6 tháng đầu năm 2024 </a:t>
            </a:r>
            <a:endParaRPr lang="en-US" sz="4450" dirty="0"/>
          </a:p>
        </p:txBody>
      </p:sp>
      <p:sp>
        <p:nvSpPr>
          <p:cNvPr id="4" name="Shape 1"/>
          <p:cNvSpPr/>
          <p:nvPr/>
        </p:nvSpPr>
        <p:spPr>
          <a:xfrm>
            <a:off x="793790" y="3359229"/>
            <a:ext cx="510302" cy="510302"/>
          </a:xfrm>
          <a:prstGeom prst="roundRect">
            <a:avLst>
              <a:gd name="adj" fmla="val 6667"/>
            </a:avLst>
          </a:prstGeom>
          <a:solidFill>
            <a:srgbClr val="124E73"/>
          </a:solidFill>
          <a:ln/>
        </p:spPr>
      </p:sp>
      <p:sp>
        <p:nvSpPr>
          <p:cNvPr id="5" name="Text 2"/>
          <p:cNvSpPr/>
          <p:nvPr/>
        </p:nvSpPr>
        <p:spPr>
          <a:xfrm>
            <a:off x="969169" y="3444240"/>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3"/>
          <p:cNvSpPr/>
          <p:nvPr/>
        </p:nvSpPr>
        <p:spPr>
          <a:xfrm>
            <a:off x="1479471" y="3515199"/>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Số vụ tai nạn</a:t>
            </a:r>
            <a:endParaRPr lang="en-US" sz="2800" dirty="0"/>
          </a:p>
        </p:txBody>
      </p:sp>
      <p:sp>
        <p:nvSpPr>
          <p:cNvPr id="7" name="Text 4"/>
          <p:cNvSpPr/>
          <p:nvPr/>
        </p:nvSpPr>
        <p:spPr>
          <a:xfrm>
            <a:off x="1479471" y="3869531"/>
            <a:ext cx="6819305" cy="362903"/>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3.201 vụ, giảm 7,09% so với cùng kỳ năm 2023.</a:t>
            </a:r>
            <a:endParaRPr lang="en-US" dirty="0"/>
          </a:p>
        </p:txBody>
      </p:sp>
      <p:sp>
        <p:nvSpPr>
          <p:cNvPr id="8" name="Shape 5"/>
          <p:cNvSpPr/>
          <p:nvPr/>
        </p:nvSpPr>
        <p:spPr>
          <a:xfrm>
            <a:off x="793790" y="4694515"/>
            <a:ext cx="510302" cy="510302"/>
          </a:xfrm>
          <a:prstGeom prst="roundRect">
            <a:avLst>
              <a:gd name="adj" fmla="val 6667"/>
            </a:avLst>
          </a:prstGeom>
          <a:solidFill>
            <a:srgbClr val="124E73"/>
          </a:solidFill>
          <a:ln/>
        </p:spPr>
      </p:sp>
      <p:sp>
        <p:nvSpPr>
          <p:cNvPr id="9" name="Text 6"/>
          <p:cNvSpPr/>
          <p:nvPr/>
        </p:nvSpPr>
        <p:spPr>
          <a:xfrm>
            <a:off x="954286" y="4779526"/>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7"/>
          <p:cNvSpPr/>
          <p:nvPr/>
        </p:nvSpPr>
        <p:spPr>
          <a:xfrm>
            <a:off x="1479471" y="4850485"/>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Số người bị nạn</a:t>
            </a:r>
            <a:endParaRPr lang="en-US" sz="2800" dirty="0"/>
          </a:p>
        </p:txBody>
      </p:sp>
      <p:sp>
        <p:nvSpPr>
          <p:cNvPr id="11" name="Text 8"/>
          <p:cNvSpPr/>
          <p:nvPr/>
        </p:nvSpPr>
        <p:spPr>
          <a:xfrm>
            <a:off x="1479471" y="5204817"/>
            <a:ext cx="6819305" cy="362903"/>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3.065 người, giảm 6,04% so với cùng kỳ năm 2023.</a:t>
            </a:r>
            <a:endParaRPr lang="en-US" dirty="0"/>
          </a:p>
        </p:txBody>
      </p:sp>
      <p:sp>
        <p:nvSpPr>
          <p:cNvPr id="12" name="Shape 9"/>
          <p:cNvSpPr/>
          <p:nvPr/>
        </p:nvSpPr>
        <p:spPr>
          <a:xfrm>
            <a:off x="793790" y="6029801"/>
            <a:ext cx="510302" cy="510302"/>
          </a:xfrm>
          <a:prstGeom prst="roundRect">
            <a:avLst>
              <a:gd name="adj" fmla="val 6667"/>
            </a:avLst>
          </a:prstGeom>
          <a:solidFill>
            <a:srgbClr val="124E73"/>
          </a:solidFill>
          <a:ln/>
        </p:spPr>
      </p:sp>
      <p:sp>
        <p:nvSpPr>
          <p:cNvPr id="13" name="Text 10"/>
          <p:cNvSpPr/>
          <p:nvPr/>
        </p:nvSpPr>
        <p:spPr>
          <a:xfrm>
            <a:off x="953333" y="6114812"/>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FFFFFF"/>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1"/>
          <p:cNvSpPr/>
          <p:nvPr/>
        </p:nvSpPr>
        <p:spPr>
          <a:xfrm>
            <a:off x="1479471" y="6185771"/>
            <a:ext cx="2835235" cy="354330"/>
          </a:xfrm>
          <a:prstGeom prst="rect">
            <a:avLst/>
          </a:prstGeom>
          <a:noFill/>
          <a:ln/>
        </p:spPr>
        <p:txBody>
          <a:bodyPr wrap="none" lIns="0" tIns="0" rIns="0" bIns="0" rtlCol="0" anchor="t"/>
          <a:lstStyle/>
          <a:p>
            <a:pPr marL="0" indent="0">
              <a:lnSpc>
                <a:spcPts val="2750"/>
              </a:lnSpc>
              <a:buNone/>
            </a:pPr>
            <a:r>
              <a:rPr lang="en-US" sz="2800" dirty="0">
                <a:solidFill>
                  <a:srgbClr val="2B4150"/>
                </a:solidFill>
                <a:latin typeface="MuseoModerno Medium" pitchFamily="34" charset="0"/>
                <a:ea typeface="MuseoModerno Medium" pitchFamily="34" charset="-122"/>
                <a:cs typeface="MuseoModerno Medium" pitchFamily="34" charset="-120"/>
              </a:rPr>
              <a:t>Số người chết</a:t>
            </a:r>
            <a:endParaRPr lang="en-US" sz="2800" dirty="0"/>
          </a:p>
        </p:txBody>
      </p:sp>
      <p:sp>
        <p:nvSpPr>
          <p:cNvPr id="15" name="Text 12"/>
          <p:cNvSpPr/>
          <p:nvPr/>
        </p:nvSpPr>
        <p:spPr>
          <a:xfrm>
            <a:off x="1479471" y="6540103"/>
            <a:ext cx="6819305" cy="362903"/>
          </a:xfrm>
          <a:prstGeom prst="rect">
            <a:avLst/>
          </a:prstGeom>
          <a:noFill/>
          <a:ln/>
        </p:spPr>
        <p:txBody>
          <a:bodyPr wrap="none" lIns="0" tIns="0" rIns="0" bIns="0" rtlCol="0" anchor="t"/>
          <a:lstStyle/>
          <a:p>
            <a:pPr marL="0" indent="0">
              <a:lnSpc>
                <a:spcPts val="2850"/>
              </a:lnSpc>
              <a:buNone/>
            </a:pPr>
            <a:r>
              <a:rPr lang="en-US" dirty="0">
                <a:solidFill>
                  <a:srgbClr val="2B4150"/>
                </a:solidFill>
                <a:latin typeface="PT Serif" panose="020A0603040505020204" pitchFamily="18" charset="0"/>
                <a:ea typeface="Source Sans Pro" pitchFamily="34" charset="-122"/>
                <a:cs typeface="Source Sans Pro" pitchFamily="34" charset="-120"/>
              </a:rPr>
              <a:t>346 người, giảm 1,98% so với cùng kỳ năm 2023.</a:t>
            </a:r>
            <a:endParaRPr lang="en-US" dirty="0"/>
          </a:p>
        </p:txBody>
      </p:sp>
      <p:pic>
        <p:nvPicPr>
          <p:cNvPr id="16" name="Picture 15">
            <a:extLst>
              <a:ext uri="{FF2B5EF4-FFF2-40B4-BE49-F238E27FC236}">
                <a16:creationId xmlns:a16="http://schemas.microsoft.com/office/drawing/2014/main" id="{01D783C4-ABDC-93A0-AD8F-23A3258BA527}"/>
              </a:ext>
            </a:extLst>
          </p:cNvPr>
          <p:cNvPicPr>
            <a:picLocks noChangeAspect="1"/>
          </p:cNvPicPr>
          <p:nvPr/>
        </p:nvPicPr>
        <p:blipFill>
          <a:blip r:embed="rId4"/>
          <a:stretch>
            <a:fillRect/>
          </a:stretch>
        </p:blipFill>
        <p:spPr>
          <a:xfrm>
            <a:off x="12182623" y="7469819"/>
            <a:ext cx="2244776" cy="6951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296888" y="856039"/>
            <a:ext cx="5875853" cy="362903"/>
          </a:xfrm>
          <a:prstGeom prst="rect">
            <a:avLst/>
          </a:prstGeom>
          <a:noFill/>
          <a:ln/>
        </p:spPr>
        <p:txBody>
          <a:bodyPr wrap="none" lIns="0" tIns="0" rIns="0" bIns="0" rtlCol="0" anchor="t"/>
          <a:lstStyle/>
          <a:p>
            <a:pPr marL="0" indent="0" algn="ctr">
              <a:lnSpc>
                <a:spcPts val="2850"/>
              </a:lnSpc>
              <a:buNone/>
            </a:pPr>
            <a:r>
              <a:rPr lang="en-US" sz="3600" b="1" dirty="0">
                <a:solidFill>
                  <a:srgbClr val="124E73"/>
                </a:solidFill>
                <a:latin typeface="MuseoModerno Medium" pitchFamily="34" charset="0"/>
                <a:ea typeface="MuseoModerno Medium" pitchFamily="34" charset="-122"/>
                <a:cs typeface="MuseoModerno Medium" pitchFamily="34" charset="-120"/>
              </a:rPr>
              <a:t>Các dạng tai nạn trong nhà máy sản xuất</a:t>
            </a:r>
            <a:endParaRPr lang="en-US" sz="3600" b="1" dirty="0"/>
          </a:p>
        </p:txBody>
      </p:sp>
      <p:pic>
        <p:nvPicPr>
          <p:cNvPr id="4" name="Image 1" descr="preencoded.png"/>
          <p:cNvPicPr>
            <a:picLocks noChangeAspect="1"/>
          </p:cNvPicPr>
          <p:nvPr/>
        </p:nvPicPr>
        <p:blipFill>
          <a:blip r:embed="rId3"/>
          <a:stretch>
            <a:fillRect/>
          </a:stretch>
        </p:blipFill>
        <p:spPr>
          <a:xfrm>
            <a:off x="476818" y="2010201"/>
            <a:ext cx="580668" cy="929164"/>
          </a:xfrm>
          <a:prstGeom prst="rect">
            <a:avLst/>
          </a:prstGeom>
        </p:spPr>
      </p:pic>
      <p:sp>
        <p:nvSpPr>
          <p:cNvPr id="5" name="Text 1"/>
          <p:cNvSpPr/>
          <p:nvPr/>
        </p:nvSpPr>
        <p:spPr>
          <a:xfrm>
            <a:off x="1231675" y="2238368"/>
            <a:ext cx="1451848" cy="181332"/>
          </a:xfrm>
          <a:prstGeom prst="rect">
            <a:avLst/>
          </a:prstGeom>
          <a:noFill/>
          <a:ln/>
        </p:spPr>
        <p:txBody>
          <a:bodyPr wrap="none" lIns="0" tIns="0" rIns="0" bIns="0" rtlCol="0" anchor="t"/>
          <a:lstStyle/>
          <a:p>
            <a:pPr marL="0" indent="0" algn="l">
              <a:lnSpc>
                <a:spcPts val="1400"/>
              </a:lnSpc>
              <a:buNone/>
            </a:pPr>
            <a:r>
              <a:rPr lang="en-US" sz="2400" b="1" dirty="0">
                <a:solidFill>
                  <a:srgbClr val="2B4150"/>
                </a:solidFill>
                <a:latin typeface="MuseoModerno Medium" pitchFamily="34" charset="0"/>
                <a:ea typeface="MuseoModerno Medium" pitchFamily="34" charset="-122"/>
                <a:cs typeface="MuseoModerno Medium" pitchFamily="34" charset="-120"/>
              </a:rPr>
              <a:t>Tai nạn do máy móc</a:t>
            </a:r>
            <a:endParaRPr lang="en-US" sz="2400" dirty="0"/>
          </a:p>
        </p:txBody>
      </p:sp>
      <p:sp>
        <p:nvSpPr>
          <p:cNvPr id="6" name="Text 2"/>
          <p:cNvSpPr/>
          <p:nvPr/>
        </p:nvSpPr>
        <p:spPr>
          <a:xfrm>
            <a:off x="1231675" y="2489351"/>
            <a:ext cx="13062585" cy="185857"/>
          </a:xfrm>
          <a:prstGeom prst="rect">
            <a:avLst/>
          </a:prstGeom>
          <a:noFill/>
          <a:ln/>
        </p:spPr>
        <p:txBody>
          <a:bodyPr wrap="none" lIns="0" tIns="0" rIns="0" bIns="0" rtlCol="0" anchor="t"/>
          <a:lstStyle/>
          <a:p>
            <a:pPr marL="0" indent="0" algn="l">
              <a:lnSpc>
                <a:spcPts val="14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Một số công nhân đã bị thương do sự cố máy móc, như bị kẹt tay hoặc chân vào các thiết bị sản xuất, dẫn đến những chấn thương nghiêm trọng.</a:t>
            </a:r>
            <a:endParaRPr lang="en-US" sz="1600" dirty="0"/>
          </a:p>
        </p:txBody>
      </p:sp>
      <p:pic>
        <p:nvPicPr>
          <p:cNvPr id="7" name="Image 2" descr="preencoded.png"/>
          <p:cNvPicPr>
            <a:picLocks noChangeAspect="1"/>
          </p:cNvPicPr>
          <p:nvPr/>
        </p:nvPicPr>
        <p:blipFill>
          <a:blip r:embed="rId4"/>
          <a:stretch>
            <a:fillRect/>
          </a:stretch>
        </p:blipFill>
        <p:spPr>
          <a:xfrm>
            <a:off x="476818" y="3183436"/>
            <a:ext cx="580668" cy="929164"/>
          </a:xfrm>
          <a:prstGeom prst="rect">
            <a:avLst/>
          </a:prstGeom>
        </p:spPr>
      </p:pic>
      <p:sp>
        <p:nvSpPr>
          <p:cNvPr id="8" name="Text 3"/>
          <p:cNvSpPr/>
          <p:nvPr/>
        </p:nvSpPr>
        <p:spPr>
          <a:xfrm>
            <a:off x="1231675" y="3304942"/>
            <a:ext cx="2336602" cy="181332"/>
          </a:xfrm>
          <a:prstGeom prst="rect">
            <a:avLst/>
          </a:prstGeom>
          <a:noFill/>
          <a:ln/>
        </p:spPr>
        <p:txBody>
          <a:bodyPr wrap="none" lIns="0" tIns="0" rIns="0" bIns="0" rtlCol="0" anchor="t"/>
          <a:lstStyle/>
          <a:p>
            <a:pPr marL="0" indent="0" algn="l">
              <a:lnSpc>
                <a:spcPts val="1400"/>
              </a:lnSpc>
              <a:buNone/>
            </a:pPr>
            <a:r>
              <a:rPr lang="en-US" sz="2400" b="1" dirty="0">
                <a:solidFill>
                  <a:srgbClr val="2B4150"/>
                </a:solidFill>
                <a:latin typeface="MuseoModerno Medium" pitchFamily="34" charset="0"/>
                <a:ea typeface="MuseoModerno Medium" pitchFamily="34" charset="-122"/>
                <a:cs typeface="MuseoModerno Medium" pitchFamily="34" charset="-120"/>
              </a:rPr>
              <a:t>Sự cố trong quá trình vận chuyển</a:t>
            </a:r>
            <a:endParaRPr lang="en-US" sz="2400" dirty="0"/>
          </a:p>
        </p:txBody>
      </p:sp>
      <p:sp>
        <p:nvSpPr>
          <p:cNvPr id="9" name="Text 4"/>
          <p:cNvSpPr/>
          <p:nvPr/>
        </p:nvSpPr>
        <p:spPr>
          <a:xfrm>
            <a:off x="1231675" y="3555926"/>
            <a:ext cx="13062585" cy="185857"/>
          </a:xfrm>
          <a:prstGeom prst="rect">
            <a:avLst/>
          </a:prstGeom>
          <a:noFill/>
          <a:ln/>
        </p:spPr>
        <p:txBody>
          <a:bodyPr wrap="none" lIns="0" tIns="0" rIns="0" bIns="0" rtlCol="0" anchor="t"/>
          <a:lstStyle/>
          <a:p>
            <a:pPr marL="0" indent="0" algn="l">
              <a:lnSpc>
                <a:spcPts val="2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Việc di chuyển bóng rổ từ khu vực sản xuất đến kho lưu trữ thường gặp rủi ro. Nhiều công nhân bị ngã hoặc va chạm khi mang vác hàng hóa </a:t>
            </a:r>
            <a:r>
              <a:rPr lang="en-US" sz="1600" dirty="0" err="1">
                <a:solidFill>
                  <a:srgbClr val="2B4150"/>
                </a:solidFill>
                <a:latin typeface="PT Serif" panose="020A0603040505020204" pitchFamily="18" charset="0"/>
                <a:ea typeface="Source Sans Pro" pitchFamily="34" charset="-122"/>
                <a:cs typeface="Source Sans Pro" pitchFamily="34" charset="-120"/>
              </a:rPr>
              <a:t>không</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đúng</a:t>
            </a:r>
            <a:r>
              <a:rPr lang="en-US" sz="1600" dirty="0">
                <a:solidFill>
                  <a:srgbClr val="2B4150"/>
                </a:solidFill>
                <a:latin typeface="PT Serif" panose="020A0603040505020204" pitchFamily="18" charset="0"/>
                <a:ea typeface="Source Sans Pro" pitchFamily="34" charset="-122"/>
                <a:cs typeface="Source Sans Pro" pitchFamily="34" charset="-120"/>
              </a:rPr>
              <a:t> cách, gây chấn thương.</a:t>
            </a:r>
            <a:endParaRPr lang="en-US" sz="1600" dirty="0"/>
          </a:p>
        </p:txBody>
      </p:sp>
      <p:pic>
        <p:nvPicPr>
          <p:cNvPr id="10" name="Image 3" descr="preencoded.png"/>
          <p:cNvPicPr>
            <a:picLocks noChangeAspect="1"/>
          </p:cNvPicPr>
          <p:nvPr/>
        </p:nvPicPr>
        <p:blipFill>
          <a:blip r:embed="rId5"/>
          <a:stretch>
            <a:fillRect/>
          </a:stretch>
        </p:blipFill>
        <p:spPr>
          <a:xfrm>
            <a:off x="476818" y="4356671"/>
            <a:ext cx="580668" cy="929164"/>
          </a:xfrm>
          <a:prstGeom prst="rect">
            <a:avLst/>
          </a:prstGeom>
        </p:spPr>
      </p:pic>
      <p:sp>
        <p:nvSpPr>
          <p:cNvPr id="11" name="Text 5"/>
          <p:cNvSpPr/>
          <p:nvPr/>
        </p:nvSpPr>
        <p:spPr>
          <a:xfrm>
            <a:off x="1231675" y="4457966"/>
            <a:ext cx="1451848" cy="181332"/>
          </a:xfrm>
          <a:prstGeom prst="rect">
            <a:avLst/>
          </a:prstGeom>
          <a:noFill/>
          <a:ln/>
        </p:spPr>
        <p:txBody>
          <a:bodyPr wrap="none" lIns="0" tIns="0" rIns="0" bIns="0" rtlCol="0" anchor="t"/>
          <a:lstStyle/>
          <a:p>
            <a:pPr marL="0" indent="0" algn="l">
              <a:lnSpc>
                <a:spcPts val="1400"/>
              </a:lnSpc>
              <a:buNone/>
            </a:pPr>
            <a:r>
              <a:rPr lang="en-US" sz="2400" b="1" dirty="0">
                <a:solidFill>
                  <a:srgbClr val="2B4150"/>
                </a:solidFill>
                <a:latin typeface="MuseoModerno Medium" pitchFamily="34" charset="0"/>
                <a:ea typeface="MuseoModerno Medium" pitchFamily="34" charset="-122"/>
                <a:cs typeface="MuseoModerno Medium" pitchFamily="34" charset="-120"/>
              </a:rPr>
              <a:t>Hóa chất độc hại</a:t>
            </a:r>
            <a:endParaRPr lang="en-US" sz="2400" dirty="0"/>
          </a:p>
        </p:txBody>
      </p:sp>
      <p:sp>
        <p:nvSpPr>
          <p:cNvPr id="12" name="Text 6"/>
          <p:cNvSpPr/>
          <p:nvPr/>
        </p:nvSpPr>
        <p:spPr>
          <a:xfrm>
            <a:off x="1231675" y="4708950"/>
            <a:ext cx="13062585" cy="185857"/>
          </a:xfrm>
          <a:prstGeom prst="rect">
            <a:avLst/>
          </a:prstGeom>
          <a:noFill/>
          <a:ln/>
        </p:spPr>
        <p:txBody>
          <a:bodyPr wrap="none" lIns="0" tIns="0" rIns="0" bIns="0" rtlCol="0" anchor="t"/>
          <a:lstStyle/>
          <a:p>
            <a:pPr marL="0" indent="0" algn="l">
              <a:lnSpc>
                <a:spcPts val="2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Một số hóa chất được sử dụng có thể gây nguy hiểm cho sức khỏe nếu không được xử lý đúng cách. Một số công nhân sẽ gặp phải các triệu </a:t>
            </a:r>
            <a:r>
              <a:rPr lang="en-US" sz="1600" dirty="0" err="1">
                <a:solidFill>
                  <a:srgbClr val="2B4150"/>
                </a:solidFill>
                <a:latin typeface="PT Serif" panose="020A0603040505020204" pitchFamily="18" charset="0"/>
                <a:ea typeface="Source Sans Pro" pitchFamily="34" charset="-122"/>
                <a:cs typeface="Source Sans Pro" pitchFamily="34" charset="-120"/>
              </a:rPr>
              <a:t>chứng</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như</a:t>
            </a:r>
            <a:r>
              <a:rPr lang="en-US" sz="1600" dirty="0">
                <a:solidFill>
                  <a:srgbClr val="2B4150"/>
                </a:solidFill>
                <a:latin typeface="PT Serif" panose="020A0603040505020204" pitchFamily="18" charset="0"/>
                <a:ea typeface="Source Sans Pro" pitchFamily="34" charset="-122"/>
                <a:cs typeface="Source Sans Pro" pitchFamily="34" charset="-120"/>
              </a:rPr>
              <a:t> ngộ độc, bỏng hóa chất do thiếu trang bị bảo hộ.</a:t>
            </a:r>
            <a:endParaRPr lang="en-US" sz="1600" dirty="0"/>
          </a:p>
        </p:txBody>
      </p:sp>
      <p:pic>
        <p:nvPicPr>
          <p:cNvPr id="13" name="Image 4" descr="preencoded.png"/>
          <p:cNvPicPr>
            <a:picLocks noChangeAspect="1"/>
          </p:cNvPicPr>
          <p:nvPr/>
        </p:nvPicPr>
        <p:blipFill>
          <a:blip r:embed="rId6"/>
          <a:stretch>
            <a:fillRect/>
          </a:stretch>
        </p:blipFill>
        <p:spPr>
          <a:xfrm>
            <a:off x="476818" y="5529906"/>
            <a:ext cx="580668" cy="929164"/>
          </a:xfrm>
          <a:prstGeom prst="rect">
            <a:avLst/>
          </a:prstGeom>
        </p:spPr>
      </p:pic>
      <p:sp>
        <p:nvSpPr>
          <p:cNvPr id="14" name="Text 7"/>
          <p:cNvSpPr/>
          <p:nvPr/>
        </p:nvSpPr>
        <p:spPr>
          <a:xfrm>
            <a:off x="1231674" y="5680214"/>
            <a:ext cx="2155031" cy="181332"/>
          </a:xfrm>
          <a:prstGeom prst="rect">
            <a:avLst/>
          </a:prstGeom>
          <a:noFill/>
          <a:ln/>
        </p:spPr>
        <p:txBody>
          <a:bodyPr wrap="none" lIns="0" tIns="0" rIns="0" bIns="0" rtlCol="0" anchor="t"/>
          <a:lstStyle/>
          <a:p>
            <a:pPr marL="0" indent="0" algn="l">
              <a:lnSpc>
                <a:spcPts val="1400"/>
              </a:lnSpc>
              <a:buNone/>
            </a:pPr>
            <a:r>
              <a:rPr lang="en-US" sz="2400" b="1" dirty="0">
                <a:solidFill>
                  <a:srgbClr val="2B4150"/>
                </a:solidFill>
                <a:latin typeface="MuseoModerno Medium" pitchFamily="34" charset="0"/>
                <a:ea typeface="MuseoModerno Medium" pitchFamily="34" charset="-122"/>
                <a:cs typeface="MuseoModerno Medium" pitchFamily="34" charset="-120"/>
              </a:rPr>
              <a:t>Ngã do bề mặt không an toàn</a:t>
            </a:r>
            <a:endParaRPr lang="en-US" sz="2400" dirty="0"/>
          </a:p>
        </p:txBody>
      </p:sp>
      <p:sp>
        <p:nvSpPr>
          <p:cNvPr id="15" name="Text 8"/>
          <p:cNvSpPr/>
          <p:nvPr/>
        </p:nvSpPr>
        <p:spPr>
          <a:xfrm>
            <a:off x="1231674" y="5931198"/>
            <a:ext cx="13062585" cy="185857"/>
          </a:xfrm>
          <a:prstGeom prst="rect">
            <a:avLst/>
          </a:prstGeom>
          <a:noFill/>
          <a:ln/>
        </p:spPr>
        <p:txBody>
          <a:bodyPr wrap="none" lIns="0" tIns="0" rIns="0" bIns="0" rtlCol="0" anchor="t"/>
          <a:lstStyle/>
          <a:p>
            <a:pPr marL="0" indent="0" algn="l">
              <a:lnSpc>
                <a:spcPts val="2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Những khu vực sản xuất không được giữ sạch sẽ có thể dẫn đến nguy cơ ngã. Các công nhân không may bị trượt ngã do nước hoặc dầu trên sàn, </a:t>
            </a:r>
          </a:p>
          <a:p>
            <a:pPr marL="0" indent="0" algn="l">
              <a:lnSpc>
                <a:spcPts val="2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gây</a:t>
            </a:r>
            <a:r>
              <a:rPr lang="en-US" sz="1600" dirty="0">
                <a:solidFill>
                  <a:srgbClr val="2B4150"/>
                </a:solidFill>
                <a:latin typeface="PT Serif" panose="020A0603040505020204" pitchFamily="18" charset="0"/>
                <a:ea typeface="Source Sans Pro" pitchFamily="34" charset="-122"/>
                <a:cs typeface="Source Sans Pro" pitchFamily="34" charset="-120"/>
              </a:rPr>
              <a:t> chấn thương nhẹ đến nặng.</a:t>
            </a:r>
            <a:endParaRPr lang="en-US" sz="1600" dirty="0"/>
          </a:p>
        </p:txBody>
      </p:sp>
      <p:pic>
        <p:nvPicPr>
          <p:cNvPr id="16" name="Image 5" descr="preencoded.png"/>
          <p:cNvPicPr>
            <a:picLocks noChangeAspect="1"/>
          </p:cNvPicPr>
          <p:nvPr/>
        </p:nvPicPr>
        <p:blipFill>
          <a:blip r:embed="rId7"/>
          <a:stretch>
            <a:fillRect/>
          </a:stretch>
        </p:blipFill>
        <p:spPr>
          <a:xfrm>
            <a:off x="476818" y="6703141"/>
            <a:ext cx="580668" cy="929164"/>
          </a:xfrm>
          <a:prstGeom prst="rect">
            <a:avLst/>
          </a:prstGeom>
        </p:spPr>
      </p:pic>
      <p:sp>
        <p:nvSpPr>
          <p:cNvPr id="17" name="Text 9"/>
          <p:cNvSpPr/>
          <p:nvPr/>
        </p:nvSpPr>
        <p:spPr>
          <a:xfrm>
            <a:off x="1231675" y="6839717"/>
            <a:ext cx="1980486" cy="181332"/>
          </a:xfrm>
          <a:prstGeom prst="rect">
            <a:avLst/>
          </a:prstGeom>
          <a:noFill/>
          <a:ln/>
        </p:spPr>
        <p:txBody>
          <a:bodyPr wrap="none" lIns="0" tIns="0" rIns="0" bIns="0" rtlCol="0" anchor="t"/>
          <a:lstStyle/>
          <a:p>
            <a:pPr marL="0" indent="0" algn="l">
              <a:lnSpc>
                <a:spcPts val="1400"/>
              </a:lnSpc>
              <a:buNone/>
            </a:pPr>
            <a:r>
              <a:rPr lang="en-US" sz="2400" b="1" dirty="0">
                <a:solidFill>
                  <a:srgbClr val="2B4150"/>
                </a:solidFill>
                <a:latin typeface="MuseoModerno Medium" pitchFamily="34" charset="0"/>
                <a:ea typeface="MuseoModerno Medium" pitchFamily="34" charset="-122"/>
                <a:cs typeface="MuseoModerno Medium" pitchFamily="34" charset="-120"/>
              </a:rPr>
              <a:t>Tai nạn do thiếu huấn luyện</a:t>
            </a:r>
            <a:endParaRPr lang="en-US" sz="2400" dirty="0"/>
          </a:p>
        </p:txBody>
      </p:sp>
      <p:sp>
        <p:nvSpPr>
          <p:cNvPr id="18" name="Text 10"/>
          <p:cNvSpPr/>
          <p:nvPr/>
        </p:nvSpPr>
        <p:spPr>
          <a:xfrm>
            <a:off x="1231675" y="7090700"/>
            <a:ext cx="13062585" cy="185857"/>
          </a:xfrm>
          <a:prstGeom prst="rect">
            <a:avLst/>
          </a:prstGeom>
          <a:noFill/>
          <a:ln/>
        </p:spPr>
        <p:txBody>
          <a:bodyPr wrap="none" lIns="0" tIns="0" rIns="0" bIns="0" rtlCol="0" anchor="t"/>
          <a:lstStyle/>
          <a:p>
            <a:pPr marL="0" indent="0" algn="l">
              <a:lnSpc>
                <a:spcPts val="2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Một số vụ tai nạn xảy ra khi công nhân không được đào tạo đầy đủ về an toàn lao động. Thiếu hiểu biết về quy trình an toàn có thể dẫn đến </a:t>
            </a:r>
            <a:r>
              <a:rPr lang="en-US" sz="1600" dirty="0" err="1">
                <a:solidFill>
                  <a:srgbClr val="2B4150"/>
                </a:solidFill>
                <a:latin typeface="PT Serif" panose="020A0603040505020204" pitchFamily="18" charset="0"/>
                <a:ea typeface="Source Sans Pro" pitchFamily="34" charset="-122"/>
                <a:cs typeface="Source Sans Pro" pitchFamily="34" charset="-120"/>
              </a:rPr>
              <a:t>những</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sai</a:t>
            </a:r>
            <a:r>
              <a:rPr lang="en-US" sz="1600" dirty="0">
                <a:solidFill>
                  <a:srgbClr val="2B4150"/>
                </a:solidFill>
                <a:latin typeface="PT Serif" panose="020A0603040505020204" pitchFamily="18" charset="0"/>
                <a:ea typeface="Source Sans Pro" pitchFamily="34" charset="-122"/>
                <a:cs typeface="Source Sans Pro" pitchFamily="34" charset="-120"/>
              </a:rPr>
              <a:t> lầm nghiêm trọng trong khi làm việc.</a:t>
            </a:r>
            <a:endParaRPr lang="en-US" sz="1600" dirty="0"/>
          </a:p>
        </p:txBody>
      </p:sp>
      <p:pic>
        <p:nvPicPr>
          <p:cNvPr id="19" name="Picture 18">
            <a:extLst>
              <a:ext uri="{FF2B5EF4-FFF2-40B4-BE49-F238E27FC236}">
                <a16:creationId xmlns:a16="http://schemas.microsoft.com/office/drawing/2014/main" id="{D4FAFEA4-9282-9AE1-BA9E-CE82DEAD52EB}"/>
              </a:ext>
            </a:extLst>
          </p:cNvPr>
          <p:cNvPicPr>
            <a:picLocks noChangeAspect="1"/>
          </p:cNvPicPr>
          <p:nvPr/>
        </p:nvPicPr>
        <p:blipFill>
          <a:blip r:embed="rId8"/>
          <a:stretch>
            <a:fillRect/>
          </a:stretch>
        </p:blipFill>
        <p:spPr>
          <a:xfrm>
            <a:off x="12182623" y="7469819"/>
            <a:ext cx="2244776" cy="6951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187791" y="462915"/>
            <a:ext cx="4254818" cy="354330"/>
          </a:xfrm>
          <a:prstGeom prst="rect">
            <a:avLst/>
          </a:prstGeom>
          <a:noFill/>
          <a:ln/>
        </p:spPr>
        <p:txBody>
          <a:bodyPr wrap="none" lIns="0" tIns="0" rIns="0" bIns="0" rtlCol="0" anchor="t"/>
          <a:lstStyle/>
          <a:p>
            <a:pPr marL="0" indent="0" algn="ctr">
              <a:lnSpc>
                <a:spcPts val="2750"/>
              </a:lnSpc>
              <a:buNone/>
            </a:pPr>
            <a:r>
              <a:rPr lang="en-US" sz="3600" b="1" dirty="0">
                <a:solidFill>
                  <a:srgbClr val="124E73"/>
                </a:solidFill>
                <a:latin typeface="MuseoModerno Medium" pitchFamily="34" charset="0"/>
                <a:ea typeface="MuseoModerno Medium" pitchFamily="34" charset="-122"/>
                <a:cs typeface="MuseoModerno Medium" pitchFamily="34" charset="-120"/>
              </a:rPr>
              <a:t>I. Công đoạn sản xuất vỏ bóng</a:t>
            </a:r>
            <a:endParaRPr lang="en-US" sz="3600" b="1" dirty="0"/>
          </a:p>
        </p:txBody>
      </p:sp>
      <p:pic>
        <p:nvPicPr>
          <p:cNvPr id="3" name="Image 0" descr="preencoded.png"/>
          <p:cNvPicPr>
            <a:picLocks noChangeAspect="1"/>
          </p:cNvPicPr>
          <p:nvPr/>
        </p:nvPicPr>
        <p:blipFill>
          <a:blip r:embed="rId3"/>
          <a:stretch>
            <a:fillRect/>
          </a:stretch>
        </p:blipFill>
        <p:spPr>
          <a:xfrm>
            <a:off x="4490115" y="993119"/>
            <a:ext cx="5650167" cy="2946705"/>
          </a:xfrm>
          <a:prstGeom prst="rect">
            <a:avLst/>
          </a:prstGeom>
        </p:spPr>
      </p:pic>
      <p:sp>
        <p:nvSpPr>
          <p:cNvPr id="4" name="Text 1"/>
          <p:cNvSpPr/>
          <p:nvPr/>
        </p:nvSpPr>
        <p:spPr>
          <a:xfrm>
            <a:off x="396835" y="5656183"/>
            <a:ext cx="13836729" cy="181451"/>
          </a:xfrm>
          <a:prstGeom prst="rect">
            <a:avLst/>
          </a:prstGeom>
          <a:noFill/>
          <a:ln/>
        </p:spPr>
        <p:txBody>
          <a:bodyPr wrap="none" lIns="0" tIns="0" rIns="0" bIns="0" rtlCol="0" anchor="t"/>
          <a:lstStyle/>
          <a:p>
            <a:pPr marL="0" indent="0">
              <a:lnSpc>
                <a:spcPts val="1400"/>
              </a:lnSpc>
              <a:buNone/>
            </a:pPr>
            <a:endParaRPr lang="en-US" sz="850" dirty="0"/>
          </a:p>
        </p:txBody>
      </p:sp>
      <p:pic>
        <p:nvPicPr>
          <p:cNvPr id="5" name="Image 1" descr="preencoded.png"/>
          <p:cNvPicPr>
            <a:picLocks noChangeAspect="1"/>
          </p:cNvPicPr>
          <p:nvPr/>
        </p:nvPicPr>
        <p:blipFill>
          <a:blip r:embed="rId4"/>
          <a:stretch>
            <a:fillRect/>
          </a:stretch>
        </p:blipFill>
        <p:spPr>
          <a:xfrm>
            <a:off x="1060027" y="4478566"/>
            <a:ext cx="566976" cy="907256"/>
          </a:xfrm>
          <a:prstGeom prst="rect">
            <a:avLst/>
          </a:prstGeom>
        </p:spPr>
      </p:pic>
      <p:sp>
        <p:nvSpPr>
          <p:cNvPr id="6" name="Text 2"/>
          <p:cNvSpPr/>
          <p:nvPr/>
        </p:nvSpPr>
        <p:spPr>
          <a:xfrm>
            <a:off x="1797024" y="4591914"/>
            <a:ext cx="2549485" cy="177165"/>
          </a:xfrm>
          <a:prstGeom prst="rect">
            <a:avLst/>
          </a:prstGeom>
          <a:noFill/>
          <a:ln/>
        </p:spPr>
        <p:txBody>
          <a:bodyPr wrap="none" lIns="0" tIns="0" rIns="0" bIns="0" rtlCol="0" anchor="t"/>
          <a:lstStyle/>
          <a:p>
            <a:pPr marL="0" indent="0" algn="l">
              <a:lnSpc>
                <a:spcPts val="1350"/>
              </a:lnSpc>
              <a:buNone/>
            </a:pPr>
            <a:r>
              <a:rPr lang="en-US" sz="2000" dirty="0">
                <a:solidFill>
                  <a:srgbClr val="2B4150"/>
                </a:solidFill>
                <a:latin typeface="MuseoModerno Medium" pitchFamily="34" charset="0"/>
                <a:ea typeface="MuseoModerno Medium" pitchFamily="34" charset="-122"/>
                <a:cs typeface="MuseoModerno Medium" pitchFamily="34" charset="-120"/>
              </a:rPr>
              <a:t>Đặc điểm công việc Sản xuất vỏ bóng</a:t>
            </a:r>
            <a:endParaRPr lang="en-US" sz="2000" dirty="0"/>
          </a:p>
        </p:txBody>
      </p:sp>
      <p:sp>
        <p:nvSpPr>
          <p:cNvPr id="7" name="Text 3"/>
          <p:cNvSpPr/>
          <p:nvPr/>
        </p:nvSpPr>
        <p:spPr>
          <a:xfrm>
            <a:off x="1797024" y="4837064"/>
            <a:ext cx="13099733" cy="181451"/>
          </a:xfrm>
          <a:prstGeom prst="rect">
            <a:avLst/>
          </a:prstGeom>
          <a:noFill/>
          <a:ln/>
        </p:spPr>
        <p:txBody>
          <a:bodyPr wrap="none" lIns="0" tIns="0" rIns="0" bIns="0" rtlCol="0" anchor="t"/>
          <a:lstStyle/>
          <a:p>
            <a:pPr marL="285750" indent="-285750" algn="l">
              <a:lnSpc>
                <a:spcPts val="14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Công nhân sẽ tiến hành đùn cao su để tạo ra các tấm vỏ có độ dày và kích thước đồng đều</a:t>
            </a:r>
            <a:endParaRPr lang="en-US" sz="1400" dirty="0"/>
          </a:p>
        </p:txBody>
      </p:sp>
      <p:sp>
        <p:nvSpPr>
          <p:cNvPr id="8" name="Text 4"/>
          <p:cNvSpPr/>
          <p:nvPr/>
        </p:nvSpPr>
        <p:spPr>
          <a:xfrm>
            <a:off x="1797024" y="5086499"/>
            <a:ext cx="13099733" cy="181451"/>
          </a:xfrm>
          <a:prstGeom prst="rect">
            <a:avLst/>
          </a:prstGeom>
          <a:noFill/>
          <a:ln/>
        </p:spPr>
        <p:txBody>
          <a:bodyPr wrap="none" lIns="0" tIns="0" rIns="0" bIns="0" rtlCol="0" anchor="t"/>
          <a:lstStyle/>
          <a:p>
            <a:pPr marL="285750" indent="-285750" algn="l">
              <a:lnSpc>
                <a:spcPts val="14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Sau khi các tấm vỏ được tạo ra, chúng sẽ được cắt và định hình theo kích thước và kiểu dáng mong muốn</a:t>
            </a:r>
            <a:endParaRPr lang="en-US" sz="1400" dirty="0"/>
          </a:p>
        </p:txBody>
      </p:sp>
      <p:pic>
        <p:nvPicPr>
          <p:cNvPr id="9" name="Image 2" descr="preencoded.png"/>
          <p:cNvPicPr>
            <a:picLocks noChangeAspect="1"/>
          </p:cNvPicPr>
          <p:nvPr/>
        </p:nvPicPr>
        <p:blipFill>
          <a:blip r:embed="rId5"/>
          <a:stretch>
            <a:fillRect/>
          </a:stretch>
        </p:blipFill>
        <p:spPr>
          <a:xfrm>
            <a:off x="1060027" y="5567274"/>
            <a:ext cx="566976" cy="907256"/>
          </a:xfrm>
          <a:prstGeom prst="rect">
            <a:avLst/>
          </a:prstGeom>
        </p:spPr>
      </p:pic>
      <p:sp>
        <p:nvSpPr>
          <p:cNvPr id="10" name="Text 5"/>
          <p:cNvSpPr/>
          <p:nvPr/>
        </p:nvSpPr>
        <p:spPr>
          <a:xfrm>
            <a:off x="1797024" y="5680621"/>
            <a:ext cx="4296608" cy="177165"/>
          </a:xfrm>
          <a:prstGeom prst="rect">
            <a:avLst/>
          </a:prstGeom>
          <a:noFill/>
          <a:ln/>
        </p:spPr>
        <p:txBody>
          <a:bodyPr wrap="none" lIns="0" tIns="0" rIns="0" bIns="0" rtlCol="0" anchor="t"/>
          <a:lstStyle/>
          <a:p>
            <a:pPr marL="0" indent="0" algn="l">
              <a:lnSpc>
                <a:spcPts val="1350"/>
              </a:lnSpc>
              <a:buNone/>
            </a:pPr>
            <a:r>
              <a:rPr lang="en-US" sz="2000" dirty="0">
                <a:solidFill>
                  <a:srgbClr val="2B4150"/>
                </a:solidFill>
                <a:latin typeface="MuseoModerno Medium" pitchFamily="34" charset="0"/>
                <a:ea typeface="MuseoModerno Medium" pitchFamily="34" charset="-122"/>
                <a:cs typeface="MuseoModerno Medium" pitchFamily="34" charset="-120"/>
              </a:rPr>
              <a:t>Các dạng tai </a:t>
            </a:r>
            <a:r>
              <a:rPr lang="en-US" sz="2000" dirty="0" err="1">
                <a:solidFill>
                  <a:srgbClr val="2B4150"/>
                </a:solidFill>
                <a:latin typeface="MuseoModerno Medium" pitchFamily="34" charset="0"/>
                <a:ea typeface="MuseoModerno Medium" pitchFamily="34" charset="-122"/>
                <a:cs typeface="MuseoModerno Medium" pitchFamily="34" charset="-120"/>
              </a:rPr>
              <a:t>nạn</a:t>
            </a:r>
            <a:endParaRPr lang="en-US" sz="2000" dirty="0"/>
          </a:p>
        </p:txBody>
      </p:sp>
      <p:sp>
        <p:nvSpPr>
          <p:cNvPr id="11" name="Text 6"/>
          <p:cNvSpPr/>
          <p:nvPr/>
        </p:nvSpPr>
        <p:spPr>
          <a:xfrm>
            <a:off x="1797024" y="5925771"/>
            <a:ext cx="13099733" cy="181451"/>
          </a:xfrm>
          <a:prstGeom prst="rect">
            <a:avLst/>
          </a:prstGeom>
          <a:noFill/>
          <a:ln/>
        </p:spPr>
        <p:txBody>
          <a:bodyPr wrap="none" lIns="0" tIns="0" rIns="0" bIns="0" rtlCol="0" anchor="t"/>
          <a:lstStyle/>
          <a:p>
            <a:pPr marL="285750" indent="-285750" algn="l">
              <a:lnSpc>
                <a:spcPts val="14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Trong quá trình sản xuất vỏ bóng rổ, các tai nạn lao động có thể xảy ra do nhiều nguyên nhân khác nhau.</a:t>
            </a:r>
            <a:endParaRPr lang="en-US" sz="1400" dirty="0"/>
          </a:p>
        </p:txBody>
      </p:sp>
      <p:sp>
        <p:nvSpPr>
          <p:cNvPr id="12" name="Text 7"/>
          <p:cNvSpPr/>
          <p:nvPr/>
        </p:nvSpPr>
        <p:spPr>
          <a:xfrm>
            <a:off x="1797024" y="6175207"/>
            <a:ext cx="13099733" cy="181451"/>
          </a:xfrm>
          <a:prstGeom prst="rect">
            <a:avLst/>
          </a:prstGeom>
          <a:noFill/>
          <a:ln/>
        </p:spPr>
        <p:txBody>
          <a:bodyPr wrap="none" lIns="0" tIns="0" rIns="0" bIns="0" rtlCol="0" anchor="t"/>
          <a:lstStyle/>
          <a:p>
            <a:pPr marL="285750" indent="-285750" algn="l">
              <a:lnSpc>
                <a:spcPts val="14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Một trong những dạng tai nạn phổ biến là bị kẹt vào máy móc trong quá trình đùn cao su hoặc cắt tấm vỏ.</a:t>
            </a:r>
            <a:endParaRPr lang="en-US" sz="1400" dirty="0"/>
          </a:p>
        </p:txBody>
      </p:sp>
      <p:pic>
        <p:nvPicPr>
          <p:cNvPr id="13" name="Image 3" descr="preencoded.png"/>
          <p:cNvPicPr>
            <a:picLocks noChangeAspect="1"/>
          </p:cNvPicPr>
          <p:nvPr/>
        </p:nvPicPr>
        <p:blipFill>
          <a:blip r:embed="rId6"/>
          <a:stretch>
            <a:fillRect/>
          </a:stretch>
        </p:blipFill>
        <p:spPr>
          <a:xfrm>
            <a:off x="1060027" y="6653125"/>
            <a:ext cx="566976" cy="907256"/>
          </a:xfrm>
          <a:prstGeom prst="rect">
            <a:avLst/>
          </a:prstGeom>
        </p:spPr>
      </p:pic>
      <p:sp>
        <p:nvSpPr>
          <p:cNvPr id="14" name="Text 8"/>
          <p:cNvSpPr/>
          <p:nvPr/>
        </p:nvSpPr>
        <p:spPr>
          <a:xfrm>
            <a:off x="1797024" y="6973930"/>
            <a:ext cx="1926074" cy="177165"/>
          </a:xfrm>
          <a:prstGeom prst="rect">
            <a:avLst/>
          </a:prstGeom>
          <a:noFill/>
          <a:ln/>
        </p:spPr>
        <p:txBody>
          <a:bodyPr wrap="none" lIns="0" tIns="0" rIns="0" bIns="0" rtlCol="0" anchor="t"/>
          <a:lstStyle/>
          <a:p>
            <a:pPr marL="0" indent="0" algn="l">
              <a:lnSpc>
                <a:spcPts val="1350"/>
              </a:lnSpc>
              <a:buNone/>
            </a:pPr>
            <a:r>
              <a:rPr lang="en-US" sz="2000" dirty="0">
                <a:solidFill>
                  <a:srgbClr val="2B4150"/>
                </a:solidFill>
                <a:latin typeface="MuseoModerno Medium" pitchFamily="34" charset="0"/>
                <a:ea typeface="MuseoModerno Medium" pitchFamily="34" charset="-122"/>
                <a:cs typeface="MuseoModerno Medium" pitchFamily="34" charset="-120"/>
              </a:rPr>
              <a:t>Biện pháp an toàn lao động</a:t>
            </a:r>
            <a:endParaRPr lang="en-US" sz="2000" dirty="0"/>
          </a:p>
        </p:txBody>
      </p:sp>
      <p:sp>
        <p:nvSpPr>
          <p:cNvPr id="15" name="Text 9"/>
          <p:cNvSpPr/>
          <p:nvPr/>
        </p:nvSpPr>
        <p:spPr>
          <a:xfrm>
            <a:off x="1797024" y="7219080"/>
            <a:ext cx="13099733" cy="181451"/>
          </a:xfrm>
          <a:prstGeom prst="rect">
            <a:avLst/>
          </a:prstGeom>
          <a:noFill/>
          <a:ln/>
        </p:spPr>
        <p:txBody>
          <a:bodyPr wrap="none" lIns="0" tIns="0" rIns="0" bIns="0" rtlCol="0" anchor="t"/>
          <a:lstStyle/>
          <a:p>
            <a:pPr marL="285750" indent="-285750" algn="l">
              <a:lnSpc>
                <a:spcPts val="1400"/>
              </a:lnSpc>
              <a:buFont typeface="Arial" panose="020B0604020202020204" pitchFamily="34" charset="0"/>
              <a:buChar char="•"/>
            </a:pPr>
            <a:r>
              <a:rPr lang="en-US" sz="1400" dirty="0">
                <a:solidFill>
                  <a:srgbClr val="2B4150"/>
                </a:solidFill>
                <a:latin typeface="PT Serif" panose="020A0603040505020204" pitchFamily="18" charset="0"/>
                <a:ea typeface="Source Sans Pro" pitchFamily="34" charset="-122"/>
                <a:cs typeface="Source Sans Pro" pitchFamily="34" charset="-120"/>
              </a:rPr>
              <a:t>Để giảm thiểu nguy cơ tai nạn, việc tuân thủ các quy trình an toàn lao động, thực hiện đào tạo định kỳ và sử dụng đầy đủ thiết bị bảo hộ là rất cần thiết.</a:t>
            </a:r>
            <a:endParaRPr lang="en-US" sz="1400" dirty="0"/>
          </a:p>
        </p:txBody>
      </p:sp>
      <p:pic>
        <p:nvPicPr>
          <p:cNvPr id="16" name="Picture 15">
            <a:extLst>
              <a:ext uri="{FF2B5EF4-FFF2-40B4-BE49-F238E27FC236}">
                <a16:creationId xmlns:a16="http://schemas.microsoft.com/office/drawing/2014/main" id="{FA2D854C-4BCF-9256-4E4F-D5AA342C2C43}"/>
              </a:ext>
            </a:extLst>
          </p:cNvPr>
          <p:cNvPicPr>
            <a:picLocks noChangeAspect="1"/>
          </p:cNvPicPr>
          <p:nvPr/>
        </p:nvPicPr>
        <p:blipFill>
          <a:blip r:embed="rId7"/>
          <a:stretch>
            <a:fillRect/>
          </a:stretch>
        </p:blipFill>
        <p:spPr>
          <a:xfrm>
            <a:off x="12182623" y="7469819"/>
            <a:ext cx="2244776" cy="6951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897041" y="403384"/>
            <a:ext cx="4836200" cy="458391"/>
          </a:xfrm>
          <a:prstGeom prst="rect">
            <a:avLst/>
          </a:prstGeom>
          <a:noFill/>
          <a:ln/>
        </p:spPr>
        <p:txBody>
          <a:bodyPr wrap="none" lIns="0" tIns="0" rIns="0" bIns="0" rtlCol="0" anchor="t"/>
          <a:lstStyle/>
          <a:p>
            <a:pPr marL="0" indent="0" algn="ctr">
              <a:lnSpc>
                <a:spcPts val="3600"/>
              </a:lnSpc>
              <a:buNone/>
            </a:pPr>
            <a:r>
              <a:rPr lang="en-US" sz="3600" b="1" dirty="0">
                <a:solidFill>
                  <a:srgbClr val="124E73"/>
                </a:solidFill>
                <a:latin typeface="MuseoModerno Medium" pitchFamily="34" charset="0"/>
                <a:ea typeface="MuseoModerno Medium" pitchFamily="34" charset="-122"/>
                <a:cs typeface="MuseoModerno Medium" pitchFamily="34" charset="-120"/>
              </a:rPr>
              <a:t>II. Công đoạn Làm lõi bóng</a:t>
            </a:r>
            <a:endParaRPr lang="en-US" sz="3600" b="1" dirty="0"/>
          </a:p>
        </p:txBody>
      </p:sp>
      <p:sp>
        <p:nvSpPr>
          <p:cNvPr id="3" name="Text 1"/>
          <p:cNvSpPr/>
          <p:nvPr/>
        </p:nvSpPr>
        <p:spPr>
          <a:xfrm>
            <a:off x="1740573" y="1087086"/>
            <a:ext cx="13603605" cy="234672"/>
          </a:xfrm>
          <a:prstGeom prst="rect">
            <a:avLst/>
          </a:prstGeom>
          <a:noFill/>
          <a:ln/>
        </p:spPr>
        <p:txBody>
          <a:bodyPr wrap="none" lIns="0" tIns="0" rIns="0" bIns="0" rtlCol="0" anchor="t"/>
          <a:lstStyle/>
          <a:p>
            <a:pPr marL="0" indent="0" algn="l">
              <a:lnSpc>
                <a:spcPts val="1800"/>
              </a:lnSpc>
              <a:buNone/>
            </a:pPr>
            <a:r>
              <a:rPr lang="en-US" sz="1400" b="1" i="1" dirty="0">
                <a:solidFill>
                  <a:srgbClr val="2B4150"/>
                </a:solidFill>
                <a:latin typeface="PT Serif" panose="020A0603040505020204" pitchFamily="18" charset="0"/>
                <a:ea typeface="Source Sans Pro" pitchFamily="34" charset="-122"/>
                <a:cs typeface="Source Sans Pro" pitchFamily="34" charset="-120"/>
              </a:rPr>
              <a:t>Đặc điểm công việc:  Chọn lọc nguyên liệu cao su đạt tiêu chuẩn, sau đó thực hiện các công đoạn như trộn, tạo hình và nén lõi bóng vào các khuôn</a:t>
            </a:r>
            <a:endParaRPr lang="en-US" sz="1400" b="1" i="1" dirty="0"/>
          </a:p>
        </p:txBody>
      </p:sp>
      <p:pic>
        <p:nvPicPr>
          <p:cNvPr id="4" name="Image 0" descr="preencoded.png"/>
          <p:cNvPicPr>
            <a:picLocks noChangeAspect="1"/>
          </p:cNvPicPr>
          <p:nvPr/>
        </p:nvPicPr>
        <p:blipFill>
          <a:blip r:embed="rId3"/>
          <a:stretch>
            <a:fillRect/>
          </a:stretch>
        </p:blipFill>
        <p:spPr>
          <a:xfrm>
            <a:off x="9172765" y="2917437"/>
            <a:ext cx="4483537" cy="1185888"/>
          </a:xfrm>
          <a:prstGeom prst="rect">
            <a:avLst/>
          </a:prstGeom>
        </p:spPr>
      </p:pic>
      <p:pic>
        <p:nvPicPr>
          <p:cNvPr id="5" name="Image 1" descr="preencoded.png"/>
          <p:cNvPicPr>
            <a:picLocks noChangeAspect="1"/>
          </p:cNvPicPr>
          <p:nvPr/>
        </p:nvPicPr>
        <p:blipFill>
          <a:blip r:embed="rId4"/>
          <a:stretch>
            <a:fillRect/>
          </a:stretch>
        </p:blipFill>
        <p:spPr>
          <a:xfrm>
            <a:off x="9172765" y="4328636"/>
            <a:ext cx="4467703" cy="1182493"/>
          </a:xfrm>
          <a:prstGeom prst="rect">
            <a:avLst/>
          </a:prstGeom>
        </p:spPr>
      </p:pic>
      <p:pic>
        <p:nvPicPr>
          <p:cNvPr id="6" name="Image 2" descr="preencoded.png"/>
          <p:cNvPicPr>
            <a:picLocks noChangeAspect="1"/>
          </p:cNvPicPr>
          <p:nvPr/>
        </p:nvPicPr>
        <p:blipFill>
          <a:blip r:embed="rId5"/>
          <a:stretch>
            <a:fillRect/>
          </a:stretch>
        </p:blipFill>
        <p:spPr>
          <a:xfrm>
            <a:off x="9164847" y="5681626"/>
            <a:ext cx="4483537" cy="1173480"/>
          </a:xfrm>
          <a:prstGeom prst="rect">
            <a:avLst/>
          </a:prstGeom>
        </p:spPr>
      </p:pic>
      <p:sp>
        <p:nvSpPr>
          <p:cNvPr id="7" name="Shape 2"/>
          <p:cNvSpPr/>
          <p:nvPr/>
        </p:nvSpPr>
        <p:spPr>
          <a:xfrm>
            <a:off x="1439582" y="2632607"/>
            <a:ext cx="15240" cy="4812863"/>
          </a:xfrm>
          <a:prstGeom prst="roundRect">
            <a:avLst>
              <a:gd name="adj" fmla="val 144376"/>
            </a:avLst>
          </a:prstGeom>
          <a:solidFill>
            <a:srgbClr val="D9D4C9"/>
          </a:solidFill>
          <a:ln/>
        </p:spPr>
      </p:sp>
      <p:sp>
        <p:nvSpPr>
          <p:cNvPr id="8" name="Shape 3"/>
          <p:cNvSpPr/>
          <p:nvPr/>
        </p:nvSpPr>
        <p:spPr>
          <a:xfrm>
            <a:off x="1596983" y="2955029"/>
            <a:ext cx="513398" cy="15240"/>
          </a:xfrm>
          <a:prstGeom prst="roundRect">
            <a:avLst>
              <a:gd name="adj" fmla="val 144376"/>
            </a:avLst>
          </a:prstGeom>
          <a:solidFill>
            <a:srgbClr val="2B678C"/>
          </a:solidFill>
          <a:ln/>
        </p:spPr>
      </p:sp>
      <p:sp>
        <p:nvSpPr>
          <p:cNvPr id="9" name="Shape 4"/>
          <p:cNvSpPr/>
          <p:nvPr/>
        </p:nvSpPr>
        <p:spPr>
          <a:xfrm>
            <a:off x="1282181" y="2797628"/>
            <a:ext cx="330041" cy="330041"/>
          </a:xfrm>
          <a:prstGeom prst="roundRect">
            <a:avLst>
              <a:gd name="adj" fmla="val 6667"/>
            </a:avLst>
          </a:prstGeom>
          <a:solidFill>
            <a:srgbClr val="124E73"/>
          </a:solidFill>
          <a:ln/>
        </p:spPr>
      </p:sp>
      <p:sp>
        <p:nvSpPr>
          <p:cNvPr id="10" name="Text 5"/>
          <p:cNvSpPr/>
          <p:nvPr/>
        </p:nvSpPr>
        <p:spPr>
          <a:xfrm>
            <a:off x="1395529" y="2852635"/>
            <a:ext cx="103227" cy="220028"/>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1</a:t>
            </a:r>
            <a:endParaRPr lang="en-US" sz="1700" dirty="0"/>
          </a:p>
        </p:txBody>
      </p:sp>
      <p:sp>
        <p:nvSpPr>
          <p:cNvPr id="11" name="Text 6"/>
          <p:cNvSpPr/>
          <p:nvPr/>
        </p:nvSpPr>
        <p:spPr>
          <a:xfrm>
            <a:off x="2253970" y="2779292"/>
            <a:ext cx="3279100" cy="22919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Chấn thương do va đập với máy móc</a:t>
            </a:r>
            <a:endParaRPr lang="en-US" sz="2000" dirty="0"/>
          </a:p>
        </p:txBody>
      </p:sp>
      <p:sp>
        <p:nvSpPr>
          <p:cNvPr id="12" name="Text 7"/>
          <p:cNvSpPr/>
          <p:nvPr/>
        </p:nvSpPr>
        <p:spPr>
          <a:xfrm>
            <a:off x="2253970" y="3096475"/>
            <a:ext cx="12576810" cy="234672"/>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Kẹp, đè hoặc va chạm với các bộ phận của máy.</a:t>
            </a:r>
            <a:endParaRPr lang="en-US" sz="1600" dirty="0"/>
          </a:p>
        </p:txBody>
      </p:sp>
      <p:sp>
        <p:nvSpPr>
          <p:cNvPr id="13" name="Shape 8"/>
          <p:cNvSpPr/>
          <p:nvPr/>
        </p:nvSpPr>
        <p:spPr>
          <a:xfrm>
            <a:off x="1596983" y="3946938"/>
            <a:ext cx="513398" cy="15240"/>
          </a:xfrm>
          <a:prstGeom prst="roundRect">
            <a:avLst>
              <a:gd name="adj" fmla="val 144376"/>
            </a:avLst>
          </a:prstGeom>
          <a:solidFill>
            <a:srgbClr val="2B678C"/>
          </a:solidFill>
          <a:ln/>
        </p:spPr>
      </p:sp>
      <p:sp>
        <p:nvSpPr>
          <p:cNvPr id="14" name="Shape 9"/>
          <p:cNvSpPr/>
          <p:nvPr/>
        </p:nvSpPr>
        <p:spPr>
          <a:xfrm>
            <a:off x="1282181" y="3789538"/>
            <a:ext cx="330041" cy="330041"/>
          </a:xfrm>
          <a:prstGeom prst="roundRect">
            <a:avLst>
              <a:gd name="adj" fmla="val 6667"/>
            </a:avLst>
          </a:prstGeom>
          <a:solidFill>
            <a:srgbClr val="124E73"/>
          </a:solidFill>
          <a:ln/>
        </p:spPr>
      </p:sp>
      <p:sp>
        <p:nvSpPr>
          <p:cNvPr id="15" name="Text 10"/>
          <p:cNvSpPr/>
          <p:nvPr/>
        </p:nvSpPr>
        <p:spPr>
          <a:xfrm>
            <a:off x="1386004" y="3844545"/>
            <a:ext cx="122277" cy="220028"/>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2</a:t>
            </a:r>
            <a:endParaRPr lang="en-US" sz="1700" dirty="0"/>
          </a:p>
        </p:txBody>
      </p:sp>
      <p:sp>
        <p:nvSpPr>
          <p:cNvPr id="16" name="Text 11"/>
          <p:cNvSpPr/>
          <p:nvPr/>
        </p:nvSpPr>
        <p:spPr>
          <a:xfrm>
            <a:off x="2253970" y="3771202"/>
            <a:ext cx="2843570" cy="22919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Ngộ độc hoặc các vấn đề hô hấp</a:t>
            </a:r>
            <a:endParaRPr lang="en-US" sz="2000" dirty="0"/>
          </a:p>
        </p:txBody>
      </p:sp>
      <p:sp>
        <p:nvSpPr>
          <p:cNvPr id="17" name="Text 12"/>
          <p:cNvSpPr/>
          <p:nvPr/>
        </p:nvSpPr>
        <p:spPr>
          <a:xfrm>
            <a:off x="2253970" y="4088384"/>
            <a:ext cx="12576810" cy="234672"/>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Hơi độc hại phát sinh trong quá trình sản xuất.</a:t>
            </a:r>
            <a:endParaRPr lang="en-US" sz="1600" dirty="0"/>
          </a:p>
        </p:txBody>
      </p:sp>
      <p:sp>
        <p:nvSpPr>
          <p:cNvPr id="18" name="Shape 13"/>
          <p:cNvSpPr/>
          <p:nvPr/>
        </p:nvSpPr>
        <p:spPr>
          <a:xfrm>
            <a:off x="1596983" y="4938848"/>
            <a:ext cx="513398" cy="15240"/>
          </a:xfrm>
          <a:prstGeom prst="roundRect">
            <a:avLst>
              <a:gd name="adj" fmla="val 144376"/>
            </a:avLst>
          </a:prstGeom>
          <a:solidFill>
            <a:srgbClr val="2B678C"/>
          </a:solidFill>
          <a:ln/>
        </p:spPr>
      </p:sp>
      <p:sp>
        <p:nvSpPr>
          <p:cNvPr id="19" name="Shape 14"/>
          <p:cNvSpPr/>
          <p:nvPr/>
        </p:nvSpPr>
        <p:spPr>
          <a:xfrm>
            <a:off x="1282181" y="4781447"/>
            <a:ext cx="330041" cy="330041"/>
          </a:xfrm>
          <a:prstGeom prst="roundRect">
            <a:avLst>
              <a:gd name="adj" fmla="val 6667"/>
            </a:avLst>
          </a:prstGeom>
          <a:solidFill>
            <a:srgbClr val="124E73"/>
          </a:solidFill>
          <a:ln/>
        </p:spPr>
      </p:sp>
      <p:sp>
        <p:nvSpPr>
          <p:cNvPr id="20" name="Text 15"/>
          <p:cNvSpPr/>
          <p:nvPr/>
        </p:nvSpPr>
        <p:spPr>
          <a:xfrm>
            <a:off x="1385290" y="4836454"/>
            <a:ext cx="123706" cy="220028"/>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3</a:t>
            </a:r>
            <a:endParaRPr lang="en-US" sz="1700" dirty="0"/>
          </a:p>
        </p:txBody>
      </p:sp>
      <p:sp>
        <p:nvSpPr>
          <p:cNvPr id="21" name="Text 16"/>
          <p:cNvSpPr/>
          <p:nvPr/>
        </p:nvSpPr>
        <p:spPr>
          <a:xfrm>
            <a:off x="2253970" y="4763112"/>
            <a:ext cx="3756065" cy="22919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Kích ứng da hoặc ảnh hưởng đến sức khỏe</a:t>
            </a:r>
            <a:endParaRPr lang="en-US" sz="2000" dirty="0"/>
          </a:p>
        </p:txBody>
      </p:sp>
      <p:sp>
        <p:nvSpPr>
          <p:cNvPr id="22" name="Text 17"/>
          <p:cNvSpPr/>
          <p:nvPr/>
        </p:nvSpPr>
        <p:spPr>
          <a:xfrm>
            <a:off x="2253970" y="5080294"/>
            <a:ext cx="12576810" cy="234672"/>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Tiếp xúc lâu dài với các sản phẩm hóa học.</a:t>
            </a:r>
            <a:endParaRPr lang="en-US" sz="1600" dirty="0"/>
          </a:p>
        </p:txBody>
      </p:sp>
      <p:sp>
        <p:nvSpPr>
          <p:cNvPr id="23" name="Shape 18"/>
          <p:cNvSpPr/>
          <p:nvPr/>
        </p:nvSpPr>
        <p:spPr>
          <a:xfrm>
            <a:off x="1596983" y="5930758"/>
            <a:ext cx="513398" cy="15240"/>
          </a:xfrm>
          <a:prstGeom prst="roundRect">
            <a:avLst>
              <a:gd name="adj" fmla="val 144376"/>
            </a:avLst>
          </a:prstGeom>
          <a:solidFill>
            <a:srgbClr val="2B678C"/>
          </a:solidFill>
          <a:ln/>
        </p:spPr>
      </p:sp>
      <p:sp>
        <p:nvSpPr>
          <p:cNvPr id="24" name="Shape 19"/>
          <p:cNvSpPr/>
          <p:nvPr/>
        </p:nvSpPr>
        <p:spPr>
          <a:xfrm>
            <a:off x="1282181" y="5773357"/>
            <a:ext cx="330041" cy="330041"/>
          </a:xfrm>
          <a:prstGeom prst="roundRect">
            <a:avLst>
              <a:gd name="adj" fmla="val 6667"/>
            </a:avLst>
          </a:prstGeom>
          <a:solidFill>
            <a:srgbClr val="124E73"/>
          </a:solidFill>
          <a:ln/>
        </p:spPr>
      </p:sp>
      <p:sp>
        <p:nvSpPr>
          <p:cNvPr id="25" name="Text 20"/>
          <p:cNvSpPr/>
          <p:nvPr/>
        </p:nvSpPr>
        <p:spPr>
          <a:xfrm>
            <a:off x="1376360" y="5828364"/>
            <a:ext cx="141684" cy="220028"/>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4</a:t>
            </a:r>
            <a:endParaRPr lang="en-US" sz="1700" dirty="0"/>
          </a:p>
        </p:txBody>
      </p:sp>
      <p:sp>
        <p:nvSpPr>
          <p:cNvPr id="26" name="Text 21"/>
          <p:cNvSpPr/>
          <p:nvPr/>
        </p:nvSpPr>
        <p:spPr>
          <a:xfrm>
            <a:off x="2253970" y="5755021"/>
            <a:ext cx="1833563" cy="22919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Tai nạn do trượt ngã</a:t>
            </a:r>
            <a:endParaRPr lang="en-US" sz="2000" dirty="0"/>
          </a:p>
        </p:txBody>
      </p:sp>
      <p:sp>
        <p:nvSpPr>
          <p:cNvPr id="27" name="Text 22"/>
          <p:cNvSpPr/>
          <p:nvPr/>
        </p:nvSpPr>
        <p:spPr>
          <a:xfrm>
            <a:off x="2253970" y="6072204"/>
            <a:ext cx="12576810" cy="234672"/>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Khu vực làm việc không sạch sẽ hoặc không được tổ chức hợp lý.</a:t>
            </a:r>
            <a:endParaRPr lang="en-US" sz="1600" dirty="0"/>
          </a:p>
        </p:txBody>
      </p:sp>
      <p:sp>
        <p:nvSpPr>
          <p:cNvPr id="28" name="Shape 23"/>
          <p:cNvSpPr/>
          <p:nvPr/>
        </p:nvSpPr>
        <p:spPr>
          <a:xfrm>
            <a:off x="1596983" y="6922667"/>
            <a:ext cx="513398" cy="15240"/>
          </a:xfrm>
          <a:prstGeom prst="roundRect">
            <a:avLst>
              <a:gd name="adj" fmla="val 144376"/>
            </a:avLst>
          </a:prstGeom>
          <a:solidFill>
            <a:srgbClr val="2B678C"/>
          </a:solidFill>
          <a:ln/>
        </p:spPr>
      </p:sp>
      <p:sp>
        <p:nvSpPr>
          <p:cNvPr id="29" name="Shape 24"/>
          <p:cNvSpPr/>
          <p:nvPr/>
        </p:nvSpPr>
        <p:spPr>
          <a:xfrm>
            <a:off x="1282181" y="6765267"/>
            <a:ext cx="330041" cy="330041"/>
          </a:xfrm>
          <a:prstGeom prst="roundRect">
            <a:avLst>
              <a:gd name="adj" fmla="val 6667"/>
            </a:avLst>
          </a:prstGeom>
          <a:solidFill>
            <a:srgbClr val="124E73"/>
          </a:solidFill>
          <a:ln/>
        </p:spPr>
      </p:sp>
      <p:sp>
        <p:nvSpPr>
          <p:cNvPr id="30" name="Text 25"/>
          <p:cNvSpPr/>
          <p:nvPr/>
        </p:nvSpPr>
        <p:spPr>
          <a:xfrm>
            <a:off x="1386242" y="6820274"/>
            <a:ext cx="121920" cy="220028"/>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5</a:t>
            </a:r>
            <a:endParaRPr lang="en-US" sz="1700" dirty="0"/>
          </a:p>
        </p:txBody>
      </p:sp>
      <p:sp>
        <p:nvSpPr>
          <p:cNvPr id="31" name="Text 26"/>
          <p:cNvSpPr/>
          <p:nvPr/>
        </p:nvSpPr>
        <p:spPr>
          <a:xfrm>
            <a:off x="2253970" y="6746931"/>
            <a:ext cx="2294215" cy="229195"/>
          </a:xfrm>
          <a:prstGeom prst="rect">
            <a:avLst/>
          </a:prstGeom>
          <a:noFill/>
          <a:ln/>
        </p:spPr>
        <p:txBody>
          <a:bodyPr wrap="none" lIns="0" tIns="0" rIns="0" bIns="0" rtlCol="0" anchor="t"/>
          <a:lstStyle/>
          <a:p>
            <a:pPr marL="0" indent="0" algn="l">
              <a:lnSpc>
                <a:spcPts val="1800"/>
              </a:lnSpc>
              <a:buNone/>
            </a:pPr>
            <a:r>
              <a:rPr lang="en-US" sz="2000" dirty="0">
                <a:solidFill>
                  <a:srgbClr val="2B4150"/>
                </a:solidFill>
                <a:latin typeface="MuseoModerno Medium" pitchFamily="34" charset="0"/>
                <a:ea typeface="MuseoModerno Medium" pitchFamily="34" charset="-122"/>
                <a:cs typeface="MuseoModerno Medium" pitchFamily="34" charset="-120"/>
              </a:rPr>
              <a:t>Căng thẳng hoặc mệt mỏi</a:t>
            </a:r>
            <a:endParaRPr lang="en-US" sz="2000" dirty="0"/>
          </a:p>
        </p:txBody>
      </p:sp>
      <p:sp>
        <p:nvSpPr>
          <p:cNvPr id="32" name="Text 27"/>
          <p:cNvSpPr/>
          <p:nvPr/>
        </p:nvSpPr>
        <p:spPr>
          <a:xfrm>
            <a:off x="2253970" y="7064114"/>
            <a:ext cx="12576810" cy="234672"/>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Mất tập trung, làm gia tăng nguy cơ xảy ra tai nạn.</a:t>
            </a:r>
            <a:endParaRPr lang="en-US" sz="1600" dirty="0"/>
          </a:p>
        </p:txBody>
      </p:sp>
      <p:pic>
        <p:nvPicPr>
          <p:cNvPr id="33" name="Picture 32">
            <a:extLst>
              <a:ext uri="{FF2B5EF4-FFF2-40B4-BE49-F238E27FC236}">
                <a16:creationId xmlns:a16="http://schemas.microsoft.com/office/drawing/2014/main" id="{B8FA03E2-2A33-8F72-AF47-B6D3DC7590A2}"/>
              </a:ext>
            </a:extLst>
          </p:cNvPr>
          <p:cNvPicPr>
            <a:picLocks noChangeAspect="1"/>
          </p:cNvPicPr>
          <p:nvPr/>
        </p:nvPicPr>
        <p:blipFill>
          <a:blip r:embed="rId6"/>
          <a:stretch>
            <a:fillRect/>
          </a:stretch>
        </p:blipFill>
        <p:spPr>
          <a:xfrm>
            <a:off x="12182623" y="7469819"/>
            <a:ext cx="2244776" cy="6951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4021" y="417585"/>
            <a:ext cx="5376982" cy="468273"/>
          </a:xfrm>
          <a:prstGeom prst="rect">
            <a:avLst/>
          </a:prstGeom>
          <a:noFill/>
          <a:ln/>
        </p:spPr>
        <p:txBody>
          <a:bodyPr wrap="none" lIns="0" tIns="0" rIns="0" bIns="0" rtlCol="0" anchor="t"/>
          <a:lstStyle/>
          <a:p>
            <a:pPr marL="0" indent="0">
              <a:lnSpc>
                <a:spcPts val="3650"/>
              </a:lnSpc>
              <a:buNone/>
            </a:pPr>
            <a:r>
              <a:rPr lang="en-US" sz="4000" b="1" dirty="0">
                <a:solidFill>
                  <a:srgbClr val="124E73"/>
                </a:solidFill>
                <a:latin typeface="MuseoModerno Medium" pitchFamily="34" charset="0"/>
                <a:ea typeface="MuseoModerno Medium" pitchFamily="34" charset="-122"/>
                <a:cs typeface="MuseoModerno Medium" pitchFamily="34" charset="-120"/>
              </a:rPr>
              <a:t>III. Công đoạn Ghép vỏ và lõi</a:t>
            </a:r>
            <a:endParaRPr lang="en-US" sz="4000" b="1" dirty="0"/>
          </a:p>
        </p:txBody>
      </p:sp>
      <p:pic>
        <p:nvPicPr>
          <p:cNvPr id="3" name="Image 0" descr="preencoded.png"/>
          <p:cNvPicPr>
            <a:picLocks noChangeAspect="1"/>
          </p:cNvPicPr>
          <p:nvPr/>
        </p:nvPicPr>
        <p:blipFill>
          <a:blip r:embed="rId3"/>
          <a:stretch>
            <a:fillRect/>
          </a:stretch>
        </p:blipFill>
        <p:spPr>
          <a:xfrm>
            <a:off x="10372728" y="4953953"/>
            <a:ext cx="3493651" cy="1798558"/>
          </a:xfrm>
          <a:prstGeom prst="rect">
            <a:avLst/>
          </a:prstGeom>
        </p:spPr>
      </p:pic>
      <p:pic>
        <p:nvPicPr>
          <p:cNvPr id="4" name="Image 1" descr="preencoded.png"/>
          <p:cNvPicPr>
            <a:picLocks noChangeAspect="1"/>
          </p:cNvPicPr>
          <p:nvPr/>
        </p:nvPicPr>
        <p:blipFill>
          <a:blip r:embed="rId4"/>
          <a:stretch>
            <a:fillRect/>
          </a:stretch>
        </p:blipFill>
        <p:spPr>
          <a:xfrm>
            <a:off x="10336771" y="2849404"/>
            <a:ext cx="3529608" cy="1798558"/>
          </a:xfrm>
          <a:prstGeom prst="rect">
            <a:avLst/>
          </a:prstGeom>
        </p:spPr>
      </p:pic>
      <p:sp>
        <p:nvSpPr>
          <p:cNvPr id="5" name="Text 1"/>
          <p:cNvSpPr/>
          <p:nvPr/>
        </p:nvSpPr>
        <p:spPr>
          <a:xfrm>
            <a:off x="764670" y="975970"/>
            <a:ext cx="10972345" cy="927498"/>
          </a:xfrm>
          <a:prstGeom prst="rect">
            <a:avLst/>
          </a:prstGeom>
          <a:noFill/>
          <a:ln/>
        </p:spPr>
        <p:txBody>
          <a:bodyPr wrap="none" lIns="0" tIns="0" rIns="0" bIns="0" rtlCol="0" anchor="t"/>
          <a:lstStyle/>
          <a:p>
            <a:pPr marL="0" indent="0">
              <a:lnSpc>
                <a:spcPts val="22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Đặc điểm công việc: Trong giai đoạn này, công nhân cần phải sử dụng các thiết bị và công cụ chuyên dụng để gắn kết hai phần lại với nhau, </a:t>
            </a:r>
          </a:p>
          <a:p>
            <a:pPr marL="0" indent="0">
              <a:lnSpc>
                <a:spcPts val="2200"/>
              </a:lnSpc>
              <a:buNone/>
            </a:pPr>
            <a:r>
              <a:rPr lang="en-US" sz="1400" dirty="0" err="1">
                <a:solidFill>
                  <a:srgbClr val="2B4150"/>
                </a:solidFill>
                <a:latin typeface="PT Serif" panose="020A0603040505020204" pitchFamily="18" charset="0"/>
                <a:ea typeface="Source Sans Pro" pitchFamily="34" charset="-122"/>
                <a:cs typeface="Source Sans Pro" pitchFamily="34" charset="-120"/>
              </a:rPr>
              <a:t>đảm</a:t>
            </a:r>
            <a:r>
              <a:rPr lang="en-US" sz="1400" dirty="0">
                <a:solidFill>
                  <a:srgbClr val="2B4150"/>
                </a:solidFill>
                <a:latin typeface="PT Serif" panose="020A0603040505020204" pitchFamily="18" charset="0"/>
                <a:ea typeface="Source Sans Pro" pitchFamily="34" charset="-122"/>
                <a:cs typeface="Source Sans Pro" pitchFamily="34" charset="-120"/>
              </a:rPr>
              <a:t> bảo rằng vỏ và lõi khít nhau mà không có khe hở.</a:t>
            </a:r>
            <a:endParaRPr lang="en-US" sz="1400" dirty="0"/>
          </a:p>
        </p:txBody>
      </p:sp>
      <p:sp>
        <p:nvSpPr>
          <p:cNvPr id="6" name="Shape 2"/>
          <p:cNvSpPr/>
          <p:nvPr/>
        </p:nvSpPr>
        <p:spPr>
          <a:xfrm>
            <a:off x="924993" y="2921079"/>
            <a:ext cx="15240" cy="3903107"/>
          </a:xfrm>
          <a:prstGeom prst="roundRect">
            <a:avLst>
              <a:gd name="adj" fmla="val 147523"/>
            </a:avLst>
          </a:prstGeom>
          <a:solidFill>
            <a:srgbClr val="D9D4C9"/>
          </a:solidFill>
          <a:ln/>
        </p:spPr>
      </p:sp>
      <p:sp>
        <p:nvSpPr>
          <p:cNvPr id="7" name="Shape 3"/>
          <p:cNvSpPr/>
          <p:nvPr/>
        </p:nvSpPr>
        <p:spPr>
          <a:xfrm>
            <a:off x="1085966" y="3250644"/>
            <a:ext cx="524589" cy="15240"/>
          </a:xfrm>
          <a:prstGeom prst="roundRect">
            <a:avLst>
              <a:gd name="adj" fmla="val 147523"/>
            </a:avLst>
          </a:prstGeom>
          <a:solidFill>
            <a:srgbClr val="2B678C"/>
          </a:solidFill>
          <a:ln/>
        </p:spPr>
      </p:sp>
      <p:sp>
        <p:nvSpPr>
          <p:cNvPr id="8" name="Shape 4"/>
          <p:cNvSpPr/>
          <p:nvPr/>
        </p:nvSpPr>
        <p:spPr>
          <a:xfrm>
            <a:off x="764021" y="3089671"/>
            <a:ext cx="337185" cy="337185"/>
          </a:xfrm>
          <a:prstGeom prst="roundRect">
            <a:avLst>
              <a:gd name="adj" fmla="val 6668"/>
            </a:avLst>
          </a:prstGeom>
          <a:solidFill>
            <a:srgbClr val="124E73"/>
          </a:solidFill>
          <a:ln/>
        </p:spPr>
      </p:sp>
      <p:sp>
        <p:nvSpPr>
          <p:cNvPr id="9" name="Text 5"/>
          <p:cNvSpPr/>
          <p:nvPr/>
        </p:nvSpPr>
        <p:spPr>
          <a:xfrm>
            <a:off x="879869" y="3145869"/>
            <a:ext cx="105489" cy="224790"/>
          </a:xfrm>
          <a:prstGeom prst="rect">
            <a:avLst/>
          </a:prstGeom>
          <a:noFill/>
          <a:ln/>
        </p:spPr>
        <p:txBody>
          <a:bodyPr wrap="none" lIns="0" tIns="0" rIns="0" bIns="0" rtlCol="0" anchor="t"/>
          <a:lstStyle/>
          <a:p>
            <a:pPr marL="0" indent="0" algn="ctr">
              <a:lnSpc>
                <a:spcPts val="1750"/>
              </a:lnSpc>
              <a:buNone/>
            </a:pPr>
            <a:r>
              <a:rPr lang="en-US" sz="1600" dirty="0">
                <a:solidFill>
                  <a:srgbClr val="FFFFFF"/>
                </a:solidFill>
                <a:latin typeface="MuseoModerno Medium" pitchFamily="34" charset="0"/>
                <a:ea typeface="MuseoModerno Medium" pitchFamily="34" charset="-122"/>
                <a:cs typeface="MuseoModerno Medium" pitchFamily="34" charset="-120"/>
              </a:rPr>
              <a:t>1</a:t>
            </a:r>
            <a:endParaRPr lang="en-US" sz="1600" dirty="0"/>
          </a:p>
        </p:txBody>
      </p:sp>
      <p:sp>
        <p:nvSpPr>
          <p:cNvPr id="10" name="Text 6"/>
          <p:cNvSpPr/>
          <p:nvPr/>
        </p:nvSpPr>
        <p:spPr>
          <a:xfrm>
            <a:off x="1756883" y="3089671"/>
            <a:ext cx="2351961" cy="234196"/>
          </a:xfrm>
          <a:prstGeom prst="rect">
            <a:avLst/>
          </a:prstGeom>
          <a:noFill/>
          <a:ln/>
        </p:spPr>
        <p:txBody>
          <a:bodyPr wrap="none" lIns="0" tIns="0" rIns="0" bIns="0" rtlCol="0" anchor="t"/>
          <a:lstStyle/>
          <a:p>
            <a:pPr marL="0" indent="0" algn="l">
              <a:lnSpc>
                <a:spcPts val="1800"/>
              </a:lnSpc>
              <a:buNone/>
            </a:pPr>
            <a:r>
              <a:rPr lang="en-US" sz="2400" dirty="0">
                <a:solidFill>
                  <a:srgbClr val="2B4150"/>
                </a:solidFill>
                <a:latin typeface="MuseoModerno Medium" pitchFamily="34" charset="0"/>
                <a:ea typeface="MuseoModerno Medium" pitchFamily="34" charset="-122"/>
                <a:cs typeface="MuseoModerno Medium" pitchFamily="34" charset="-120"/>
              </a:rPr>
              <a:t>Chấn thương do máy móc</a:t>
            </a:r>
            <a:endParaRPr lang="en-US" sz="2400" dirty="0"/>
          </a:p>
        </p:txBody>
      </p:sp>
      <p:sp>
        <p:nvSpPr>
          <p:cNvPr id="11" name="Text 7"/>
          <p:cNvSpPr/>
          <p:nvPr/>
        </p:nvSpPr>
        <p:spPr>
          <a:xfrm>
            <a:off x="1756883" y="3394948"/>
            <a:ext cx="12532162" cy="239792"/>
          </a:xfrm>
          <a:prstGeom prst="rect">
            <a:avLst/>
          </a:prstGeom>
          <a:noFill/>
          <a:ln/>
        </p:spPr>
        <p:txBody>
          <a:bodyPr wrap="none" lIns="0" tIns="0" rIns="0" bIns="0" rtlCol="0" anchor="t"/>
          <a:lstStyle/>
          <a:p>
            <a:pPr marL="0" indent="0" algn="l">
              <a:lnSpc>
                <a:spcPts val="1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Thiết bị ghép vỏ và lõi hoạt động với lực mạnh và tốc độ cao, có thể gây kẹp hoặc va đập.</a:t>
            </a:r>
            <a:endParaRPr lang="en-US" sz="1600" dirty="0"/>
          </a:p>
        </p:txBody>
      </p:sp>
      <p:sp>
        <p:nvSpPr>
          <p:cNvPr id="12" name="Shape 8"/>
          <p:cNvSpPr/>
          <p:nvPr/>
        </p:nvSpPr>
        <p:spPr>
          <a:xfrm>
            <a:off x="1085966" y="4263866"/>
            <a:ext cx="524589" cy="15240"/>
          </a:xfrm>
          <a:prstGeom prst="roundRect">
            <a:avLst>
              <a:gd name="adj" fmla="val 147523"/>
            </a:avLst>
          </a:prstGeom>
          <a:solidFill>
            <a:srgbClr val="2B678C"/>
          </a:solidFill>
          <a:ln/>
        </p:spPr>
      </p:sp>
      <p:sp>
        <p:nvSpPr>
          <p:cNvPr id="13" name="Shape 9"/>
          <p:cNvSpPr/>
          <p:nvPr/>
        </p:nvSpPr>
        <p:spPr>
          <a:xfrm>
            <a:off x="764021" y="4102893"/>
            <a:ext cx="337185" cy="337185"/>
          </a:xfrm>
          <a:prstGeom prst="roundRect">
            <a:avLst>
              <a:gd name="adj" fmla="val 6668"/>
            </a:avLst>
          </a:prstGeom>
          <a:solidFill>
            <a:srgbClr val="124E73"/>
          </a:solidFill>
          <a:ln/>
        </p:spPr>
      </p:sp>
      <p:sp>
        <p:nvSpPr>
          <p:cNvPr id="14" name="Text 10"/>
          <p:cNvSpPr/>
          <p:nvPr/>
        </p:nvSpPr>
        <p:spPr>
          <a:xfrm>
            <a:off x="870106" y="4159091"/>
            <a:ext cx="125016" cy="224790"/>
          </a:xfrm>
          <a:prstGeom prst="rect">
            <a:avLst/>
          </a:prstGeom>
          <a:noFill/>
          <a:ln/>
        </p:spPr>
        <p:txBody>
          <a:bodyPr wrap="none" lIns="0" tIns="0" rIns="0" bIns="0" rtlCol="0" anchor="t"/>
          <a:lstStyle/>
          <a:p>
            <a:pPr marL="0" indent="0" algn="ctr">
              <a:lnSpc>
                <a:spcPts val="1750"/>
              </a:lnSpc>
              <a:buNone/>
            </a:pPr>
            <a:r>
              <a:rPr lang="en-US" sz="1600" dirty="0">
                <a:solidFill>
                  <a:srgbClr val="FFFFFF"/>
                </a:solidFill>
                <a:latin typeface="MuseoModerno Medium" pitchFamily="34" charset="0"/>
                <a:ea typeface="MuseoModerno Medium" pitchFamily="34" charset="-122"/>
                <a:cs typeface="MuseoModerno Medium" pitchFamily="34" charset="-120"/>
              </a:rPr>
              <a:t>2</a:t>
            </a:r>
            <a:endParaRPr lang="en-US" sz="1600" dirty="0"/>
          </a:p>
        </p:txBody>
      </p:sp>
      <p:sp>
        <p:nvSpPr>
          <p:cNvPr id="15" name="Text 11"/>
          <p:cNvSpPr/>
          <p:nvPr/>
        </p:nvSpPr>
        <p:spPr>
          <a:xfrm>
            <a:off x="1756883" y="4102892"/>
            <a:ext cx="1873448" cy="234196"/>
          </a:xfrm>
          <a:prstGeom prst="rect">
            <a:avLst/>
          </a:prstGeom>
          <a:noFill/>
          <a:ln/>
        </p:spPr>
        <p:txBody>
          <a:bodyPr wrap="none" lIns="0" tIns="0" rIns="0" bIns="0" rtlCol="0" anchor="t"/>
          <a:lstStyle/>
          <a:p>
            <a:pPr marL="0" indent="0" algn="l">
              <a:lnSpc>
                <a:spcPts val="1800"/>
              </a:lnSpc>
              <a:buNone/>
            </a:pPr>
            <a:r>
              <a:rPr lang="en-US" sz="2400" dirty="0">
                <a:solidFill>
                  <a:srgbClr val="2B4150"/>
                </a:solidFill>
                <a:latin typeface="MuseoModerno Medium" pitchFamily="34" charset="0"/>
                <a:ea typeface="MuseoModerno Medium" pitchFamily="34" charset="-122"/>
                <a:cs typeface="MuseoModerno Medium" pitchFamily="34" charset="-120"/>
              </a:rPr>
              <a:t>Trượt ngã</a:t>
            </a:r>
            <a:endParaRPr lang="en-US" sz="2400" dirty="0"/>
          </a:p>
        </p:txBody>
      </p:sp>
      <p:sp>
        <p:nvSpPr>
          <p:cNvPr id="16" name="Text 12"/>
          <p:cNvSpPr/>
          <p:nvPr/>
        </p:nvSpPr>
        <p:spPr>
          <a:xfrm>
            <a:off x="1756883" y="4408170"/>
            <a:ext cx="12532162" cy="239792"/>
          </a:xfrm>
          <a:prstGeom prst="rect">
            <a:avLst/>
          </a:prstGeom>
          <a:noFill/>
          <a:ln/>
        </p:spPr>
        <p:txBody>
          <a:bodyPr wrap="none" lIns="0" tIns="0" rIns="0" bIns="0" rtlCol="0" anchor="t"/>
          <a:lstStyle/>
          <a:p>
            <a:pPr marL="0" indent="0" algn="l">
              <a:lnSpc>
                <a:spcPts val="1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Nguyên liệu cao su có thể gây trơn trượt, dẫn đến ngã hoặc té khi công nhân di chuyển.</a:t>
            </a:r>
            <a:endParaRPr lang="en-US" sz="1600" dirty="0"/>
          </a:p>
        </p:txBody>
      </p:sp>
      <p:sp>
        <p:nvSpPr>
          <p:cNvPr id="17" name="Shape 13"/>
          <p:cNvSpPr/>
          <p:nvPr/>
        </p:nvSpPr>
        <p:spPr>
          <a:xfrm>
            <a:off x="1085966" y="5277088"/>
            <a:ext cx="524589" cy="15240"/>
          </a:xfrm>
          <a:prstGeom prst="roundRect">
            <a:avLst>
              <a:gd name="adj" fmla="val 147523"/>
            </a:avLst>
          </a:prstGeom>
          <a:solidFill>
            <a:srgbClr val="2B678C"/>
          </a:solidFill>
          <a:ln/>
        </p:spPr>
      </p:sp>
      <p:sp>
        <p:nvSpPr>
          <p:cNvPr id="18" name="Shape 14"/>
          <p:cNvSpPr/>
          <p:nvPr/>
        </p:nvSpPr>
        <p:spPr>
          <a:xfrm>
            <a:off x="764021" y="5116115"/>
            <a:ext cx="337185" cy="337185"/>
          </a:xfrm>
          <a:prstGeom prst="roundRect">
            <a:avLst>
              <a:gd name="adj" fmla="val 6668"/>
            </a:avLst>
          </a:prstGeom>
          <a:solidFill>
            <a:srgbClr val="124E73"/>
          </a:solidFill>
          <a:ln/>
        </p:spPr>
      </p:sp>
      <p:sp>
        <p:nvSpPr>
          <p:cNvPr id="19" name="Text 15"/>
          <p:cNvSpPr/>
          <p:nvPr/>
        </p:nvSpPr>
        <p:spPr>
          <a:xfrm>
            <a:off x="869391" y="5172313"/>
            <a:ext cx="126444" cy="224790"/>
          </a:xfrm>
          <a:prstGeom prst="rect">
            <a:avLst/>
          </a:prstGeom>
          <a:noFill/>
          <a:ln/>
        </p:spPr>
        <p:txBody>
          <a:bodyPr wrap="none" lIns="0" tIns="0" rIns="0" bIns="0" rtlCol="0" anchor="t"/>
          <a:lstStyle/>
          <a:p>
            <a:pPr marL="0" indent="0" algn="ctr">
              <a:lnSpc>
                <a:spcPts val="1750"/>
              </a:lnSpc>
              <a:buNone/>
            </a:pPr>
            <a:r>
              <a:rPr lang="en-US" sz="1600" dirty="0">
                <a:solidFill>
                  <a:srgbClr val="FFFFFF"/>
                </a:solidFill>
                <a:latin typeface="MuseoModerno Medium" pitchFamily="34" charset="0"/>
                <a:ea typeface="MuseoModerno Medium" pitchFamily="34" charset="-122"/>
                <a:cs typeface="MuseoModerno Medium" pitchFamily="34" charset="-120"/>
              </a:rPr>
              <a:t>3</a:t>
            </a:r>
            <a:endParaRPr lang="en-US" sz="1600" dirty="0"/>
          </a:p>
        </p:txBody>
      </p:sp>
      <p:sp>
        <p:nvSpPr>
          <p:cNvPr id="20" name="Text 16"/>
          <p:cNvSpPr/>
          <p:nvPr/>
        </p:nvSpPr>
        <p:spPr>
          <a:xfrm>
            <a:off x="1756883" y="5097303"/>
            <a:ext cx="1873448" cy="234196"/>
          </a:xfrm>
          <a:prstGeom prst="rect">
            <a:avLst/>
          </a:prstGeom>
          <a:noFill/>
          <a:ln/>
        </p:spPr>
        <p:txBody>
          <a:bodyPr wrap="none" lIns="0" tIns="0" rIns="0" bIns="0" rtlCol="0" anchor="t"/>
          <a:lstStyle/>
          <a:p>
            <a:pPr marL="0" indent="0" algn="l">
              <a:lnSpc>
                <a:spcPts val="1800"/>
              </a:lnSpc>
              <a:buNone/>
            </a:pPr>
            <a:r>
              <a:rPr lang="en-US" sz="2400" dirty="0">
                <a:solidFill>
                  <a:srgbClr val="2B4150"/>
                </a:solidFill>
                <a:latin typeface="MuseoModerno Medium" pitchFamily="34" charset="0"/>
                <a:ea typeface="MuseoModerno Medium" pitchFamily="34" charset="-122"/>
                <a:cs typeface="MuseoModerno Medium" pitchFamily="34" charset="-120"/>
              </a:rPr>
              <a:t>Cắt, trầy xước</a:t>
            </a:r>
            <a:endParaRPr lang="en-US" sz="2400" dirty="0"/>
          </a:p>
        </p:txBody>
      </p:sp>
      <p:sp>
        <p:nvSpPr>
          <p:cNvPr id="21" name="Text 17"/>
          <p:cNvSpPr/>
          <p:nvPr/>
        </p:nvSpPr>
        <p:spPr>
          <a:xfrm>
            <a:off x="1756883" y="5421391"/>
            <a:ext cx="12532162" cy="239792"/>
          </a:xfrm>
          <a:prstGeom prst="rect">
            <a:avLst/>
          </a:prstGeom>
          <a:noFill/>
          <a:ln/>
        </p:spPr>
        <p:txBody>
          <a:bodyPr wrap="none" lIns="0" tIns="0" rIns="0" bIns="0" rtlCol="0" anchor="t"/>
          <a:lstStyle/>
          <a:p>
            <a:pPr marL="0" indent="0" algn="l">
              <a:lnSpc>
                <a:spcPts val="1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Cạnh sắc của vỏ bóng có thể gây cắt, trầy xước nếu công nhân không cẩn thận.</a:t>
            </a:r>
            <a:endParaRPr lang="en-US" sz="1600" dirty="0"/>
          </a:p>
        </p:txBody>
      </p:sp>
      <p:sp>
        <p:nvSpPr>
          <p:cNvPr id="22" name="Shape 18"/>
          <p:cNvSpPr/>
          <p:nvPr/>
        </p:nvSpPr>
        <p:spPr>
          <a:xfrm>
            <a:off x="1085966" y="6290310"/>
            <a:ext cx="524589" cy="15240"/>
          </a:xfrm>
          <a:prstGeom prst="roundRect">
            <a:avLst>
              <a:gd name="adj" fmla="val 147523"/>
            </a:avLst>
          </a:prstGeom>
          <a:solidFill>
            <a:srgbClr val="2B678C"/>
          </a:solidFill>
          <a:ln/>
        </p:spPr>
      </p:sp>
      <p:sp>
        <p:nvSpPr>
          <p:cNvPr id="23" name="Shape 19"/>
          <p:cNvSpPr/>
          <p:nvPr/>
        </p:nvSpPr>
        <p:spPr>
          <a:xfrm>
            <a:off x="764021" y="6129337"/>
            <a:ext cx="337185" cy="337185"/>
          </a:xfrm>
          <a:prstGeom prst="roundRect">
            <a:avLst>
              <a:gd name="adj" fmla="val 6668"/>
            </a:avLst>
          </a:prstGeom>
          <a:solidFill>
            <a:srgbClr val="124E73"/>
          </a:solidFill>
          <a:ln/>
        </p:spPr>
      </p:sp>
      <p:sp>
        <p:nvSpPr>
          <p:cNvPr id="24" name="Text 20"/>
          <p:cNvSpPr/>
          <p:nvPr/>
        </p:nvSpPr>
        <p:spPr>
          <a:xfrm>
            <a:off x="860223" y="6185535"/>
            <a:ext cx="144780" cy="224790"/>
          </a:xfrm>
          <a:prstGeom prst="rect">
            <a:avLst/>
          </a:prstGeom>
          <a:noFill/>
          <a:ln/>
        </p:spPr>
        <p:txBody>
          <a:bodyPr wrap="none" lIns="0" tIns="0" rIns="0" bIns="0" rtlCol="0" anchor="t"/>
          <a:lstStyle/>
          <a:p>
            <a:pPr marL="0" indent="0" algn="ctr">
              <a:lnSpc>
                <a:spcPts val="1750"/>
              </a:lnSpc>
              <a:buNone/>
            </a:pPr>
            <a:r>
              <a:rPr lang="en-US" sz="1600" dirty="0">
                <a:solidFill>
                  <a:srgbClr val="FFFFFF"/>
                </a:solidFill>
                <a:latin typeface="MuseoModerno Medium" pitchFamily="34" charset="0"/>
                <a:ea typeface="MuseoModerno Medium" pitchFamily="34" charset="-122"/>
                <a:cs typeface="MuseoModerno Medium" pitchFamily="34" charset="-120"/>
              </a:rPr>
              <a:t>4</a:t>
            </a:r>
            <a:endParaRPr lang="en-US" sz="1600" dirty="0"/>
          </a:p>
        </p:txBody>
      </p:sp>
      <p:sp>
        <p:nvSpPr>
          <p:cNvPr id="25" name="Text 21"/>
          <p:cNvSpPr/>
          <p:nvPr/>
        </p:nvSpPr>
        <p:spPr>
          <a:xfrm>
            <a:off x="1756883" y="6110525"/>
            <a:ext cx="1873448" cy="234196"/>
          </a:xfrm>
          <a:prstGeom prst="rect">
            <a:avLst/>
          </a:prstGeom>
          <a:noFill/>
          <a:ln/>
        </p:spPr>
        <p:txBody>
          <a:bodyPr wrap="none" lIns="0" tIns="0" rIns="0" bIns="0" rtlCol="0" anchor="t"/>
          <a:lstStyle/>
          <a:p>
            <a:pPr marL="0" indent="0" algn="l">
              <a:lnSpc>
                <a:spcPts val="1800"/>
              </a:lnSpc>
              <a:buNone/>
            </a:pPr>
            <a:r>
              <a:rPr lang="en-US" sz="2400" dirty="0">
                <a:solidFill>
                  <a:srgbClr val="2B4150"/>
                </a:solidFill>
                <a:latin typeface="MuseoModerno Medium" pitchFamily="34" charset="0"/>
                <a:ea typeface="MuseoModerno Medium" pitchFamily="34" charset="-122"/>
                <a:cs typeface="MuseoModerno Medium" pitchFamily="34" charset="-120"/>
              </a:rPr>
              <a:t>Căng thẳng</a:t>
            </a:r>
            <a:endParaRPr lang="en-US" sz="2400" dirty="0"/>
          </a:p>
        </p:txBody>
      </p:sp>
      <p:sp>
        <p:nvSpPr>
          <p:cNvPr id="26" name="Text 22"/>
          <p:cNvSpPr/>
          <p:nvPr/>
        </p:nvSpPr>
        <p:spPr>
          <a:xfrm>
            <a:off x="1756883" y="6434613"/>
            <a:ext cx="12532162" cy="239792"/>
          </a:xfrm>
          <a:prstGeom prst="rect">
            <a:avLst/>
          </a:prstGeom>
          <a:noFill/>
          <a:ln/>
        </p:spPr>
        <p:txBody>
          <a:bodyPr wrap="none" lIns="0" tIns="0" rIns="0" bIns="0" rtlCol="0" anchor="t"/>
          <a:lstStyle/>
          <a:p>
            <a:pPr marL="0" indent="0" algn="l">
              <a:lnSpc>
                <a:spcPts val="185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Áp lực trong quá trình ghép có thể gây căng thẳng, dẫn đến mất tập trung và tai nạn.</a:t>
            </a:r>
            <a:endParaRPr lang="en-US" sz="1600" dirty="0"/>
          </a:p>
        </p:txBody>
      </p:sp>
      <p:pic>
        <p:nvPicPr>
          <p:cNvPr id="28" name="Picture 27">
            <a:extLst>
              <a:ext uri="{FF2B5EF4-FFF2-40B4-BE49-F238E27FC236}">
                <a16:creationId xmlns:a16="http://schemas.microsoft.com/office/drawing/2014/main" id="{5816A67D-8FD4-66D0-8D6E-A482AD301747}"/>
              </a:ext>
            </a:extLst>
          </p:cNvPr>
          <p:cNvPicPr>
            <a:picLocks noChangeAspect="1"/>
          </p:cNvPicPr>
          <p:nvPr/>
        </p:nvPicPr>
        <p:blipFill>
          <a:blip r:embed="rId5"/>
          <a:stretch>
            <a:fillRect/>
          </a:stretch>
        </p:blipFill>
        <p:spPr>
          <a:xfrm>
            <a:off x="12182623" y="7469819"/>
            <a:ext cx="2244776" cy="6951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492408"/>
            <a:ext cx="7556421" cy="1417558"/>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IV. Công </a:t>
            </a:r>
            <a:r>
              <a:rPr lang="en-US" sz="4800" b="1" dirty="0" err="1">
                <a:solidFill>
                  <a:srgbClr val="124E73"/>
                </a:solidFill>
                <a:latin typeface="MuseoModerno Medium" pitchFamily="34" charset="0"/>
                <a:ea typeface="MuseoModerno Medium" pitchFamily="34" charset="-122"/>
                <a:cs typeface="MuseoModerno Medium" pitchFamily="34" charset="-120"/>
              </a:rPr>
              <a:t>đoạn</a:t>
            </a:r>
            <a:r>
              <a:rPr lang="en-US" sz="4800" b="1" dirty="0">
                <a:solidFill>
                  <a:srgbClr val="124E73"/>
                </a:solidFill>
                <a:latin typeface="MuseoModerno Medium" pitchFamily="34" charset="0"/>
                <a:ea typeface="MuseoModerno Medium" pitchFamily="34" charset="-122"/>
                <a:cs typeface="MuseoModerno Medium" pitchFamily="34" charset="-120"/>
              </a:rPr>
              <a:t> </a:t>
            </a:r>
          </a:p>
          <a:p>
            <a:pPr marL="0" indent="0">
              <a:lnSpc>
                <a:spcPts val="5550"/>
              </a:lnSpc>
              <a:buNone/>
            </a:pPr>
            <a:r>
              <a:rPr lang="en-US" sz="4800" b="1" dirty="0" err="1">
                <a:solidFill>
                  <a:srgbClr val="124E73"/>
                </a:solidFill>
                <a:latin typeface="MuseoModerno Medium" pitchFamily="34" charset="0"/>
                <a:ea typeface="MuseoModerno Medium" pitchFamily="34" charset="-122"/>
                <a:cs typeface="MuseoModerno Medium" pitchFamily="34" charset="-120"/>
              </a:rPr>
              <a:t>Thổi</a:t>
            </a:r>
            <a:r>
              <a:rPr lang="en-US" sz="4800" b="1" dirty="0">
                <a:solidFill>
                  <a:srgbClr val="124E73"/>
                </a:solidFill>
                <a:latin typeface="MuseoModerno Medium" pitchFamily="34" charset="0"/>
                <a:ea typeface="MuseoModerno Medium" pitchFamily="34" charset="-122"/>
                <a:cs typeface="MuseoModerno Medium" pitchFamily="34" charset="-120"/>
              </a:rPr>
              <a:t> phồng bóng</a:t>
            </a:r>
            <a:endParaRPr lang="en-US" sz="4800" b="1" dirty="0"/>
          </a:p>
        </p:txBody>
      </p:sp>
      <p:sp>
        <p:nvSpPr>
          <p:cNvPr id="4" name="Shape 1"/>
          <p:cNvSpPr/>
          <p:nvPr/>
        </p:nvSpPr>
        <p:spPr>
          <a:xfrm>
            <a:off x="793790" y="2806422"/>
            <a:ext cx="7556421" cy="1306949"/>
          </a:xfrm>
          <a:prstGeom prst="roundRect">
            <a:avLst>
              <a:gd name="adj" fmla="val 2603"/>
            </a:avLst>
          </a:prstGeom>
          <a:solidFill>
            <a:srgbClr val="124E73"/>
          </a:solidFill>
          <a:ln/>
        </p:spPr>
      </p:sp>
      <p:sp>
        <p:nvSpPr>
          <p:cNvPr id="5" name="Text 2"/>
          <p:cNvSpPr/>
          <p:nvPr/>
        </p:nvSpPr>
        <p:spPr>
          <a:xfrm>
            <a:off x="1020604" y="3119676"/>
            <a:ext cx="3695819" cy="354330"/>
          </a:xfrm>
          <a:prstGeom prst="rect">
            <a:avLst/>
          </a:prstGeom>
          <a:noFill/>
          <a:ln/>
        </p:spPr>
        <p:txBody>
          <a:bodyPr wrap="none" lIns="0" tIns="0" rIns="0" bIns="0" rtlCol="0" anchor="t"/>
          <a:lstStyle/>
          <a:p>
            <a:pPr marL="0" indent="0">
              <a:lnSpc>
                <a:spcPts val="2750"/>
              </a:lnSpc>
              <a:buNone/>
            </a:pPr>
            <a:r>
              <a:rPr lang="en-US" sz="2800" dirty="0">
                <a:solidFill>
                  <a:srgbClr val="FFFFFF"/>
                </a:solidFill>
                <a:latin typeface="MuseoModerno Medium" pitchFamily="34" charset="0"/>
                <a:ea typeface="MuseoModerno Medium" pitchFamily="34" charset="-122"/>
                <a:cs typeface="MuseoModerno Medium" pitchFamily="34" charset="-120"/>
              </a:rPr>
              <a:t>Áp suất không khí quá cao</a:t>
            </a:r>
            <a:endParaRPr lang="en-US" sz="2800" dirty="0"/>
          </a:p>
        </p:txBody>
      </p:sp>
      <p:sp>
        <p:nvSpPr>
          <p:cNvPr id="6" name="Text 3"/>
          <p:cNvSpPr/>
          <p:nvPr/>
        </p:nvSpPr>
        <p:spPr>
          <a:xfrm>
            <a:off x="1020604" y="3459896"/>
            <a:ext cx="7102793" cy="362903"/>
          </a:xfrm>
          <a:prstGeom prst="rect">
            <a:avLst/>
          </a:prstGeom>
          <a:noFill/>
          <a:ln/>
        </p:spPr>
        <p:txBody>
          <a:bodyPr wrap="none" lIns="0" tIns="0" rIns="0" bIns="0" rtlCol="0" anchor="t"/>
          <a:lstStyle/>
          <a:p>
            <a:pPr marL="0" indent="0">
              <a:lnSpc>
                <a:spcPts val="285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Bóng bị nổ đột ngột, gây thương tích cho công nhân.</a:t>
            </a:r>
            <a:endParaRPr lang="en-US" sz="2000" dirty="0"/>
          </a:p>
        </p:txBody>
      </p:sp>
      <p:sp>
        <p:nvSpPr>
          <p:cNvPr id="7" name="Shape 4"/>
          <p:cNvSpPr/>
          <p:nvPr/>
        </p:nvSpPr>
        <p:spPr>
          <a:xfrm>
            <a:off x="793790" y="4340185"/>
            <a:ext cx="7556421" cy="1306949"/>
          </a:xfrm>
          <a:prstGeom prst="roundRect">
            <a:avLst>
              <a:gd name="adj" fmla="val 2603"/>
            </a:avLst>
          </a:prstGeom>
          <a:solidFill>
            <a:srgbClr val="124E73"/>
          </a:solidFill>
          <a:ln/>
        </p:spPr>
      </p:sp>
      <p:sp>
        <p:nvSpPr>
          <p:cNvPr id="8" name="Text 5"/>
          <p:cNvSpPr/>
          <p:nvPr/>
        </p:nvSpPr>
        <p:spPr>
          <a:xfrm>
            <a:off x="1020604" y="4614590"/>
            <a:ext cx="3695819" cy="442828"/>
          </a:xfrm>
          <a:prstGeom prst="rect">
            <a:avLst/>
          </a:prstGeom>
          <a:noFill/>
          <a:ln/>
        </p:spPr>
        <p:txBody>
          <a:bodyPr wrap="none" lIns="0" tIns="0" rIns="0" bIns="0" rtlCol="0" anchor="t"/>
          <a:lstStyle/>
          <a:p>
            <a:pPr marL="0" indent="0">
              <a:lnSpc>
                <a:spcPts val="2750"/>
              </a:lnSpc>
              <a:buNone/>
            </a:pPr>
            <a:r>
              <a:rPr lang="en-US" sz="2800" dirty="0">
                <a:solidFill>
                  <a:srgbClr val="FFFFFF"/>
                </a:solidFill>
                <a:latin typeface="MuseoModerno Medium" pitchFamily="34" charset="0"/>
                <a:ea typeface="MuseoModerno Medium" pitchFamily="34" charset="-122"/>
                <a:cs typeface="MuseoModerno Medium" pitchFamily="34" charset="-120"/>
              </a:rPr>
              <a:t>Thao tác với máy thổi</a:t>
            </a:r>
            <a:endParaRPr lang="en-US" sz="2800" dirty="0"/>
          </a:p>
        </p:txBody>
      </p:sp>
      <p:sp>
        <p:nvSpPr>
          <p:cNvPr id="9" name="Text 6"/>
          <p:cNvSpPr/>
          <p:nvPr/>
        </p:nvSpPr>
        <p:spPr>
          <a:xfrm>
            <a:off x="1020603" y="4978416"/>
            <a:ext cx="7102793" cy="362903"/>
          </a:xfrm>
          <a:prstGeom prst="rect">
            <a:avLst/>
          </a:prstGeom>
          <a:noFill/>
          <a:ln/>
        </p:spPr>
        <p:txBody>
          <a:bodyPr wrap="none" lIns="0" tIns="0" rIns="0" bIns="0" rtlCol="0" anchor="t"/>
          <a:lstStyle/>
          <a:p>
            <a:pPr marL="0" indent="0">
              <a:lnSpc>
                <a:spcPts val="285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Kẹt tay hoặc bị thương do tiếp xúc với bộ phận chuyển động.</a:t>
            </a:r>
            <a:endParaRPr lang="en-US" sz="2000" dirty="0"/>
          </a:p>
        </p:txBody>
      </p:sp>
      <p:sp>
        <p:nvSpPr>
          <p:cNvPr id="10" name="Shape 7"/>
          <p:cNvSpPr/>
          <p:nvPr/>
        </p:nvSpPr>
        <p:spPr>
          <a:xfrm>
            <a:off x="793790" y="5873948"/>
            <a:ext cx="7556421" cy="1306949"/>
          </a:xfrm>
          <a:prstGeom prst="roundRect">
            <a:avLst>
              <a:gd name="adj" fmla="val 2603"/>
            </a:avLst>
          </a:prstGeom>
          <a:solidFill>
            <a:srgbClr val="124E73"/>
          </a:solidFill>
          <a:ln/>
        </p:spPr>
      </p:sp>
      <p:sp>
        <p:nvSpPr>
          <p:cNvPr id="11" name="Text 8"/>
          <p:cNvSpPr/>
          <p:nvPr/>
        </p:nvSpPr>
        <p:spPr>
          <a:xfrm>
            <a:off x="1020603" y="6173092"/>
            <a:ext cx="2835235" cy="354330"/>
          </a:xfrm>
          <a:prstGeom prst="rect">
            <a:avLst/>
          </a:prstGeom>
          <a:noFill/>
          <a:ln/>
        </p:spPr>
        <p:txBody>
          <a:bodyPr wrap="none" lIns="0" tIns="0" rIns="0" bIns="0" rtlCol="0" anchor="t"/>
          <a:lstStyle/>
          <a:p>
            <a:pPr marL="0" indent="0">
              <a:lnSpc>
                <a:spcPts val="2750"/>
              </a:lnSpc>
              <a:buNone/>
            </a:pPr>
            <a:r>
              <a:rPr lang="en-US" sz="2800" dirty="0">
                <a:solidFill>
                  <a:srgbClr val="FFFFFF"/>
                </a:solidFill>
                <a:latin typeface="MuseoModerno Medium" pitchFamily="34" charset="0"/>
                <a:ea typeface="MuseoModerno Medium" pitchFamily="34" charset="-122"/>
                <a:cs typeface="MuseoModerno Medium" pitchFamily="34" charset="-120"/>
              </a:rPr>
              <a:t>Sự cố điện</a:t>
            </a:r>
            <a:endParaRPr lang="en-US" sz="2800" dirty="0"/>
          </a:p>
        </p:txBody>
      </p:sp>
      <p:sp>
        <p:nvSpPr>
          <p:cNvPr id="12" name="Text 9"/>
          <p:cNvSpPr/>
          <p:nvPr/>
        </p:nvSpPr>
        <p:spPr>
          <a:xfrm>
            <a:off x="1020604" y="6491256"/>
            <a:ext cx="7102793" cy="362903"/>
          </a:xfrm>
          <a:prstGeom prst="rect">
            <a:avLst/>
          </a:prstGeom>
          <a:noFill/>
          <a:ln/>
        </p:spPr>
        <p:txBody>
          <a:bodyPr wrap="none" lIns="0" tIns="0" rIns="0" bIns="0" rtlCol="0" anchor="t"/>
          <a:lstStyle/>
          <a:p>
            <a:pPr marL="0" indent="0">
              <a:lnSpc>
                <a:spcPts val="2850"/>
              </a:lnSpc>
              <a:buNone/>
            </a:pPr>
            <a:r>
              <a:rPr lang="en-US" sz="2000" dirty="0">
                <a:solidFill>
                  <a:srgbClr val="FFFFFF"/>
                </a:solidFill>
                <a:latin typeface="PT Serif" panose="020A0603040505020204" pitchFamily="18" charset="0"/>
                <a:ea typeface="Source Sans Pro" pitchFamily="34" charset="-122"/>
                <a:cs typeface="Source Sans Pro" pitchFamily="34" charset="-120"/>
              </a:rPr>
              <a:t>Nguy cơ điện giật hoặc cháy nổ do sử dụng thiết bị điện.</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67821" y="517446"/>
            <a:ext cx="5694759" cy="456367"/>
          </a:xfrm>
          <a:prstGeom prst="rect">
            <a:avLst/>
          </a:prstGeom>
          <a:noFill/>
          <a:ln/>
        </p:spPr>
        <p:txBody>
          <a:bodyPr wrap="none" lIns="0" tIns="0" rIns="0" bIns="0" rtlCol="0" anchor="t"/>
          <a:lstStyle/>
          <a:p>
            <a:pPr marL="0" indent="0" algn="ctr">
              <a:lnSpc>
                <a:spcPts val="3550"/>
              </a:lnSpc>
              <a:buNone/>
            </a:pPr>
            <a:r>
              <a:rPr lang="en-US" sz="3600" b="1" dirty="0">
                <a:solidFill>
                  <a:srgbClr val="124E73"/>
                </a:solidFill>
                <a:latin typeface="MuseoModerno Medium" pitchFamily="34" charset="0"/>
                <a:ea typeface="MuseoModerno Medium" pitchFamily="34" charset="-122"/>
                <a:cs typeface="MuseoModerno Medium" pitchFamily="34" charset="-120"/>
              </a:rPr>
              <a:t>V. Công đoạn In ấn và dán nhãn</a:t>
            </a:r>
            <a:endParaRPr lang="en-US" sz="3600" b="1" dirty="0"/>
          </a:p>
        </p:txBody>
      </p:sp>
      <p:pic>
        <p:nvPicPr>
          <p:cNvPr id="3" name="Image 0" descr="preencoded.png"/>
          <p:cNvPicPr>
            <a:picLocks noChangeAspect="1"/>
          </p:cNvPicPr>
          <p:nvPr/>
        </p:nvPicPr>
        <p:blipFill>
          <a:blip r:embed="rId3"/>
          <a:stretch>
            <a:fillRect/>
          </a:stretch>
        </p:blipFill>
        <p:spPr>
          <a:xfrm>
            <a:off x="4803458" y="1265873"/>
            <a:ext cx="5023485" cy="3067407"/>
          </a:xfrm>
          <a:prstGeom prst="rect">
            <a:avLst/>
          </a:prstGeom>
        </p:spPr>
      </p:pic>
      <p:sp>
        <p:nvSpPr>
          <p:cNvPr id="5" name="Shape 2"/>
          <p:cNvSpPr/>
          <p:nvPr/>
        </p:nvSpPr>
        <p:spPr>
          <a:xfrm>
            <a:off x="1106091" y="4536281"/>
            <a:ext cx="15240" cy="2816543"/>
          </a:xfrm>
          <a:prstGeom prst="roundRect">
            <a:avLst>
              <a:gd name="adj" fmla="val 143780"/>
            </a:avLst>
          </a:prstGeom>
          <a:solidFill>
            <a:srgbClr val="D9D4C9"/>
          </a:solidFill>
          <a:ln/>
        </p:spPr>
      </p:sp>
      <p:sp>
        <p:nvSpPr>
          <p:cNvPr id="6" name="Shape 3"/>
          <p:cNvSpPr/>
          <p:nvPr/>
        </p:nvSpPr>
        <p:spPr>
          <a:xfrm>
            <a:off x="1262778" y="4857273"/>
            <a:ext cx="511254" cy="15240"/>
          </a:xfrm>
          <a:prstGeom prst="roundRect">
            <a:avLst>
              <a:gd name="adj" fmla="val 143780"/>
            </a:avLst>
          </a:prstGeom>
          <a:solidFill>
            <a:srgbClr val="2B678C"/>
          </a:solidFill>
          <a:ln/>
        </p:spPr>
      </p:sp>
      <p:sp>
        <p:nvSpPr>
          <p:cNvPr id="7" name="Shape 4"/>
          <p:cNvSpPr/>
          <p:nvPr/>
        </p:nvSpPr>
        <p:spPr>
          <a:xfrm>
            <a:off x="949405" y="4700587"/>
            <a:ext cx="328613" cy="328613"/>
          </a:xfrm>
          <a:prstGeom prst="roundRect">
            <a:avLst>
              <a:gd name="adj" fmla="val 6668"/>
            </a:avLst>
          </a:prstGeom>
          <a:solidFill>
            <a:srgbClr val="124E73"/>
          </a:solidFill>
          <a:ln/>
        </p:spPr>
      </p:sp>
      <p:sp>
        <p:nvSpPr>
          <p:cNvPr id="8" name="Text 5"/>
          <p:cNvSpPr/>
          <p:nvPr/>
        </p:nvSpPr>
        <p:spPr>
          <a:xfrm>
            <a:off x="1062276" y="4755356"/>
            <a:ext cx="102751" cy="219075"/>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1</a:t>
            </a:r>
            <a:endParaRPr lang="en-US" sz="1700" dirty="0"/>
          </a:p>
        </p:txBody>
      </p:sp>
      <p:sp>
        <p:nvSpPr>
          <p:cNvPr id="9" name="Text 6"/>
          <p:cNvSpPr/>
          <p:nvPr/>
        </p:nvSpPr>
        <p:spPr>
          <a:xfrm>
            <a:off x="1917145" y="4682252"/>
            <a:ext cx="1825943" cy="228243"/>
          </a:xfrm>
          <a:prstGeom prst="rect">
            <a:avLst/>
          </a:prstGeom>
          <a:noFill/>
          <a:ln/>
        </p:spPr>
        <p:txBody>
          <a:bodyPr wrap="none" lIns="0" tIns="0" rIns="0" bIns="0" rtlCol="0" anchor="t"/>
          <a:lstStyle/>
          <a:p>
            <a:pPr marL="0" indent="0" algn="l">
              <a:lnSpc>
                <a:spcPts val="1750"/>
              </a:lnSpc>
              <a:buNone/>
            </a:pPr>
            <a:r>
              <a:rPr lang="en-US" sz="24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400" dirty="0"/>
          </a:p>
        </p:txBody>
      </p:sp>
      <p:sp>
        <p:nvSpPr>
          <p:cNvPr id="10" name="Text 7"/>
          <p:cNvSpPr/>
          <p:nvPr/>
        </p:nvSpPr>
        <p:spPr>
          <a:xfrm>
            <a:off x="1917145" y="4908296"/>
            <a:ext cx="12585383" cy="233720"/>
          </a:xfrm>
          <a:prstGeom prst="rect">
            <a:avLst/>
          </a:prstGeom>
          <a:noFill/>
          <a:ln/>
        </p:spPr>
        <p:txBody>
          <a:bodyPr wrap="none" lIns="0" tIns="0" rIns="0" bIns="0" rtlCol="0" anchor="t"/>
          <a:lstStyle/>
          <a:p>
            <a:pPr marL="0" indent="0" algn="l">
              <a:lnSpc>
                <a:spcPts val="22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Công đoạn in ấn và dán nhãn là bước cuối cùng trong quy trình sản xuất bóng rổ, đóng vai trò quan trọng trong việc tạo nên </a:t>
            </a:r>
            <a:r>
              <a:rPr lang="en-US" sz="1600" dirty="0" err="1">
                <a:solidFill>
                  <a:srgbClr val="2B4150"/>
                </a:solidFill>
                <a:latin typeface="PT Serif" panose="020A0603040505020204" pitchFamily="18" charset="0"/>
                <a:ea typeface="Source Sans Pro" pitchFamily="34" charset="-122"/>
                <a:cs typeface="Source Sans Pro" pitchFamily="34" charset="-120"/>
              </a:rPr>
              <a:t>sản</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2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phẩm</a:t>
            </a:r>
            <a:r>
              <a:rPr lang="en-US" sz="1600" dirty="0">
                <a:solidFill>
                  <a:srgbClr val="2B4150"/>
                </a:solidFill>
                <a:latin typeface="PT Serif" panose="020A0603040505020204" pitchFamily="18" charset="0"/>
                <a:ea typeface="Source Sans Pro" pitchFamily="34" charset="-122"/>
                <a:cs typeface="Source Sans Pro" pitchFamily="34" charset="-120"/>
              </a:rPr>
              <a:t> hoàn chỉnh và thu hút sự chú ý của khách hàng.</a:t>
            </a:r>
            <a:endParaRPr lang="en-US" sz="1600" dirty="0"/>
          </a:p>
        </p:txBody>
      </p:sp>
      <p:sp>
        <p:nvSpPr>
          <p:cNvPr id="11" name="Shape 8"/>
          <p:cNvSpPr/>
          <p:nvPr/>
        </p:nvSpPr>
        <p:spPr>
          <a:xfrm>
            <a:off x="1262777" y="5950330"/>
            <a:ext cx="511254" cy="15240"/>
          </a:xfrm>
          <a:prstGeom prst="roundRect">
            <a:avLst>
              <a:gd name="adj" fmla="val 143780"/>
            </a:avLst>
          </a:prstGeom>
          <a:solidFill>
            <a:srgbClr val="2B678C"/>
          </a:solidFill>
          <a:ln/>
        </p:spPr>
      </p:sp>
      <p:sp>
        <p:nvSpPr>
          <p:cNvPr id="12" name="Shape 9"/>
          <p:cNvSpPr/>
          <p:nvPr/>
        </p:nvSpPr>
        <p:spPr>
          <a:xfrm>
            <a:off x="949404" y="5793643"/>
            <a:ext cx="328613" cy="328613"/>
          </a:xfrm>
          <a:prstGeom prst="roundRect">
            <a:avLst>
              <a:gd name="adj" fmla="val 6668"/>
            </a:avLst>
          </a:prstGeom>
          <a:solidFill>
            <a:srgbClr val="124E73"/>
          </a:solidFill>
          <a:ln/>
        </p:spPr>
      </p:sp>
      <p:sp>
        <p:nvSpPr>
          <p:cNvPr id="13" name="Text 10"/>
          <p:cNvSpPr/>
          <p:nvPr/>
        </p:nvSpPr>
        <p:spPr>
          <a:xfrm>
            <a:off x="1052750" y="5848412"/>
            <a:ext cx="121920" cy="219075"/>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2</a:t>
            </a:r>
            <a:endParaRPr lang="en-US" sz="1700" dirty="0"/>
          </a:p>
        </p:txBody>
      </p:sp>
      <p:sp>
        <p:nvSpPr>
          <p:cNvPr id="14" name="Text 11"/>
          <p:cNvSpPr/>
          <p:nvPr/>
        </p:nvSpPr>
        <p:spPr>
          <a:xfrm>
            <a:off x="1917144" y="5775308"/>
            <a:ext cx="1825943" cy="228243"/>
          </a:xfrm>
          <a:prstGeom prst="rect">
            <a:avLst/>
          </a:prstGeom>
          <a:noFill/>
          <a:ln/>
        </p:spPr>
        <p:txBody>
          <a:bodyPr wrap="none" lIns="0" tIns="0" rIns="0" bIns="0" rtlCol="0" anchor="t"/>
          <a:lstStyle/>
          <a:p>
            <a:pPr marL="0" indent="0" algn="l">
              <a:lnSpc>
                <a:spcPts val="1750"/>
              </a:lnSpc>
              <a:buNone/>
            </a:pPr>
            <a:r>
              <a:rPr lang="en-US" sz="2400" dirty="0">
                <a:solidFill>
                  <a:srgbClr val="2B4150"/>
                </a:solidFill>
                <a:latin typeface="MuseoModerno Medium" pitchFamily="34" charset="0"/>
                <a:ea typeface="MuseoModerno Medium" pitchFamily="34" charset="-122"/>
                <a:cs typeface="MuseoModerno Medium" pitchFamily="34" charset="-120"/>
              </a:rPr>
              <a:t>Các dạng tai nạn</a:t>
            </a:r>
            <a:endParaRPr lang="en-US" sz="2400" dirty="0"/>
          </a:p>
        </p:txBody>
      </p:sp>
      <p:sp>
        <p:nvSpPr>
          <p:cNvPr id="15" name="Text 12"/>
          <p:cNvSpPr/>
          <p:nvPr/>
        </p:nvSpPr>
        <p:spPr>
          <a:xfrm>
            <a:off x="1917144" y="6091181"/>
            <a:ext cx="12585383" cy="233720"/>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Các chấn thương liên quan đến máy móc, tiếp xúc với mực in và hóa chất, trượt ngã do sàn nhà ẩm ướt hoặc vương vãi chất liệu.</a:t>
            </a:r>
            <a:endParaRPr lang="en-US" sz="1600" dirty="0"/>
          </a:p>
        </p:txBody>
      </p:sp>
      <p:sp>
        <p:nvSpPr>
          <p:cNvPr id="16" name="Shape 13"/>
          <p:cNvSpPr/>
          <p:nvPr/>
        </p:nvSpPr>
        <p:spPr>
          <a:xfrm>
            <a:off x="1262777" y="6937834"/>
            <a:ext cx="511254" cy="15240"/>
          </a:xfrm>
          <a:prstGeom prst="roundRect">
            <a:avLst>
              <a:gd name="adj" fmla="val 143780"/>
            </a:avLst>
          </a:prstGeom>
          <a:solidFill>
            <a:srgbClr val="2B678C"/>
          </a:solidFill>
          <a:ln/>
        </p:spPr>
      </p:sp>
      <p:sp>
        <p:nvSpPr>
          <p:cNvPr id="17" name="Shape 14"/>
          <p:cNvSpPr/>
          <p:nvPr/>
        </p:nvSpPr>
        <p:spPr>
          <a:xfrm>
            <a:off x="949404" y="6781148"/>
            <a:ext cx="328613" cy="328613"/>
          </a:xfrm>
          <a:prstGeom prst="roundRect">
            <a:avLst>
              <a:gd name="adj" fmla="val 6668"/>
            </a:avLst>
          </a:prstGeom>
          <a:solidFill>
            <a:srgbClr val="124E73"/>
          </a:solidFill>
          <a:ln/>
        </p:spPr>
      </p:sp>
      <p:sp>
        <p:nvSpPr>
          <p:cNvPr id="18" name="Text 15"/>
          <p:cNvSpPr/>
          <p:nvPr/>
        </p:nvSpPr>
        <p:spPr>
          <a:xfrm>
            <a:off x="1052036" y="6835917"/>
            <a:ext cx="123230" cy="219075"/>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3</a:t>
            </a:r>
            <a:endParaRPr lang="en-US" sz="1700" dirty="0"/>
          </a:p>
        </p:txBody>
      </p:sp>
      <p:sp>
        <p:nvSpPr>
          <p:cNvPr id="19" name="Text 16"/>
          <p:cNvSpPr/>
          <p:nvPr/>
        </p:nvSpPr>
        <p:spPr>
          <a:xfrm>
            <a:off x="1917144" y="6762812"/>
            <a:ext cx="1825943" cy="228243"/>
          </a:xfrm>
          <a:prstGeom prst="rect">
            <a:avLst/>
          </a:prstGeom>
          <a:noFill/>
          <a:ln/>
        </p:spPr>
        <p:txBody>
          <a:bodyPr wrap="none" lIns="0" tIns="0" rIns="0" bIns="0" rtlCol="0" anchor="t"/>
          <a:lstStyle/>
          <a:p>
            <a:pPr marL="0" indent="0" algn="l">
              <a:lnSpc>
                <a:spcPts val="1750"/>
              </a:lnSpc>
              <a:buNone/>
            </a:pPr>
            <a:r>
              <a:rPr lang="en-US" sz="2400" dirty="0">
                <a:solidFill>
                  <a:srgbClr val="2B4150"/>
                </a:solidFill>
                <a:latin typeface="MuseoModerno Medium" pitchFamily="34" charset="0"/>
                <a:ea typeface="MuseoModerno Medium" pitchFamily="34" charset="-122"/>
                <a:cs typeface="MuseoModerno Medium" pitchFamily="34" charset="-120"/>
              </a:rPr>
              <a:t>Nguyên nhân</a:t>
            </a:r>
            <a:endParaRPr lang="en-US" sz="2400" dirty="0"/>
          </a:p>
        </p:txBody>
      </p:sp>
      <p:sp>
        <p:nvSpPr>
          <p:cNvPr id="20" name="Text 17"/>
          <p:cNvSpPr/>
          <p:nvPr/>
        </p:nvSpPr>
        <p:spPr>
          <a:xfrm>
            <a:off x="1917144" y="7078685"/>
            <a:ext cx="12585383" cy="233720"/>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Vận hành máy in thiếu tập trung, tiếp xúc với mực in và hóa chất, sàn nhà ẩm ướt, áp lực công việc, thiếu đào tạo an toàn lao động.</a:t>
            </a:r>
            <a:endParaRPr lang="en-US" sz="1600" dirty="0"/>
          </a:p>
        </p:txBody>
      </p:sp>
      <p:pic>
        <p:nvPicPr>
          <p:cNvPr id="4" name="Picture 3">
            <a:extLst>
              <a:ext uri="{FF2B5EF4-FFF2-40B4-BE49-F238E27FC236}">
                <a16:creationId xmlns:a16="http://schemas.microsoft.com/office/drawing/2014/main" id="{A3A55473-5DCA-DF92-03D9-39125249C38E}"/>
              </a:ext>
            </a:extLst>
          </p:cNvPr>
          <p:cNvPicPr>
            <a:picLocks noChangeAspect="1"/>
          </p:cNvPicPr>
          <p:nvPr/>
        </p:nvPicPr>
        <p:blipFill>
          <a:blip r:embed="rId4"/>
          <a:stretch>
            <a:fillRect/>
          </a:stretch>
        </p:blipFill>
        <p:spPr>
          <a:xfrm>
            <a:off x="12182623" y="7469819"/>
            <a:ext cx="2244776" cy="695101"/>
          </a:xfrm>
          <a:prstGeom prst="rect">
            <a:avLst/>
          </a:prstGeom>
        </p:spPr>
      </p:pic>
    </p:spTree>
    <p:extLst>
      <p:ext uri="{BB962C8B-B14F-4D97-AF65-F5344CB8AC3E}">
        <p14:creationId xmlns:p14="http://schemas.microsoft.com/office/powerpoint/2010/main" val="163029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467821" y="517446"/>
            <a:ext cx="5694759" cy="456367"/>
          </a:xfrm>
          <a:prstGeom prst="rect">
            <a:avLst/>
          </a:prstGeom>
          <a:noFill/>
          <a:ln/>
        </p:spPr>
        <p:txBody>
          <a:bodyPr wrap="none" lIns="0" tIns="0" rIns="0" bIns="0" rtlCol="0" anchor="t"/>
          <a:lstStyle/>
          <a:p>
            <a:pPr marL="0" indent="0" algn="ctr">
              <a:lnSpc>
                <a:spcPts val="3550"/>
              </a:lnSpc>
              <a:buNone/>
            </a:pPr>
            <a:r>
              <a:rPr lang="en-US" sz="3600" b="1" dirty="0">
                <a:solidFill>
                  <a:srgbClr val="124E73"/>
                </a:solidFill>
                <a:latin typeface="MuseoModerno Medium" pitchFamily="34" charset="0"/>
                <a:ea typeface="MuseoModerno Medium" pitchFamily="34" charset="-122"/>
                <a:cs typeface="MuseoModerno Medium" pitchFamily="34" charset="-120"/>
              </a:rPr>
              <a:t>V. Công đoạn In ấn và dán nhãn</a:t>
            </a:r>
            <a:endParaRPr lang="en-US" sz="3600" b="1" dirty="0"/>
          </a:p>
        </p:txBody>
      </p:sp>
      <p:pic>
        <p:nvPicPr>
          <p:cNvPr id="3" name="Image 0" descr="preencoded.png"/>
          <p:cNvPicPr>
            <a:picLocks noChangeAspect="1"/>
          </p:cNvPicPr>
          <p:nvPr/>
        </p:nvPicPr>
        <p:blipFill>
          <a:blip r:embed="rId3"/>
          <a:stretch>
            <a:fillRect/>
          </a:stretch>
        </p:blipFill>
        <p:spPr>
          <a:xfrm>
            <a:off x="4803458" y="1265873"/>
            <a:ext cx="5023485" cy="3067407"/>
          </a:xfrm>
          <a:prstGeom prst="rect">
            <a:avLst/>
          </a:prstGeom>
        </p:spPr>
      </p:pic>
      <p:sp>
        <p:nvSpPr>
          <p:cNvPr id="5" name="Shape 2"/>
          <p:cNvSpPr/>
          <p:nvPr/>
        </p:nvSpPr>
        <p:spPr>
          <a:xfrm>
            <a:off x="1106091" y="4536281"/>
            <a:ext cx="15240" cy="2816543"/>
          </a:xfrm>
          <a:prstGeom prst="roundRect">
            <a:avLst>
              <a:gd name="adj" fmla="val 143780"/>
            </a:avLst>
          </a:prstGeom>
          <a:solidFill>
            <a:srgbClr val="D9D4C9"/>
          </a:solidFill>
          <a:ln/>
        </p:spPr>
      </p:sp>
      <p:sp>
        <p:nvSpPr>
          <p:cNvPr id="6" name="Shape 3"/>
          <p:cNvSpPr/>
          <p:nvPr/>
        </p:nvSpPr>
        <p:spPr>
          <a:xfrm>
            <a:off x="1262778" y="4857273"/>
            <a:ext cx="511254" cy="15240"/>
          </a:xfrm>
          <a:prstGeom prst="roundRect">
            <a:avLst>
              <a:gd name="adj" fmla="val 143780"/>
            </a:avLst>
          </a:prstGeom>
          <a:solidFill>
            <a:srgbClr val="2B678C"/>
          </a:solidFill>
          <a:ln/>
        </p:spPr>
      </p:sp>
      <p:sp>
        <p:nvSpPr>
          <p:cNvPr id="7" name="Shape 4"/>
          <p:cNvSpPr/>
          <p:nvPr/>
        </p:nvSpPr>
        <p:spPr>
          <a:xfrm>
            <a:off x="949405" y="4700587"/>
            <a:ext cx="328613" cy="328613"/>
          </a:xfrm>
          <a:prstGeom prst="roundRect">
            <a:avLst>
              <a:gd name="adj" fmla="val 6668"/>
            </a:avLst>
          </a:prstGeom>
          <a:solidFill>
            <a:srgbClr val="124E73"/>
          </a:solidFill>
          <a:ln/>
        </p:spPr>
      </p:sp>
      <p:sp>
        <p:nvSpPr>
          <p:cNvPr id="8" name="Text 5"/>
          <p:cNvSpPr/>
          <p:nvPr/>
        </p:nvSpPr>
        <p:spPr>
          <a:xfrm>
            <a:off x="1062276" y="4755356"/>
            <a:ext cx="102751" cy="219075"/>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1</a:t>
            </a:r>
            <a:endParaRPr lang="en-US" sz="1700" dirty="0"/>
          </a:p>
        </p:txBody>
      </p:sp>
      <p:sp>
        <p:nvSpPr>
          <p:cNvPr id="9" name="Text 6"/>
          <p:cNvSpPr/>
          <p:nvPr/>
        </p:nvSpPr>
        <p:spPr>
          <a:xfrm>
            <a:off x="1917145" y="4682252"/>
            <a:ext cx="1825943" cy="228243"/>
          </a:xfrm>
          <a:prstGeom prst="rect">
            <a:avLst/>
          </a:prstGeom>
          <a:noFill/>
          <a:ln/>
        </p:spPr>
        <p:txBody>
          <a:bodyPr wrap="none" lIns="0" tIns="0" rIns="0" bIns="0" rtlCol="0" anchor="t"/>
          <a:lstStyle/>
          <a:p>
            <a:pPr marL="0" indent="0" algn="l">
              <a:lnSpc>
                <a:spcPts val="1750"/>
              </a:lnSpc>
              <a:buNone/>
            </a:pPr>
            <a:r>
              <a:rPr lang="en-US" sz="2400" dirty="0">
                <a:solidFill>
                  <a:srgbClr val="2B4150"/>
                </a:solidFill>
                <a:latin typeface="MuseoModerno Medium" pitchFamily="34" charset="0"/>
                <a:ea typeface="MuseoModerno Medium" pitchFamily="34" charset="-122"/>
                <a:cs typeface="MuseoModerno Medium" pitchFamily="34" charset="-120"/>
              </a:rPr>
              <a:t>Đặc điểm công việc</a:t>
            </a:r>
            <a:endParaRPr lang="en-US" sz="2400" dirty="0"/>
          </a:p>
        </p:txBody>
      </p:sp>
      <p:sp>
        <p:nvSpPr>
          <p:cNvPr id="10" name="Text 7"/>
          <p:cNvSpPr/>
          <p:nvPr/>
        </p:nvSpPr>
        <p:spPr>
          <a:xfrm>
            <a:off x="1917145" y="4908296"/>
            <a:ext cx="12585383" cy="233720"/>
          </a:xfrm>
          <a:prstGeom prst="rect">
            <a:avLst/>
          </a:prstGeom>
          <a:noFill/>
          <a:ln/>
        </p:spPr>
        <p:txBody>
          <a:bodyPr wrap="none" lIns="0" tIns="0" rIns="0" bIns="0" rtlCol="0" anchor="t"/>
          <a:lstStyle/>
          <a:p>
            <a:pPr marL="0" indent="0" algn="l">
              <a:lnSpc>
                <a:spcPts val="22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Công đoạn in ấn và dán nhãn là bước cuối cùng trong quy trình sản xuất bóng rổ, đóng vai trò quan trọng trong việc tạo nên </a:t>
            </a:r>
            <a:r>
              <a:rPr lang="en-US" sz="1600" dirty="0" err="1">
                <a:solidFill>
                  <a:srgbClr val="2B4150"/>
                </a:solidFill>
                <a:latin typeface="PT Serif" panose="020A0603040505020204" pitchFamily="18" charset="0"/>
                <a:ea typeface="Source Sans Pro" pitchFamily="34" charset="-122"/>
                <a:cs typeface="Source Sans Pro" pitchFamily="34" charset="-120"/>
              </a:rPr>
              <a:t>sản</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ts val="22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phẩm</a:t>
            </a:r>
            <a:r>
              <a:rPr lang="en-US" sz="1600" dirty="0">
                <a:solidFill>
                  <a:srgbClr val="2B4150"/>
                </a:solidFill>
                <a:latin typeface="PT Serif" panose="020A0603040505020204" pitchFamily="18" charset="0"/>
                <a:ea typeface="Source Sans Pro" pitchFamily="34" charset="-122"/>
                <a:cs typeface="Source Sans Pro" pitchFamily="34" charset="-120"/>
              </a:rPr>
              <a:t> hoàn chỉnh và thu hút sự chú ý của khách hàng.</a:t>
            </a:r>
            <a:endParaRPr lang="en-US" sz="1600" dirty="0"/>
          </a:p>
        </p:txBody>
      </p:sp>
      <p:sp>
        <p:nvSpPr>
          <p:cNvPr id="11" name="Shape 8"/>
          <p:cNvSpPr/>
          <p:nvPr/>
        </p:nvSpPr>
        <p:spPr>
          <a:xfrm>
            <a:off x="1262777" y="5950330"/>
            <a:ext cx="511254" cy="15240"/>
          </a:xfrm>
          <a:prstGeom prst="roundRect">
            <a:avLst>
              <a:gd name="adj" fmla="val 143780"/>
            </a:avLst>
          </a:prstGeom>
          <a:solidFill>
            <a:srgbClr val="2B678C"/>
          </a:solidFill>
          <a:ln/>
        </p:spPr>
      </p:sp>
      <p:sp>
        <p:nvSpPr>
          <p:cNvPr id="12" name="Shape 9"/>
          <p:cNvSpPr/>
          <p:nvPr/>
        </p:nvSpPr>
        <p:spPr>
          <a:xfrm>
            <a:off x="949404" y="5793643"/>
            <a:ext cx="328613" cy="328613"/>
          </a:xfrm>
          <a:prstGeom prst="roundRect">
            <a:avLst>
              <a:gd name="adj" fmla="val 6668"/>
            </a:avLst>
          </a:prstGeom>
          <a:solidFill>
            <a:srgbClr val="124E73"/>
          </a:solidFill>
          <a:ln/>
        </p:spPr>
      </p:sp>
      <p:sp>
        <p:nvSpPr>
          <p:cNvPr id="13" name="Text 10"/>
          <p:cNvSpPr/>
          <p:nvPr/>
        </p:nvSpPr>
        <p:spPr>
          <a:xfrm>
            <a:off x="1052750" y="5848412"/>
            <a:ext cx="121920" cy="219075"/>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2</a:t>
            </a:r>
            <a:endParaRPr lang="en-US" sz="1700" dirty="0"/>
          </a:p>
        </p:txBody>
      </p:sp>
      <p:sp>
        <p:nvSpPr>
          <p:cNvPr id="14" name="Text 11"/>
          <p:cNvSpPr/>
          <p:nvPr/>
        </p:nvSpPr>
        <p:spPr>
          <a:xfrm>
            <a:off x="1917144" y="5775308"/>
            <a:ext cx="1825943" cy="228243"/>
          </a:xfrm>
          <a:prstGeom prst="rect">
            <a:avLst/>
          </a:prstGeom>
          <a:noFill/>
          <a:ln/>
        </p:spPr>
        <p:txBody>
          <a:bodyPr wrap="none" lIns="0" tIns="0" rIns="0" bIns="0" rtlCol="0" anchor="t"/>
          <a:lstStyle/>
          <a:p>
            <a:pPr marL="0" indent="0" algn="l">
              <a:lnSpc>
                <a:spcPts val="1750"/>
              </a:lnSpc>
              <a:buNone/>
            </a:pPr>
            <a:r>
              <a:rPr lang="en-US" sz="2400" dirty="0">
                <a:solidFill>
                  <a:srgbClr val="2B4150"/>
                </a:solidFill>
                <a:latin typeface="MuseoModerno Medium" pitchFamily="34" charset="0"/>
                <a:ea typeface="MuseoModerno Medium" pitchFamily="34" charset="-122"/>
                <a:cs typeface="MuseoModerno Medium" pitchFamily="34" charset="-120"/>
              </a:rPr>
              <a:t>Các dạng tai nạn</a:t>
            </a:r>
            <a:endParaRPr lang="en-US" sz="2400" dirty="0"/>
          </a:p>
        </p:txBody>
      </p:sp>
      <p:sp>
        <p:nvSpPr>
          <p:cNvPr id="15" name="Text 12"/>
          <p:cNvSpPr/>
          <p:nvPr/>
        </p:nvSpPr>
        <p:spPr>
          <a:xfrm>
            <a:off x="1917144" y="6091181"/>
            <a:ext cx="12585383" cy="233720"/>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Các chấn thương liên quan đến máy móc, tiếp xúc với mực in và hóa chất, trượt ngã do sàn nhà ẩm ướt hoặc vương vãi chất liệu.</a:t>
            </a:r>
            <a:endParaRPr lang="en-US" sz="1600" dirty="0"/>
          </a:p>
        </p:txBody>
      </p:sp>
      <p:sp>
        <p:nvSpPr>
          <p:cNvPr id="16" name="Shape 13"/>
          <p:cNvSpPr/>
          <p:nvPr/>
        </p:nvSpPr>
        <p:spPr>
          <a:xfrm>
            <a:off x="1262777" y="6937834"/>
            <a:ext cx="511254" cy="15240"/>
          </a:xfrm>
          <a:prstGeom prst="roundRect">
            <a:avLst>
              <a:gd name="adj" fmla="val 143780"/>
            </a:avLst>
          </a:prstGeom>
          <a:solidFill>
            <a:srgbClr val="2B678C"/>
          </a:solidFill>
          <a:ln/>
        </p:spPr>
      </p:sp>
      <p:sp>
        <p:nvSpPr>
          <p:cNvPr id="17" name="Shape 14"/>
          <p:cNvSpPr/>
          <p:nvPr/>
        </p:nvSpPr>
        <p:spPr>
          <a:xfrm>
            <a:off x="949404" y="6781148"/>
            <a:ext cx="328613" cy="328613"/>
          </a:xfrm>
          <a:prstGeom prst="roundRect">
            <a:avLst>
              <a:gd name="adj" fmla="val 6668"/>
            </a:avLst>
          </a:prstGeom>
          <a:solidFill>
            <a:srgbClr val="124E73"/>
          </a:solidFill>
          <a:ln/>
        </p:spPr>
      </p:sp>
      <p:sp>
        <p:nvSpPr>
          <p:cNvPr id="18" name="Text 15"/>
          <p:cNvSpPr/>
          <p:nvPr/>
        </p:nvSpPr>
        <p:spPr>
          <a:xfrm>
            <a:off x="1052036" y="6835917"/>
            <a:ext cx="123230" cy="219075"/>
          </a:xfrm>
          <a:prstGeom prst="rect">
            <a:avLst/>
          </a:prstGeom>
          <a:noFill/>
          <a:ln/>
        </p:spPr>
        <p:txBody>
          <a:bodyPr wrap="none" lIns="0" tIns="0" rIns="0" bIns="0" rtlCol="0" anchor="t"/>
          <a:lstStyle/>
          <a:p>
            <a:pPr marL="0" indent="0" algn="ctr">
              <a:lnSpc>
                <a:spcPts val="1700"/>
              </a:lnSpc>
              <a:buNone/>
            </a:pPr>
            <a:r>
              <a:rPr lang="en-US" sz="1700" dirty="0">
                <a:solidFill>
                  <a:srgbClr val="FFFFFF"/>
                </a:solidFill>
                <a:latin typeface="MuseoModerno Medium" pitchFamily="34" charset="0"/>
                <a:ea typeface="MuseoModerno Medium" pitchFamily="34" charset="-122"/>
                <a:cs typeface="MuseoModerno Medium" pitchFamily="34" charset="-120"/>
              </a:rPr>
              <a:t>3</a:t>
            </a:r>
            <a:endParaRPr lang="en-US" sz="1700" dirty="0"/>
          </a:p>
        </p:txBody>
      </p:sp>
      <p:sp>
        <p:nvSpPr>
          <p:cNvPr id="19" name="Text 16"/>
          <p:cNvSpPr/>
          <p:nvPr/>
        </p:nvSpPr>
        <p:spPr>
          <a:xfrm>
            <a:off x="1917144" y="6762812"/>
            <a:ext cx="1825943" cy="228243"/>
          </a:xfrm>
          <a:prstGeom prst="rect">
            <a:avLst/>
          </a:prstGeom>
          <a:noFill/>
          <a:ln/>
        </p:spPr>
        <p:txBody>
          <a:bodyPr wrap="none" lIns="0" tIns="0" rIns="0" bIns="0" rtlCol="0" anchor="t"/>
          <a:lstStyle/>
          <a:p>
            <a:pPr marL="0" indent="0" algn="l">
              <a:lnSpc>
                <a:spcPts val="1750"/>
              </a:lnSpc>
              <a:buNone/>
            </a:pPr>
            <a:r>
              <a:rPr lang="en-US" sz="2400" dirty="0">
                <a:solidFill>
                  <a:srgbClr val="2B4150"/>
                </a:solidFill>
                <a:latin typeface="MuseoModerno Medium" pitchFamily="34" charset="0"/>
                <a:ea typeface="MuseoModerno Medium" pitchFamily="34" charset="-122"/>
                <a:cs typeface="MuseoModerno Medium" pitchFamily="34" charset="-120"/>
              </a:rPr>
              <a:t>Nguyên nhân</a:t>
            </a:r>
            <a:endParaRPr lang="en-US" sz="2400" dirty="0"/>
          </a:p>
        </p:txBody>
      </p:sp>
      <p:sp>
        <p:nvSpPr>
          <p:cNvPr id="20" name="Text 17"/>
          <p:cNvSpPr/>
          <p:nvPr/>
        </p:nvSpPr>
        <p:spPr>
          <a:xfrm>
            <a:off x="1917144" y="7078685"/>
            <a:ext cx="12585383" cy="233720"/>
          </a:xfrm>
          <a:prstGeom prst="rect">
            <a:avLst/>
          </a:prstGeom>
          <a:noFill/>
          <a:ln/>
        </p:spPr>
        <p:txBody>
          <a:bodyPr wrap="none" lIns="0" tIns="0" rIns="0" bIns="0" rtlCol="0" anchor="t"/>
          <a:lstStyle/>
          <a:p>
            <a:pPr marL="0" indent="0" algn="l">
              <a:lnSpc>
                <a:spcPts val="18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Vận hành máy in thiếu tập trung, tiếp xúc với mực in và hóa chất, sàn nhà ẩm ướt, áp lực công việc, thiếu đào tạo an toàn lao động.</a:t>
            </a:r>
            <a:endParaRPr lang="en-US" sz="1600" dirty="0"/>
          </a:p>
        </p:txBody>
      </p:sp>
      <p:pic>
        <p:nvPicPr>
          <p:cNvPr id="21" name="Picture 20">
            <a:extLst>
              <a:ext uri="{FF2B5EF4-FFF2-40B4-BE49-F238E27FC236}">
                <a16:creationId xmlns:a16="http://schemas.microsoft.com/office/drawing/2014/main" id="{B129A40C-2A6E-103C-04F5-B5D6D348178F}"/>
              </a:ext>
            </a:extLst>
          </p:cNvPr>
          <p:cNvPicPr>
            <a:picLocks noChangeAspect="1"/>
          </p:cNvPicPr>
          <p:nvPr/>
        </p:nvPicPr>
        <p:blipFill>
          <a:blip r:embed="rId4"/>
          <a:stretch>
            <a:fillRect/>
          </a:stretch>
        </p:blipFill>
        <p:spPr>
          <a:xfrm>
            <a:off x="12182623" y="7469819"/>
            <a:ext cx="2244776" cy="6951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1378</Words>
  <Application>Microsoft Office PowerPoint</Application>
  <PresentationFormat>Custom</PresentationFormat>
  <Paragraphs>144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PT Serif</vt:lpstr>
      <vt:lpstr>MuseoModerno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3</cp:revision>
  <dcterms:created xsi:type="dcterms:W3CDTF">2024-12-09T03:45:51Z</dcterms:created>
  <dcterms:modified xsi:type="dcterms:W3CDTF">2024-12-09T06:59:48Z</dcterms:modified>
</cp:coreProperties>
</file>