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4630400" cy="8229600"/>
  <p:notesSz cx="8229600" cy="14630400"/>
  <p:embeddedFontLst>
    <p:embeddedFont>
      <p:font typeface="MuseoModerno Medium" panose="020B0604020202020204" charset="0"/>
      <p:regular r:id="rId21"/>
    </p:embeddedFont>
    <p:embeddedFont>
      <p:font typeface="PT Serif" panose="020A0603040505020204" pitchFamily="18"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5" d="100"/>
          <a:sy n="95" d="100"/>
        </p:scale>
        <p:origin x="4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02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s://antoannamviet.com/tai-lieu-an-toan-lao-dong-san-xuat-bong-tennis/" TargetMode="External"/><Relationship Id="rId5" Type="http://schemas.openxmlformats.org/officeDocument/2006/relationships/hyperlink" Target="https://antoannamviet.com/bao-gia-huan-luyen-an-toan-lao-dong/" TargetMode="External"/><Relationship Id="rId4" Type="http://schemas.openxmlformats.org/officeDocument/2006/relationships/hyperlink" Target="https://antoannamviet.com/bai-kiem-tra-an-toan-lao-dong-nhom-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693551" y="2661915"/>
            <a:ext cx="3243298" cy="3243298"/>
          </a:xfrm>
          <a:prstGeom prst="rect">
            <a:avLst/>
          </a:prstGeom>
        </p:spPr>
      </p:pic>
      <p:sp>
        <p:nvSpPr>
          <p:cNvPr id="3" name="Text 0"/>
          <p:cNvSpPr/>
          <p:nvPr/>
        </p:nvSpPr>
        <p:spPr>
          <a:xfrm>
            <a:off x="1713237" y="851138"/>
            <a:ext cx="11203927" cy="2126337"/>
          </a:xfrm>
          <a:prstGeom prst="rect">
            <a:avLst/>
          </a:prstGeom>
          <a:noFill/>
          <a:ln/>
        </p:spPr>
        <p:txBody>
          <a:bodyPr wrap="square" lIns="0" tIns="0" rIns="0" bIns="0" rtlCol="0" anchor="t"/>
          <a:lstStyle/>
          <a:p>
            <a:pPr marL="0" indent="0" algn="ctr">
              <a:lnSpc>
                <a:spcPts val="5550"/>
              </a:lnSpc>
              <a:buNone/>
            </a:pPr>
            <a:r>
              <a:rPr lang="en-US" sz="5400" b="1" dirty="0">
                <a:solidFill>
                  <a:srgbClr val="124E73"/>
                </a:solidFill>
                <a:latin typeface="MuseoModerno Medium" pitchFamily="34" charset="0"/>
                <a:ea typeface="MuseoModerno Medium" pitchFamily="34" charset="-122"/>
                <a:cs typeface="MuseoModerno Medium" pitchFamily="34" charset="-120"/>
              </a:rPr>
              <a:t>An toàn lao động trong nhà </a:t>
            </a:r>
            <a:r>
              <a:rPr lang="en-US" sz="5400" b="1" dirty="0" err="1">
                <a:solidFill>
                  <a:srgbClr val="124E73"/>
                </a:solidFill>
                <a:latin typeface="MuseoModerno Medium" pitchFamily="34" charset="0"/>
                <a:ea typeface="MuseoModerno Medium" pitchFamily="34" charset="-122"/>
                <a:cs typeface="MuseoModerno Medium" pitchFamily="34" charset="-120"/>
              </a:rPr>
              <a:t>máy</a:t>
            </a:r>
            <a:r>
              <a:rPr lang="en-US" sz="5400" b="1" dirty="0">
                <a:solidFill>
                  <a:srgbClr val="124E73"/>
                </a:solidFill>
                <a:latin typeface="MuseoModerno Medium" pitchFamily="34" charset="0"/>
                <a:ea typeface="MuseoModerno Medium" pitchFamily="34" charset="-122"/>
                <a:cs typeface="MuseoModerno Medium" pitchFamily="34" charset="-120"/>
              </a:rPr>
              <a:t> </a:t>
            </a:r>
            <a:r>
              <a:rPr lang="en-US" sz="5400" b="1" dirty="0" err="1">
                <a:solidFill>
                  <a:srgbClr val="124E73"/>
                </a:solidFill>
                <a:latin typeface="MuseoModerno Medium" pitchFamily="34" charset="0"/>
                <a:ea typeface="MuseoModerno Medium" pitchFamily="34" charset="-122"/>
                <a:cs typeface="MuseoModerno Medium" pitchFamily="34" charset="-120"/>
              </a:rPr>
              <a:t>Sản</a:t>
            </a:r>
            <a:r>
              <a:rPr lang="en-US" sz="5400" b="1" dirty="0">
                <a:solidFill>
                  <a:srgbClr val="124E73"/>
                </a:solidFill>
                <a:latin typeface="MuseoModerno Medium" pitchFamily="34" charset="0"/>
                <a:ea typeface="MuseoModerno Medium" pitchFamily="34" charset="-122"/>
                <a:cs typeface="MuseoModerno Medium" pitchFamily="34" charset="-120"/>
              </a:rPr>
              <a:t> </a:t>
            </a:r>
            <a:r>
              <a:rPr lang="en-US" sz="5400" b="1" dirty="0" err="1">
                <a:solidFill>
                  <a:srgbClr val="124E73"/>
                </a:solidFill>
                <a:latin typeface="MuseoModerno Medium" pitchFamily="34" charset="0"/>
                <a:ea typeface="MuseoModerno Medium" pitchFamily="34" charset="-122"/>
                <a:cs typeface="MuseoModerno Medium" pitchFamily="34" charset="-120"/>
              </a:rPr>
              <a:t>Xuất</a:t>
            </a:r>
            <a:r>
              <a:rPr lang="en-US" sz="5400" b="1" dirty="0">
                <a:solidFill>
                  <a:srgbClr val="124E73"/>
                </a:solidFill>
                <a:latin typeface="MuseoModerno Medium" pitchFamily="34" charset="0"/>
                <a:ea typeface="MuseoModerno Medium" pitchFamily="34" charset="-122"/>
                <a:cs typeface="MuseoModerno Medium" pitchFamily="34" charset="-120"/>
              </a:rPr>
              <a:t> Bóng Tennis</a:t>
            </a:r>
            <a:endParaRPr lang="en-US" sz="5400" b="1" dirty="0"/>
          </a:p>
        </p:txBody>
      </p:sp>
      <p:sp>
        <p:nvSpPr>
          <p:cNvPr id="4" name="Text 1"/>
          <p:cNvSpPr/>
          <p:nvPr/>
        </p:nvSpPr>
        <p:spPr>
          <a:xfrm>
            <a:off x="1195754" y="6235383"/>
            <a:ext cx="12238892" cy="1088708"/>
          </a:xfrm>
          <a:prstGeom prst="rect">
            <a:avLst/>
          </a:prstGeom>
          <a:noFill/>
          <a:ln/>
        </p:spPr>
        <p:txBody>
          <a:bodyPr wrap="square" lIns="0" tIns="0" rIns="0" bIns="0" rtlCol="0" anchor="t"/>
          <a:lstStyle/>
          <a:p>
            <a:pPr marL="0" indent="0" algn="ctr">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Nội dung tập trung vào các nguy cơ tiềm ẩn và các biện pháp phòng ngừa tai nạn lao động, quy định cũng như cách xử lý sự cố khi làm việc trong nhà máy sản xuất bóng tennis.</a:t>
            </a:r>
            <a:endParaRPr lang="en-US" sz="1750" dirty="0"/>
          </a:p>
        </p:txBody>
      </p:sp>
      <p:grpSp>
        <p:nvGrpSpPr>
          <p:cNvPr id="8" name="Group 7">
            <a:extLst>
              <a:ext uri="{FF2B5EF4-FFF2-40B4-BE49-F238E27FC236}">
                <a16:creationId xmlns:a16="http://schemas.microsoft.com/office/drawing/2014/main" id="{34B1BDDC-DCF5-87DC-E02F-6485D0668BE9}"/>
              </a:ext>
            </a:extLst>
          </p:cNvPr>
          <p:cNvGrpSpPr/>
          <p:nvPr/>
        </p:nvGrpSpPr>
        <p:grpSpPr>
          <a:xfrm>
            <a:off x="4692565" y="7282071"/>
            <a:ext cx="5607010" cy="396835"/>
            <a:chOff x="6280190" y="5821561"/>
            <a:chExt cx="5607010" cy="396835"/>
          </a:xfrm>
        </p:grpSpPr>
        <p:sp>
          <p:nvSpPr>
            <p:cNvPr id="5" name="Shape 2"/>
            <p:cNvSpPr/>
            <p:nvPr/>
          </p:nvSpPr>
          <p:spPr>
            <a:xfrm>
              <a:off x="6280190" y="5838468"/>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5846088"/>
              <a:ext cx="347663" cy="347663"/>
            </a:xfrm>
            <a:prstGeom prst="rect">
              <a:avLst/>
            </a:prstGeom>
          </p:spPr>
        </p:pic>
        <p:sp>
          <p:nvSpPr>
            <p:cNvPr id="7" name="Text 3"/>
            <p:cNvSpPr/>
            <p:nvPr/>
          </p:nvSpPr>
          <p:spPr>
            <a:xfrm>
              <a:off x="6756440" y="5821561"/>
              <a:ext cx="5130760" cy="396835"/>
            </a:xfrm>
            <a:prstGeom prst="rect">
              <a:avLst/>
            </a:prstGeom>
            <a:noFill/>
            <a:ln/>
          </p:spPr>
          <p:txBody>
            <a:bodyPr wrap="none" lIns="0" tIns="0" rIns="0" bIns="0" rtlCol="0" anchor="t"/>
            <a:lstStyle/>
            <a:p>
              <a:pPr marL="0" indent="0" algn="l">
                <a:lnSpc>
                  <a:spcPts val="3100"/>
                </a:lnSpc>
                <a:buNone/>
              </a:pPr>
              <a:r>
                <a:rPr lang="en-US" sz="2200" b="1" dirty="0" err="1">
                  <a:solidFill>
                    <a:srgbClr val="2B4150"/>
                  </a:solidFill>
                  <a:latin typeface="PT Serif" panose="020A0603040505020204" pitchFamily="18" charset="0"/>
                  <a:ea typeface="Source Sans Pro Bold" pitchFamily="34" charset="-122"/>
                  <a:cs typeface="Source Sans Pro Bold" pitchFamily="34" charset="-120"/>
                </a:rPr>
                <a:t>Bản</a:t>
              </a:r>
              <a:r>
                <a:rPr lang="en-US" sz="2200" b="1" dirty="0">
                  <a:solidFill>
                    <a:srgbClr val="2B4150"/>
                  </a:solidFill>
                  <a:latin typeface="PT Serif" panose="020A0603040505020204" pitchFamily="18" charset="0"/>
                  <a:ea typeface="Source Sans Pro Bold" pitchFamily="34" charset="-122"/>
                  <a:cs typeface="Source Sans Pro Bold" pitchFamily="34" charset="-120"/>
                </a:rPr>
                <a:t> </a:t>
              </a:r>
              <a:r>
                <a:rPr lang="en-US" sz="2200" b="1" dirty="0" err="1">
                  <a:solidFill>
                    <a:srgbClr val="2B4150"/>
                  </a:solidFill>
                  <a:latin typeface="PT Serif" panose="020A0603040505020204" pitchFamily="18" charset="0"/>
                  <a:ea typeface="Source Sans Pro Bold" pitchFamily="34" charset="-122"/>
                  <a:cs typeface="Source Sans Pro Bold" pitchFamily="34" charset="-120"/>
                </a:rPr>
                <a:t>quyền</a:t>
              </a:r>
              <a:r>
                <a:rPr lang="en-US" sz="2200" b="1" dirty="0">
                  <a:solidFill>
                    <a:srgbClr val="2B4150"/>
                  </a:solidFill>
                  <a:latin typeface="PT Serif" panose="020A0603040505020204" pitchFamily="18" charset="0"/>
                  <a:ea typeface="Source Sans Pro Bold" pitchFamily="34" charset="-122"/>
                  <a:cs typeface="Source Sans Pro Bold" pitchFamily="34" charset="-120"/>
                </a:rPr>
                <a:t> </a:t>
              </a:r>
              <a:r>
                <a:rPr lang="en-US" sz="2200" b="1" dirty="0" err="1">
                  <a:solidFill>
                    <a:srgbClr val="2B4150"/>
                  </a:solidFill>
                  <a:latin typeface="PT Serif" panose="020A0603040505020204" pitchFamily="18" charset="0"/>
                  <a:ea typeface="Source Sans Pro Bold" pitchFamily="34" charset="-122"/>
                  <a:cs typeface="Source Sans Pro Bold" pitchFamily="34" charset="-120"/>
                </a:rPr>
                <a:t>thuộc</a:t>
              </a:r>
              <a:r>
                <a:rPr lang="en-US" sz="2200" b="1" dirty="0">
                  <a:solidFill>
                    <a:srgbClr val="2B4150"/>
                  </a:solidFill>
                  <a:latin typeface="PT Serif" panose="020A0603040505020204" pitchFamily="18" charset="0"/>
                  <a:ea typeface="Source Sans Pro Bold" pitchFamily="34" charset="-122"/>
                  <a:cs typeface="Source Sans Pro Bold" pitchFamily="34" charset="-120"/>
                </a:rPr>
                <a:t> An Toàn  Nam Việt</a:t>
              </a:r>
              <a:endParaRPr lang="en-US" sz="2200" dirty="0"/>
            </a:p>
          </p:txBody>
        </p:sp>
      </p:grpSp>
      <p:pic>
        <p:nvPicPr>
          <p:cNvPr id="9" name="Picture 8">
            <a:extLst>
              <a:ext uri="{FF2B5EF4-FFF2-40B4-BE49-F238E27FC236}">
                <a16:creationId xmlns:a16="http://schemas.microsoft.com/office/drawing/2014/main" id="{FB9A6620-0EA7-054B-2F53-906BE41CE80B}"/>
              </a:ext>
            </a:extLst>
          </p:cNvPr>
          <p:cNvPicPr>
            <a:picLocks noChangeAspect="1"/>
          </p:cNvPicPr>
          <p:nvPr/>
        </p:nvPicPr>
        <p:blipFill>
          <a:blip r:embed="rId5"/>
          <a:stretch>
            <a:fillRect/>
          </a:stretch>
        </p:blipFill>
        <p:spPr>
          <a:xfrm>
            <a:off x="12399666" y="7446962"/>
            <a:ext cx="2086516" cy="7258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31388" y="496133"/>
            <a:ext cx="9242584" cy="563761"/>
          </a:xfrm>
          <a:prstGeom prst="rect">
            <a:avLst/>
          </a:prstGeom>
          <a:noFill/>
          <a:ln/>
        </p:spPr>
        <p:txBody>
          <a:bodyPr wrap="none" lIns="0" tIns="0" rIns="0" bIns="0" rtlCol="0" anchor="t"/>
          <a:lstStyle/>
          <a:p>
            <a:pPr marL="0" indent="0">
              <a:lnSpc>
                <a:spcPts val="4400"/>
              </a:lnSpc>
              <a:buNone/>
            </a:pPr>
            <a:r>
              <a:rPr lang="en-US" sz="4000" b="1" dirty="0">
                <a:solidFill>
                  <a:srgbClr val="124E73"/>
                </a:solidFill>
                <a:latin typeface="MuseoModerno Medium" pitchFamily="34" charset="0"/>
                <a:ea typeface="MuseoModerno Medium" pitchFamily="34" charset="-122"/>
                <a:cs typeface="MuseoModerno Medium" pitchFamily="34" charset="-120"/>
              </a:rPr>
              <a:t>III. Công đoạn Cắt và đánh bóng nửa quả</a:t>
            </a:r>
            <a:endParaRPr lang="en-US" sz="4000" dirty="0"/>
          </a:p>
        </p:txBody>
      </p:sp>
      <p:pic>
        <p:nvPicPr>
          <p:cNvPr id="3" name="Image 0" descr="preencoded.png"/>
          <p:cNvPicPr>
            <a:picLocks noChangeAspect="1"/>
          </p:cNvPicPr>
          <p:nvPr/>
        </p:nvPicPr>
        <p:blipFill>
          <a:blip r:embed="rId3"/>
          <a:stretch>
            <a:fillRect/>
          </a:stretch>
        </p:blipFill>
        <p:spPr>
          <a:xfrm>
            <a:off x="9599026" y="3034893"/>
            <a:ext cx="4794648" cy="2704720"/>
          </a:xfrm>
          <a:prstGeom prst="rect">
            <a:avLst/>
          </a:prstGeom>
        </p:spPr>
      </p:pic>
      <p:sp>
        <p:nvSpPr>
          <p:cNvPr id="4" name="Text 1"/>
          <p:cNvSpPr/>
          <p:nvPr/>
        </p:nvSpPr>
        <p:spPr>
          <a:xfrm>
            <a:off x="631388" y="3766423"/>
            <a:ext cx="13367623" cy="288608"/>
          </a:xfrm>
          <a:prstGeom prst="rect">
            <a:avLst/>
          </a:prstGeom>
          <a:noFill/>
          <a:ln/>
        </p:spPr>
        <p:txBody>
          <a:bodyPr wrap="none" lIns="0" tIns="0" rIns="0" bIns="0" rtlCol="0" anchor="t"/>
          <a:lstStyle/>
          <a:p>
            <a:pPr marL="0" indent="0">
              <a:lnSpc>
                <a:spcPts val="2250"/>
              </a:lnSpc>
              <a:buNone/>
            </a:pPr>
            <a:endParaRPr lang="en-US" sz="1400" dirty="0"/>
          </a:p>
        </p:txBody>
      </p:sp>
      <p:sp>
        <p:nvSpPr>
          <p:cNvPr id="5" name="Shape 2"/>
          <p:cNvSpPr/>
          <p:nvPr/>
        </p:nvSpPr>
        <p:spPr>
          <a:xfrm>
            <a:off x="822900" y="2440986"/>
            <a:ext cx="22860" cy="3479006"/>
          </a:xfrm>
          <a:prstGeom prst="roundRect">
            <a:avLst>
              <a:gd name="adj" fmla="val 118382"/>
            </a:avLst>
          </a:prstGeom>
          <a:solidFill>
            <a:srgbClr val="D9D4C9"/>
          </a:solidFill>
          <a:ln/>
        </p:spPr>
      </p:sp>
      <p:sp>
        <p:nvSpPr>
          <p:cNvPr id="6" name="Shape 3"/>
          <p:cNvSpPr/>
          <p:nvPr/>
        </p:nvSpPr>
        <p:spPr>
          <a:xfrm>
            <a:off x="1014412" y="2835321"/>
            <a:ext cx="631388" cy="22860"/>
          </a:xfrm>
          <a:prstGeom prst="roundRect">
            <a:avLst>
              <a:gd name="adj" fmla="val 118382"/>
            </a:avLst>
          </a:prstGeom>
          <a:solidFill>
            <a:srgbClr val="2B678C"/>
          </a:solidFill>
          <a:ln/>
        </p:spPr>
      </p:sp>
      <p:sp>
        <p:nvSpPr>
          <p:cNvPr id="7" name="Shape 4"/>
          <p:cNvSpPr/>
          <p:nvPr/>
        </p:nvSpPr>
        <p:spPr>
          <a:xfrm>
            <a:off x="631388" y="2643869"/>
            <a:ext cx="405884" cy="405884"/>
          </a:xfrm>
          <a:prstGeom prst="roundRect">
            <a:avLst>
              <a:gd name="adj" fmla="val 6667"/>
            </a:avLst>
          </a:prstGeom>
          <a:solidFill>
            <a:srgbClr val="124E73"/>
          </a:solidFill>
          <a:ln/>
        </p:spPr>
      </p:sp>
      <p:sp>
        <p:nvSpPr>
          <p:cNvPr id="8" name="Text 5"/>
          <p:cNvSpPr/>
          <p:nvPr/>
        </p:nvSpPr>
        <p:spPr>
          <a:xfrm>
            <a:off x="770811" y="2711496"/>
            <a:ext cx="126921" cy="270629"/>
          </a:xfrm>
          <a:prstGeom prst="rect">
            <a:avLst/>
          </a:prstGeom>
          <a:noFill/>
          <a:ln/>
        </p:spPr>
        <p:txBody>
          <a:bodyPr wrap="none" lIns="0" tIns="0" rIns="0" bIns="0" rtlCol="0" anchor="t"/>
          <a:lstStyle/>
          <a:p>
            <a:pPr marL="0" indent="0" algn="ctr">
              <a:lnSpc>
                <a:spcPts val="2100"/>
              </a:lnSpc>
              <a:buNone/>
            </a:pPr>
            <a:r>
              <a:rPr lang="en-US" sz="2100" dirty="0">
                <a:solidFill>
                  <a:srgbClr val="FFFFFF"/>
                </a:solidFill>
                <a:latin typeface="MuseoModerno Medium" pitchFamily="34" charset="0"/>
                <a:ea typeface="MuseoModerno Medium" pitchFamily="34" charset="-122"/>
                <a:cs typeface="MuseoModerno Medium" pitchFamily="34" charset="-120"/>
              </a:rPr>
              <a:t>1</a:t>
            </a:r>
            <a:endParaRPr lang="en-US" sz="2100" dirty="0"/>
          </a:p>
        </p:txBody>
      </p:sp>
      <p:sp>
        <p:nvSpPr>
          <p:cNvPr id="9" name="Text 6"/>
          <p:cNvSpPr/>
          <p:nvPr/>
        </p:nvSpPr>
        <p:spPr>
          <a:xfrm>
            <a:off x="1826597" y="2621366"/>
            <a:ext cx="3066217" cy="281821"/>
          </a:xfrm>
          <a:prstGeom prst="rect">
            <a:avLst/>
          </a:prstGeom>
          <a:noFill/>
          <a:ln/>
        </p:spPr>
        <p:txBody>
          <a:bodyPr wrap="none" lIns="0" tIns="0" rIns="0" bIns="0" rtlCol="0" anchor="t"/>
          <a:lstStyle/>
          <a:p>
            <a:pPr marL="0" indent="0" algn="l">
              <a:lnSpc>
                <a:spcPts val="2200"/>
              </a:lnSpc>
              <a:buNone/>
            </a:pPr>
            <a:r>
              <a:rPr lang="en-US" sz="2000" dirty="0">
                <a:solidFill>
                  <a:srgbClr val="2B4150"/>
                </a:solidFill>
                <a:latin typeface="MuseoModerno Medium" pitchFamily="34" charset="0"/>
                <a:ea typeface="MuseoModerno Medium" pitchFamily="34" charset="-122"/>
                <a:cs typeface="MuseoModerno Medium" pitchFamily="34" charset="-120"/>
              </a:rPr>
              <a:t>Chấn thương do dụng cụ cắt</a:t>
            </a:r>
            <a:endParaRPr lang="en-US" sz="2000" dirty="0"/>
          </a:p>
        </p:txBody>
      </p:sp>
      <p:sp>
        <p:nvSpPr>
          <p:cNvPr id="10" name="Text 7"/>
          <p:cNvSpPr/>
          <p:nvPr/>
        </p:nvSpPr>
        <p:spPr>
          <a:xfrm>
            <a:off x="1826597" y="2905449"/>
            <a:ext cx="12104846" cy="288608"/>
          </a:xfrm>
          <a:prstGeom prst="rect">
            <a:avLst/>
          </a:prstGeom>
          <a:noFill/>
          <a:ln/>
        </p:spPr>
        <p:txBody>
          <a:bodyPr wrap="none" lIns="0" tIns="0" rIns="0" bIns="0" rtlCol="0" anchor="t"/>
          <a:lstStyle/>
          <a:p>
            <a:pPr marL="0" indent="0" algn="l">
              <a:lnSpc>
                <a:spcPts val="2250"/>
              </a:lnSpc>
              <a:buNone/>
            </a:pPr>
            <a:r>
              <a:rPr lang="en-US" dirty="0">
                <a:solidFill>
                  <a:srgbClr val="2B4150"/>
                </a:solidFill>
                <a:latin typeface="PT Serif" panose="020A0603040505020204" pitchFamily="18" charset="0"/>
                <a:ea typeface="Source Sans Pro" pitchFamily="34" charset="-122"/>
                <a:cs typeface="Source Sans Pro" pitchFamily="34" charset="-120"/>
              </a:rPr>
              <a:t>Việc sử dụng các dụng cụ sắc bén trong công đoạn cắt có thể </a:t>
            </a:r>
            <a:r>
              <a:rPr lang="en-US" dirty="0" err="1">
                <a:solidFill>
                  <a:srgbClr val="2B4150"/>
                </a:solidFill>
                <a:latin typeface="PT Serif" panose="020A0603040505020204" pitchFamily="18" charset="0"/>
                <a:ea typeface="Source Sans Pro" pitchFamily="34" charset="-122"/>
                <a:cs typeface="Source Sans Pro" pitchFamily="34" charset="-120"/>
              </a:rPr>
              <a:t>dẫn</a:t>
            </a:r>
            <a:r>
              <a:rPr lang="en-US" dirty="0">
                <a:solidFill>
                  <a:srgbClr val="2B4150"/>
                </a:solidFill>
                <a:latin typeface="PT Serif" panose="020A0603040505020204" pitchFamily="18" charset="0"/>
                <a:ea typeface="Source Sans Pro" pitchFamily="34" charset="-122"/>
                <a:cs typeface="Source Sans Pro" pitchFamily="34" charset="-120"/>
              </a:rPr>
              <a:t> </a:t>
            </a:r>
            <a:r>
              <a:rPr lang="en-US" dirty="0" err="1">
                <a:solidFill>
                  <a:srgbClr val="2B4150"/>
                </a:solidFill>
                <a:latin typeface="PT Serif" panose="020A0603040505020204" pitchFamily="18" charset="0"/>
                <a:ea typeface="Source Sans Pro" pitchFamily="34" charset="-122"/>
                <a:cs typeface="Source Sans Pro" pitchFamily="34" charset="-120"/>
              </a:rPr>
              <a:t>đến</a:t>
            </a:r>
            <a:endParaRPr lang="en-US" dirty="0">
              <a:solidFill>
                <a:srgbClr val="2B4150"/>
              </a:solidFill>
              <a:latin typeface="PT Serif" panose="020A0603040505020204" pitchFamily="18" charset="0"/>
              <a:ea typeface="Source Sans Pro" pitchFamily="34" charset="-122"/>
              <a:cs typeface="Source Sans Pro" pitchFamily="34" charset="-120"/>
            </a:endParaRPr>
          </a:p>
          <a:p>
            <a:pPr marL="0" indent="0" algn="l">
              <a:lnSpc>
                <a:spcPts val="2250"/>
              </a:lnSpc>
              <a:buNone/>
            </a:pPr>
            <a:r>
              <a:rPr lang="en-US" dirty="0">
                <a:solidFill>
                  <a:srgbClr val="2B4150"/>
                </a:solidFill>
                <a:latin typeface="PT Serif" panose="020A0603040505020204" pitchFamily="18" charset="0"/>
                <a:ea typeface="Source Sans Pro" pitchFamily="34" charset="-122"/>
                <a:cs typeface="Source Sans Pro" pitchFamily="34" charset="-120"/>
              </a:rPr>
              <a:t> những vết thương trên tay.</a:t>
            </a:r>
            <a:endParaRPr lang="en-US" dirty="0"/>
          </a:p>
        </p:txBody>
      </p:sp>
      <p:sp>
        <p:nvSpPr>
          <p:cNvPr id="11" name="Shape 8"/>
          <p:cNvSpPr/>
          <p:nvPr/>
        </p:nvSpPr>
        <p:spPr>
          <a:xfrm>
            <a:off x="1014412" y="4055116"/>
            <a:ext cx="631388" cy="22860"/>
          </a:xfrm>
          <a:prstGeom prst="roundRect">
            <a:avLst>
              <a:gd name="adj" fmla="val 118382"/>
            </a:avLst>
          </a:prstGeom>
          <a:solidFill>
            <a:srgbClr val="2B678C"/>
          </a:solidFill>
          <a:ln/>
        </p:spPr>
      </p:sp>
      <p:sp>
        <p:nvSpPr>
          <p:cNvPr id="12" name="Shape 9"/>
          <p:cNvSpPr/>
          <p:nvPr/>
        </p:nvSpPr>
        <p:spPr>
          <a:xfrm>
            <a:off x="631388" y="3863664"/>
            <a:ext cx="405884" cy="405884"/>
          </a:xfrm>
          <a:prstGeom prst="roundRect">
            <a:avLst>
              <a:gd name="adj" fmla="val 6667"/>
            </a:avLst>
          </a:prstGeom>
          <a:solidFill>
            <a:srgbClr val="124E73"/>
          </a:solidFill>
          <a:ln/>
        </p:spPr>
      </p:sp>
      <p:sp>
        <p:nvSpPr>
          <p:cNvPr id="13" name="Text 10"/>
          <p:cNvSpPr/>
          <p:nvPr/>
        </p:nvSpPr>
        <p:spPr>
          <a:xfrm>
            <a:off x="759023" y="3931291"/>
            <a:ext cx="150495" cy="270629"/>
          </a:xfrm>
          <a:prstGeom prst="rect">
            <a:avLst/>
          </a:prstGeom>
          <a:noFill/>
          <a:ln/>
        </p:spPr>
        <p:txBody>
          <a:bodyPr wrap="none" lIns="0" tIns="0" rIns="0" bIns="0" rtlCol="0" anchor="t"/>
          <a:lstStyle/>
          <a:p>
            <a:pPr marL="0" indent="0" algn="ctr">
              <a:lnSpc>
                <a:spcPts val="2100"/>
              </a:lnSpc>
              <a:buNone/>
            </a:pPr>
            <a:r>
              <a:rPr lang="en-US" sz="2100" dirty="0">
                <a:solidFill>
                  <a:srgbClr val="FFFFFF"/>
                </a:solidFill>
                <a:latin typeface="MuseoModerno Medium" pitchFamily="34" charset="0"/>
                <a:ea typeface="MuseoModerno Medium" pitchFamily="34" charset="-122"/>
                <a:cs typeface="MuseoModerno Medium" pitchFamily="34" charset="-120"/>
              </a:rPr>
              <a:t>2</a:t>
            </a:r>
            <a:endParaRPr lang="en-US" sz="2100" dirty="0"/>
          </a:p>
        </p:txBody>
      </p:sp>
      <p:sp>
        <p:nvSpPr>
          <p:cNvPr id="14" name="Text 11"/>
          <p:cNvSpPr/>
          <p:nvPr/>
        </p:nvSpPr>
        <p:spPr>
          <a:xfrm>
            <a:off x="1826597" y="3841161"/>
            <a:ext cx="2255163" cy="281821"/>
          </a:xfrm>
          <a:prstGeom prst="rect">
            <a:avLst/>
          </a:prstGeom>
          <a:noFill/>
          <a:ln/>
        </p:spPr>
        <p:txBody>
          <a:bodyPr wrap="none" lIns="0" tIns="0" rIns="0" bIns="0" rtlCol="0" anchor="t"/>
          <a:lstStyle/>
          <a:p>
            <a:pPr marL="0" indent="0" algn="l">
              <a:lnSpc>
                <a:spcPts val="2200"/>
              </a:lnSpc>
              <a:buNone/>
            </a:pPr>
            <a:r>
              <a:rPr lang="en-US" sz="2000" dirty="0">
                <a:solidFill>
                  <a:srgbClr val="2B4150"/>
                </a:solidFill>
                <a:latin typeface="MuseoModerno Medium" pitchFamily="34" charset="0"/>
                <a:ea typeface="MuseoModerno Medium" pitchFamily="34" charset="-122"/>
                <a:cs typeface="MuseoModerno Medium" pitchFamily="34" charset="-120"/>
              </a:rPr>
              <a:t>Bụi mài mòn</a:t>
            </a:r>
            <a:endParaRPr lang="en-US" sz="2000" dirty="0"/>
          </a:p>
        </p:txBody>
      </p:sp>
      <p:sp>
        <p:nvSpPr>
          <p:cNvPr id="15" name="Text 12"/>
          <p:cNvSpPr/>
          <p:nvPr/>
        </p:nvSpPr>
        <p:spPr>
          <a:xfrm>
            <a:off x="1826597" y="4125244"/>
            <a:ext cx="12104846" cy="288608"/>
          </a:xfrm>
          <a:prstGeom prst="rect">
            <a:avLst/>
          </a:prstGeom>
          <a:noFill/>
          <a:ln/>
        </p:spPr>
        <p:txBody>
          <a:bodyPr wrap="none" lIns="0" tIns="0" rIns="0" bIns="0" rtlCol="0" anchor="t"/>
          <a:lstStyle/>
          <a:p>
            <a:pPr marL="0" indent="0" algn="l">
              <a:lnSpc>
                <a:spcPts val="2250"/>
              </a:lnSpc>
              <a:buNone/>
            </a:pPr>
            <a:r>
              <a:rPr lang="en-US" dirty="0">
                <a:solidFill>
                  <a:srgbClr val="2B4150"/>
                </a:solidFill>
                <a:latin typeface="PT Serif" panose="020A0603040505020204" pitchFamily="18" charset="0"/>
                <a:ea typeface="Source Sans Pro" pitchFamily="34" charset="-122"/>
                <a:cs typeface="Source Sans Pro" pitchFamily="34" charset="-120"/>
              </a:rPr>
              <a:t>Bụi từ các vật liệu mài mòn có thể gây kích ứng mắt hoặc đường hô hấp.</a:t>
            </a:r>
            <a:endParaRPr lang="en-US" dirty="0"/>
          </a:p>
        </p:txBody>
      </p:sp>
      <p:sp>
        <p:nvSpPr>
          <p:cNvPr id="16" name="Shape 13"/>
          <p:cNvSpPr/>
          <p:nvPr/>
        </p:nvSpPr>
        <p:spPr>
          <a:xfrm>
            <a:off x="1014412" y="5274912"/>
            <a:ext cx="631388" cy="22860"/>
          </a:xfrm>
          <a:prstGeom prst="roundRect">
            <a:avLst>
              <a:gd name="adj" fmla="val 118382"/>
            </a:avLst>
          </a:prstGeom>
          <a:solidFill>
            <a:srgbClr val="2B678C"/>
          </a:solidFill>
          <a:ln/>
        </p:spPr>
      </p:sp>
      <p:sp>
        <p:nvSpPr>
          <p:cNvPr id="17" name="Shape 14"/>
          <p:cNvSpPr/>
          <p:nvPr/>
        </p:nvSpPr>
        <p:spPr>
          <a:xfrm>
            <a:off x="631388" y="5083459"/>
            <a:ext cx="405884" cy="405884"/>
          </a:xfrm>
          <a:prstGeom prst="roundRect">
            <a:avLst>
              <a:gd name="adj" fmla="val 6667"/>
            </a:avLst>
          </a:prstGeom>
          <a:solidFill>
            <a:srgbClr val="124E73"/>
          </a:solidFill>
          <a:ln/>
        </p:spPr>
      </p:sp>
      <p:sp>
        <p:nvSpPr>
          <p:cNvPr id="18" name="Text 15"/>
          <p:cNvSpPr/>
          <p:nvPr/>
        </p:nvSpPr>
        <p:spPr>
          <a:xfrm>
            <a:off x="758309" y="5151087"/>
            <a:ext cx="152043" cy="270629"/>
          </a:xfrm>
          <a:prstGeom prst="rect">
            <a:avLst/>
          </a:prstGeom>
          <a:noFill/>
          <a:ln/>
        </p:spPr>
        <p:txBody>
          <a:bodyPr wrap="none" lIns="0" tIns="0" rIns="0" bIns="0" rtlCol="0" anchor="t"/>
          <a:lstStyle/>
          <a:p>
            <a:pPr marL="0" indent="0" algn="ctr">
              <a:lnSpc>
                <a:spcPts val="2100"/>
              </a:lnSpc>
              <a:buNone/>
            </a:pPr>
            <a:r>
              <a:rPr lang="en-US" sz="2100" dirty="0">
                <a:solidFill>
                  <a:srgbClr val="FFFFFF"/>
                </a:solidFill>
                <a:latin typeface="MuseoModerno Medium" pitchFamily="34" charset="0"/>
                <a:ea typeface="MuseoModerno Medium" pitchFamily="34" charset="-122"/>
                <a:cs typeface="MuseoModerno Medium" pitchFamily="34" charset="-120"/>
              </a:rPr>
              <a:t>3</a:t>
            </a:r>
            <a:endParaRPr lang="en-US" sz="2100" dirty="0"/>
          </a:p>
        </p:txBody>
      </p:sp>
      <p:sp>
        <p:nvSpPr>
          <p:cNvPr id="19" name="Text 16"/>
          <p:cNvSpPr/>
          <p:nvPr/>
        </p:nvSpPr>
        <p:spPr>
          <a:xfrm>
            <a:off x="1826597" y="5060956"/>
            <a:ext cx="2255163" cy="281821"/>
          </a:xfrm>
          <a:prstGeom prst="rect">
            <a:avLst/>
          </a:prstGeom>
          <a:noFill/>
          <a:ln/>
        </p:spPr>
        <p:txBody>
          <a:bodyPr wrap="none" lIns="0" tIns="0" rIns="0" bIns="0" rtlCol="0" anchor="t"/>
          <a:lstStyle/>
          <a:p>
            <a:pPr marL="0" indent="0" algn="l">
              <a:lnSpc>
                <a:spcPts val="2200"/>
              </a:lnSpc>
              <a:buNone/>
            </a:pPr>
            <a:r>
              <a:rPr lang="en-US" sz="2000" dirty="0">
                <a:solidFill>
                  <a:srgbClr val="2B4150"/>
                </a:solidFill>
                <a:latin typeface="MuseoModerno Medium" pitchFamily="34" charset="0"/>
                <a:ea typeface="MuseoModerno Medium" pitchFamily="34" charset="-122"/>
                <a:cs typeface="MuseoModerno Medium" pitchFamily="34" charset="-120"/>
              </a:rPr>
              <a:t>Sự cố máy móc</a:t>
            </a:r>
            <a:endParaRPr lang="en-US" sz="2000" dirty="0"/>
          </a:p>
        </p:txBody>
      </p:sp>
      <p:sp>
        <p:nvSpPr>
          <p:cNvPr id="20" name="Text 17"/>
          <p:cNvSpPr/>
          <p:nvPr/>
        </p:nvSpPr>
        <p:spPr>
          <a:xfrm>
            <a:off x="1826597" y="5345039"/>
            <a:ext cx="12104846" cy="288608"/>
          </a:xfrm>
          <a:prstGeom prst="rect">
            <a:avLst/>
          </a:prstGeom>
          <a:noFill/>
          <a:ln/>
        </p:spPr>
        <p:txBody>
          <a:bodyPr wrap="none" lIns="0" tIns="0" rIns="0" bIns="0" rtlCol="0" anchor="t"/>
          <a:lstStyle/>
          <a:p>
            <a:pPr marL="0" indent="0" algn="l">
              <a:lnSpc>
                <a:spcPts val="2250"/>
              </a:lnSpc>
              <a:buNone/>
            </a:pPr>
            <a:r>
              <a:rPr lang="en-US" dirty="0">
                <a:solidFill>
                  <a:srgbClr val="2B4150"/>
                </a:solidFill>
                <a:latin typeface="PT Serif" panose="020A0603040505020204" pitchFamily="18" charset="0"/>
                <a:ea typeface="Source Sans Pro" pitchFamily="34" charset="-122"/>
                <a:cs typeface="Source Sans Pro" pitchFamily="34" charset="-120"/>
              </a:rPr>
              <a:t>Do máy móc hoạt động liên tục và cường độ làm việc cao, có nguy </a:t>
            </a:r>
            <a:r>
              <a:rPr lang="en-US" dirty="0" err="1">
                <a:solidFill>
                  <a:srgbClr val="2B4150"/>
                </a:solidFill>
                <a:latin typeface="PT Serif" panose="020A0603040505020204" pitchFamily="18" charset="0"/>
                <a:ea typeface="Source Sans Pro" pitchFamily="34" charset="-122"/>
                <a:cs typeface="Source Sans Pro" pitchFamily="34" charset="-120"/>
              </a:rPr>
              <a:t>cơ</a:t>
            </a:r>
            <a:r>
              <a:rPr lang="en-US"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ts val="2250"/>
              </a:lnSpc>
              <a:buNone/>
            </a:pPr>
            <a:r>
              <a:rPr lang="en-US" dirty="0" err="1">
                <a:solidFill>
                  <a:srgbClr val="2B4150"/>
                </a:solidFill>
                <a:latin typeface="PT Serif" panose="020A0603040505020204" pitchFamily="18" charset="0"/>
                <a:ea typeface="Source Sans Pro" pitchFamily="34" charset="-122"/>
                <a:cs typeface="Source Sans Pro" pitchFamily="34" charset="-120"/>
              </a:rPr>
              <a:t>xảy</a:t>
            </a:r>
            <a:r>
              <a:rPr lang="en-US" dirty="0">
                <a:solidFill>
                  <a:srgbClr val="2B4150"/>
                </a:solidFill>
                <a:latin typeface="PT Serif" panose="020A0603040505020204" pitchFamily="18" charset="0"/>
                <a:ea typeface="Source Sans Pro" pitchFamily="34" charset="-122"/>
                <a:cs typeface="Source Sans Pro" pitchFamily="34" charset="-120"/>
              </a:rPr>
              <a:t> ra tai nạn do sự cố máy móc.</a:t>
            </a:r>
            <a:endParaRPr lang="en-US" dirty="0"/>
          </a:p>
        </p:txBody>
      </p:sp>
      <p:pic>
        <p:nvPicPr>
          <p:cNvPr id="21" name="Picture 20">
            <a:extLst>
              <a:ext uri="{FF2B5EF4-FFF2-40B4-BE49-F238E27FC236}">
                <a16:creationId xmlns:a16="http://schemas.microsoft.com/office/drawing/2014/main" id="{D0536779-1478-D180-A6B3-B062867F37B7}"/>
              </a:ext>
            </a:extLst>
          </p:cNvPr>
          <p:cNvPicPr>
            <a:picLocks noChangeAspect="1"/>
          </p:cNvPicPr>
          <p:nvPr/>
        </p:nvPicPr>
        <p:blipFill>
          <a:blip r:embed="rId4"/>
          <a:stretch>
            <a:fillRect/>
          </a:stretch>
        </p:blipFill>
        <p:spPr>
          <a:xfrm>
            <a:off x="12399666" y="7446962"/>
            <a:ext cx="2086516" cy="7258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4626769" y="591383"/>
            <a:ext cx="5376863" cy="672108"/>
          </a:xfrm>
          <a:prstGeom prst="rect">
            <a:avLst/>
          </a:prstGeom>
          <a:noFill/>
          <a:ln/>
        </p:spPr>
        <p:txBody>
          <a:bodyPr wrap="none" lIns="0" tIns="0" rIns="0" bIns="0" rtlCol="0" anchor="t"/>
          <a:lstStyle/>
          <a:p>
            <a:pPr marL="0" indent="0" algn="ctr">
              <a:lnSpc>
                <a:spcPts val="5250"/>
              </a:lnSpc>
              <a:buNone/>
            </a:pPr>
            <a:r>
              <a:rPr lang="en-US" sz="4200" b="1" dirty="0">
                <a:solidFill>
                  <a:srgbClr val="124E73"/>
                </a:solidFill>
                <a:latin typeface="MuseoModerno Medium" pitchFamily="34" charset="0"/>
                <a:ea typeface="MuseoModerno Medium" pitchFamily="34" charset="-122"/>
                <a:cs typeface="MuseoModerno Medium" pitchFamily="34" charset="-120"/>
              </a:rPr>
              <a:t>Biện pháp an toàn</a:t>
            </a:r>
            <a:endParaRPr lang="en-US" sz="4200" dirty="0"/>
          </a:p>
        </p:txBody>
      </p:sp>
      <p:pic>
        <p:nvPicPr>
          <p:cNvPr id="3" name="Image 0" descr="preencoded.png"/>
          <p:cNvPicPr>
            <a:picLocks noChangeAspect="1"/>
          </p:cNvPicPr>
          <p:nvPr/>
        </p:nvPicPr>
        <p:blipFill>
          <a:blip r:embed="rId3"/>
          <a:stretch>
            <a:fillRect/>
          </a:stretch>
        </p:blipFill>
        <p:spPr>
          <a:xfrm>
            <a:off x="3378041" y="1693545"/>
            <a:ext cx="7874198" cy="3966448"/>
          </a:xfrm>
          <a:prstGeom prst="rect">
            <a:avLst/>
          </a:prstGeom>
        </p:spPr>
      </p:pic>
      <p:sp>
        <p:nvSpPr>
          <p:cNvPr id="4" name="Shape 1"/>
          <p:cNvSpPr/>
          <p:nvPr/>
        </p:nvSpPr>
        <p:spPr>
          <a:xfrm>
            <a:off x="1472203" y="6090047"/>
            <a:ext cx="483870" cy="483870"/>
          </a:xfrm>
          <a:prstGeom prst="roundRect">
            <a:avLst>
              <a:gd name="adj" fmla="val 6667"/>
            </a:avLst>
          </a:prstGeom>
          <a:solidFill>
            <a:srgbClr val="124E73"/>
          </a:solidFill>
          <a:ln/>
        </p:spPr>
      </p:sp>
      <p:sp>
        <p:nvSpPr>
          <p:cNvPr id="5" name="Text 2"/>
          <p:cNvSpPr/>
          <p:nvPr/>
        </p:nvSpPr>
        <p:spPr>
          <a:xfrm>
            <a:off x="1638414" y="6170652"/>
            <a:ext cx="151328" cy="322659"/>
          </a:xfrm>
          <a:prstGeom prst="rect">
            <a:avLst/>
          </a:prstGeom>
          <a:noFill/>
          <a:ln/>
        </p:spPr>
        <p:txBody>
          <a:bodyPr wrap="none" lIns="0" tIns="0" rIns="0" bIns="0" rtlCol="0" anchor="t"/>
          <a:lstStyle/>
          <a:p>
            <a:pPr marL="0" indent="0" algn="ctr">
              <a:lnSpc>
                <a:spcPts val="2500"/>
              </a:lnSpc>
              <a:buNone/>
            </a:pPr>
            <a:r>
              <a:rPr lang="en-US" sz="2500" dirty="0">
                <a:solidFill>
                  <a:srgbClr val="FFFFFF"/>
                </a:solidFill>
                <a:latin typeface="MuseoModerno Medium" pitchFamily="34" charset="0"/>
                <a:ea typeface="MuseoModerno Medium" pitchFamily="34" charset="-122"/>
                <a:cs typeface="MuseoModerno Medium" pitchFamily="34" charset="-120"/>
              </a:rPr>
              <a:t>1</a:t>
            </a:r>
            <a:endParaRPr lang="en-US" sz="2500" dirty="0"/>
          </a:p>
        </p:txBody>
      </p:sp>
      <p:sp>
        <p:nvSpPr>
          <p:cNvPr id="6" name="Text 3"/>
          <p:cNvSpPr/>
          <p:nvPr/>
        </p:nvSpPr>
        <p:spPr>
          <a:xfrm>
            <a:off x="1873687" y="6143863"/>
            <a:ext cx="2688431" cy="335994"/>
          </a:xfrm>
          <a:prstGeom prst="rect">
            <a:avLst/>
          </a:prstGeom>
          <a:noFill/>
          <a:ln/>
        </p:spPr>
        <p:txBody>
          <a:bodyPr wrap="none" lIns="0" tIns="0" rIns="0" bIns="0" rtlCol="0" anchor="t"/>
          <a:lstStyle/>
          <a:p>
            <a:pPr marL="0" indent="0" algn="ctr">
              <a:lnSpc>
                <a:spcPts val="2600"/>
              </a:lnSpc>
              <a:buNone/>
            </a:pPr>
            <a:r>
              <a:rPr lang="en-US" sz="2100" dirty="0">
                <a:solidFill>
                  <a:srgbClr val="2B4150"/>
                </a:solidFill>
                <a:latin typeface="MuseoModerno Medium" pitchFamily="34" charset="0"/>
                <a:ea typeface="MuseoModerno Medium" pitchFamily="34" charset="-122"/>
                <a:cs typeface="MuseoModerno Medium" pitchFamily="34" charset="-120"/>
              </a:rPr>
              <a:t>Đào tạo an toàn</a:t>
            </a:r>
            <a:endParaRPr lang="en-US" sz="2100" dirty="0"/>
          </a:p>
        </p:txBody>
      </p:sp>
      <p:sp>
        <p:nvSpPr>
          <p:cNvPr id="7" name="Text 4"/>
          <p:cNvSpPr/>
          <p:nvPr/>
        </p:nvSpPr>
        <p:spPr>
          <a:xfrm>
            <a:off x="1451610" y="6608802"/>
            <a:ext cx="3532703" cy="1031915"/>
          </a:xfrm>
          <a:prstGeom prst="rect">
            <a:avLst/>
          </a:prstGeom>
          <a:noFill/>
          <a:ln/>
        </p:spPr>
        <p:txBody>
          <a:bodyPr wrap="square" lIns="0" tIns="0" rIns="0" bIns="0" rtlCol="0" anchor="t"/>
          <a:lstStyle/>
          <a:p>
            <a:pPr marL="0" indent="0">
              <a:lnSpc>
                <a:spcPts val="2700"/>
              </a:lnSpc>
              <a:buNone/>
            </a:pPr>
            <a:r>
              <a:rPr lang="en-US" sz="1650" dirty="0">
                <a:solidFill>
                  <a:srgbClr val="2B4150"/>
                </a:solidFill>
                <a:latin typeface="PT Serif" panose="020A0603040505020204" pitchFamily="18" charset="0"/>
                <a:ea typeface="Source Sans Pro" pitchFamily="34" charset="-122"/>
                <a:cs typeface="Source Sans Pro" pitchFamily="34" charset="-120"/>
              </a:rPr>
              <a:t>Công nhân cần được đào tạo về quy trình an toàn và sử dụng dụng cụ bảo hộ cá nhân.</a:t>
            </a:r>
            <a:endParaRPr lang="en-US" sz="1650" dirty="0"/>
          </a:p>
        </p:txBody>
      </p:sp>
      <p:sp>
        <p:nvSpPr>
          <p:cNvPr id="8" name="Shape 5"/>
          <p:cNvSpPr/>
          <p:nvPr/>
        </p:nvSpPr>
        <p:spPr>
          <a:xfrm>
            <a:off x="5918830" y="6090047"/>
            <a:ext cx="483870" cy="483870"/>
          </a:xfrm>
          <a:prstGeom prst="roundRect">
            <a:avLst>
              <a:gd name="adj" fmla="val 6667"/>
            </a:avLst>
          </a:prstGeom>
          <a:solidFill>
            <a:srgbClr val="124E73"/>
          </a:solidFill>
          <a:ln/>
        </p:spPr>
      </p:sp>
      <p:sp>
        <p:nvSpPr>
          <p:cNvPr id="9" name="Text 6"/>
          <p:cNvSpPr/>
          <p:nvPr/>
        </p:nvSpPr>
        <p:spPr>
          <a:xfrm>
            <a:off x="6070992" y="6170652"/>
            <a:ext cx="179427" cy="322659"/>
          </a:xfrm>
          <a:prstGeom prst="rect">
            <a:avLst/>
          </a:prstGeom>
          <a:noFill/>
          <a:ln/>
        </p:spPr>
        <p:txBody>
          <a:bodyPr wrap="none" lIns="0" tIns="0" rIns="0" bIns="0" rtlCol="0" anchor="t"/>
          <a:lstStyle/>
          <a:p>
            <a:pPr marL="0" indent="0" algn="ctr">
              <a:lnSpc>
                <a:spcPts val="2500"/>
              </a:lnSpc>
              <a:buNone/>
            </a:pPr>
            <a:r>
              <a:rPr lang="en-US" sz="2500" dirty="0">
                <a:solidFill>
                  <a:srgbClr val="FFFFFF"/>
                </a:solidFill>
                <a:latin typeface="MuseoModerno Medium" pitchFamily="34" charset="0"/>
                <a:ea typeface="MuseoModerno Medium" pitchFamily="34" charset="-122"/>
                <a:cs typeface="MuseoModerno Medium" pitchFamily="34" charset="-120"/>
              </a:rPr>
              <a:t>2</a:t>
            </a:r>
            <a:endParaRPr lang="en-US" sz="2500" dirty="0"/>
          </a:p>
        </p:txBody>
      </p:sp>
      <p:sp>
        <p:nvSpPr>
          <p:cNvPr id="10" name="Text 7"/>
          <p:cNvSpPr/>
          <p:nvPr/>
        </p:nvSpPr>
        <p:spPr>
          <a:xfrm>
            <a:off x="6320314" y="6143863"/>
            <a:ext cx="2688431" cy="335994"/>
          </a:xfrm>
          <a:prstGeom prst="rect">
            <a:avLst/>
          </a:prstGeom>
          <a:noFill/>
          <a:ln/>
        </p:spPr>
        <p:txBody>
          <a:bodyPr wrap="none" lIns="0" tIns="0" rIns="0" bIns="0" rtlCol="0" anchor="t"/>
          <a:lstStyle/>
          <a:p>
            <a:pPr marL="0" indent="0" algn="ctr">
              <a:lnSpc>
                <a:spcPts val="2600"/>
              </a:lnSpc>
              <a:buNone/>
            </a:pPr>
            <a:r>
              <a:rPr lang="en-US" sz="2100" dirty="0">
                <a:solidFill>
                  <a:srgbClr val="2B4150"/>
                </a:solidFill>
                <a:latin typeface="MuseoModerno Medium" pitchFamily="34" charset="0"/>
                <a:ea typeface="MuseoModerno Medium" pitchFamily="34" charset="-122"/>
                <a:cs typeface="MuseoModerno Medium" pitchFamily="34" charset="-120"/>
              </a:rPr>
              <a:t>Bảo trì thiết bị</a:t>
            </a:r>
            <a:endParaRPr lang="en-US" sz="2100" dirty="0"/>
          </a:p>
        </p:txBody>
      </p:sp>
      <p:sp>
        <p:nvSpPr>
          <p:cNvPr id="11" name="Text 8"/>
          <p:cNvSpPr/>
          <p:nvPr/>
        </p:nvSpPr>
        <p:spPr>
          <a:xfrm>
            <a:off x="5898237" y="6608802"/>
            <a:ext cx="3532703" cy="687943"/>
          </a:xfrm>
          <a:prstGeom prst="rect">
            <a:avLst/>
          </a:prstGeom>
          <a:noFill/>
          <a:ln/>
        </p:spPr>
        <p:txBody>
          <a:bodyPr wrap="square" lIns="0" tIns="0" rIns="0" bIns="0" rtlCol="0" anchor="t"/>
          <a:lstStyle/>
          <a:p>
            <a:pPr marL="0" indent="0">
              <a:lnSpc>
                <a:spcPts val="2700"/>
              </a:lnSpc>
              <a:buNone/>
            </a:pPr>
            <a:r>
              <a:rPr lang="en-US" sz="1650" dirty="0">
                <a:solidFill>
                  <a:srgbClr val="2B4150"/>
                </a:solidFill>
                <a:latin typeface="PT Serif" panose="020A0603040505020204" pitchFamily="18" charset="0"/>
                <a:ea typeface="Source Sans Pro" pitchFamily="34" charset="-122"/>
                <a:cs typeface="Source Sans Pro" pitchFamily="34" charset="-120"/>
              </a:rPr>
              <a:t>Kiểm tra và bảo trì định kỳ các dụng cụ cắt và đánh bóng.</a:t>
            </a:r>
            <a:endParaRPr lang="en-US" sz="1650" dirty="0"/>
          </a:p>
        </p:txBody>
      </p:sp>
      <p:sp>
        <p:nvSpPr>
          <p:cNvPr id="12" name="Shape 9"/>
          <p:cNvSpPr/>
          <p:nvPr/>
        </p:nvSpPr>
        <p:spPr>
          <a:xfrm>
            <a:off x="10365458" y="6090047"/>
            <a:ext cx="483870" cy="483870"/>
          </a:xfrm>
          <a:prstGeom prst="roundRect">
            <a:avLst>
              <a:gd name="adj" fmla="val 6667"/>
            </a:avLst>
          </a:prstGeom>
          <a:solidFill>
            <a:srgbClr val="124E73"/>
          </a:solidFill>
          <a:ln/>
        </p:spPr>
      </p:sp>
      <p:sp>
        <p:nvSpPr>
          <p:cNvPr id="13" name="Text 10"/>
          <p:cNvSpPr/>
          <p:nvPr/>
        </p:nvSpPr>
        <p:spPr>
          <a:xfrm>
            <a:off x="10516667" y="6170652"/>
            <a:ext cx="181332" cy="322659"/>
          </a:xfrm>
          <a:prstGeom prst="rect">
            <a:avLst/>
          </a:prstGeom>
          <a:noFill/>
          <a:ln/>
        </p:spPr>
        <p:txBody>
          <a:bodyPr wrap="none" lIns="0" tIns="0" rIns="0" bIns="0" rtlCol="0" anchor="t"/>
          <a:lstStyle/>
          <a:p>
            <a:pPr marL="0" indent="0" algn="ctr">
              <a:lnSpc>
                <a:spcPts val="2500"/>
              </a:lnSpc>
              <a:buNone/>
            </a:pPr>
            <a:r>
              <a:rPr lang="en-US" sz="2500" dirty="0">
                <a:solidFill>
                  <a:srgbClr val="FFFFFF"/>
                </a:solidFill>
                <a:latin typeface="MuseoModerno Medium" pitchFamily="34" charset="0"/>
                <a:ea typeface="MuseoModerno Medium" pitchFamily="34" charset="-122"/>
                <a:cs typeface="MuseoModerno Medium" pitchFamily="34" charset="-120"/>
              </a:rPr>
              <a:t>3</a:t>
            </a:r>
            <a:endParaRPr lang="en-US" sz="2500" dirty="0"/>
          </a:p>
        </p:txBody>
      </p:sp>
      <p:sp>
        <p:nvSpPr>
          <p:cNvPr id="14" name="Text 11"/>
          <p:cNvSpPr/>
          <p:nvPr/>
        </p:nvSpPr>
        <p:spPr>
          <a:xfrm>
            <a:off x="10861825" y="6143863"/>
            <a:ext cx="2688431" cy="335994"/>
          </a:xfrm>
          <a:prstGeom prst="rect">
            <a:avLst/>
          </a:prstGeom>
          <a:noFill/>
          <a:ln/>
        </p:spPr>
        <p:txBody>
          <a:bodyPr wrap="none" lIns="0" tIns="0" rIns="0" bIns="0" rtlCol="0" anchor="t"/>
          <a:lstStyle/>
          <a:p>
            <a:pPr marL="0" indent="0" algn="ctr">
              <a:lnSpc>
                <a:spcPts val="2600"/>
              </a:lnSpc>
              <a:buNone/>
            </a:pPr>
            <a:r>
              <a:rPr lang="en-US" sz="2100" dirty="0">
                <a:solidFill>
                  <a:srgbClr val="2B4150"/>
                </a:solidFill>
                <a:latin typeface="MuseoModerno Medium" pitchFamily="34" charset="0"/>
                <a:ea typeface="MuseoModerno Medium" pitchFamily="34" charset="-122"/>
                <a:cs typeface="MuseoModerno Medium" pitchFamily="34" charset="-120"/>
              </a:rPr>
              <a:t>Môi trường làm việc</a:t>
            </a:r>
            <a:endParaRPr lang="en-US" sz="2100" dirty="0"/>
          </a:p>
        </p:txBody>
      </p:sp>
      <p:sp>
        <p:nvSpPr>
          <p:cNvPr id="15" name="Text 12"/>
          <p:cNvSpPr/>
          <p:nvPr/>
        </p:nvSpPr>
        <p:spPr>
          <a:xfrm>
            <a:off x="10344864" y="6608802"/>
            <a:ext cx="3532703" cy="687943"/>
          </a:xfrm>
          <a:prstGeom prst="rect">
            <a:avLst/>
          </a:prstGeom>
          <a:noFill/>
          <a:ln/>
        </p:spPr>
        <p:txBody>
          <a:bodyPr wrap="square" lIns="0" tIns="0" rIns="0" bIns="0" rtlCol="0" anchor="t"/>
          <a:lstStyle/>
          <a:p>
            <a:pPr marL="0" indent="0">
              <a:lnSpc>
                <a:spcPts val="2700"/>
              </a:lnSpc>
              <a:buNone/>
            </a:pPr>
            <a:r>
              <a:rPr lang="en-US" sz="1650" dirty="0">
                <a:solidFill>
                  <a:srgbClr val="2B4150"/>
                </a:solidFill>
                <a:latin typeface="PT Serif" panose="020A0603040505020204" pitchFamily="18" charset="0"/>
                <a:ea typeface="Source Sans Pro" pitchFamily="34" charset="-122"/>
                <a:cs typeface="Source Sans Pro" pitchFamily="34" charset="-120"/>
              </a:rPr>
              <a:t>Đảm bảo đủ ánh sáng, thông thoáng và sắp xếp gọn gàng.</a:t>
            </a:r>
            <a:endParaRPr lang="en-US" sz="1650" dirty="0"/>
          </a:p>
        </p:txBody>
      </p:sp>
      <p:pic>
        <p:nvPicPr>
          <p:cNvPr id="16" name="Picture 15">
            <a:extLst>
              <a:ext uri="{FF2B5EF4-FFF2-40B4-BE49-F238E27FC236}">
                <a16:creationId xmlns:a16="http://schemas.microsoft.com/office/drawing/2014/main" id="{10C35D93-6EE2-19E9-AE23-52994EDFB273}"/>
              </a:ext>
            </a:extLst>
          </p:cNvPr>
          <p:cNvPicPr>
            <a:picLocks noChangeAspect="1"/>
          </p:cNvPicPr>
          <p:nvPr/>
        </p:nvPicPr>
        <p:blipFill>
          <a:blip r:embed="rId4"/>
          <a:stretch>
            <a:fillRect/>
          </a:stretch>
        </p:blipFill>
        <p:spPr>
          <a:xfrm>
            <a:off x="12399666" y="7446962"/>
            <a:ext cx="2086516" cy="7258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1971577" y="283031"/>
            <a:ext cx="6225778" cy="376476"/>
          </a:xfrm>
          <a:prstGeom prst="rect">
            <a:avLst/>
          </a:prstGeom>
          <a:noFill/>
          <a:ln/>
        </p:spPr>
        <p:txBody>
          <a:bodyPr wrap="none" lIns="0" tIns="0" rIns="0" bIns="0" rtlCol="0" anchor="t"/>
          <a:lstStyle/>
          <a:p>
            <a:pPr marL="0" indent="0" algn="ctr">
              <a:lnSpc>
                <a:spcPts val="2950"/>
              </a:lnSpc>
              <a:buNone/>
            </a:pPr>
            <a:r>
              <a:rPr lang="en-US" sz="2800" b="1" dirty="0">
                <a:solidFill>
                  <a:srgbClr val="124E73"/>
                </a:solidFill>
                <a:latin typeface="MuseoModerno Medium" pitchFamily="34" charset="0"/>
                <a:ea typeface="MuseoModerno Medium" pitchFamily="34" charset="-122"/>
                <a:cs typeface="MuseoModerno Medium" pitchFamily="34" charset="-120"/>
              </a:rPr>
              <a:t>IV. Công đoạn Dán Và Bơm Không Khí Nén</a:t>
            </a:r>
            <a:endParaRPr lang="en-US" sz="2800" b="1" dirty="0"/>
          </a:p>
        </p:txBody>
      </p:sp>
      <p:pic>
        <p:nvPicPr>
          <p:cNvPr id="3" name="Image 0" descr="preencoded.png"/>
          <p:cNvPicPr>
            <a:picLocks noChangeAspect="1"/>
          </p:cNvPicPr>
          <p:nvPr/>
        </p:nvPicPr>
        <p:blipFill>
          <a:blip r:embed="rId3"/>
          <a:stretch>
            <a:fillRect/>
          </a:stretch>
        </p:blipFill>
        <p:spPr>
          <a:xfrm>
            <a:off x="1557064" y="1495161"/>
            <a:ext cx="3961809" cy="1951204"/>
          </a:xfrm>
          <a:prstGeom prst="rect">
            <a:avLst/>
          </a:prstGeom>
        </p:spPr>
      </p:pic>
      <p:pic>
        <p:nvPicPr>
          <p:cNvPr id="4" name="Image 1" descr="preencoded.png"/>
          <p:cNvPicPr>
            <a:picLocks noChangeAspect="1"/>
          </p:cNvPicPr>
          <p:nvPr/>
        </p:nvPicPr>
        <p:blipFill>
          <a:blip r:embed="rId4"/>
          <a:srcRect t="14231"/>
          <a:stretch/>
        </p:blipFill>
        <p:spPr>
          <a:xfrm>
            <a:off x="5772563" y="1134595"/>
            <a:ext cx="3085275" cy="2621780"/>
          </a:xfrm>
          <a:prstGeom prst="rect">
            <a:avLst/>
          </a:prstGeom>
        </p:spPr>
      </p:pic>
      <p:pic>
        <p:nvPicPr>
          <p:cNvPr id="5" name="Image 2" descr="preencoded.png"/>
          <p:cNvPicPr>
            <a:picLocks noChangeAspect="1"/>
          </p:cNvPicPr>
          <p:nvPr/>
        </p:nvPicPr>
        <p:blipFill>
          <a:blip r:embed="rId5"/>
          <a:stretch>
            <a:fillRect/>
          </a:stretch>
        </p:blipFill>
        <p:spPr>
          <a:xfrm>
            <a:off x="9070163" y="1544828"/>
            <a:ext cx="4573438" cy="1951204"/>
          </a:xfrm>
          <a:prstGeom prst="rect">
            <a:avLst/>
          </a:prstGeom>
        </p:spPr>
      </p:pic>
      <p:pic>
        <p:nvPicPr>
          <p:cNvPr id="7" name="Image 3" descr="preencoded.png"/>
          <p:cNvPicPr>
            <a:picLocks noChangeAspect="1"/>
          </p:cNvPicPr>
          <p:nvPr/>
        </p:nvPicPr>
        <p:blipFill>
          <a:blip r:embed="rId6"/>
          <a:stretch>
            <a:fillRect/>
          </a:stretch>
        </p:blipFill>
        <p:spPr>
          <a:xfrm>
            <a:off x="1557064" y="4627275"/>
            <a:ext cx="602337" cy="963692"/>
          </a:xfrm>
          <a:prstGeom prst="rect">
            <a:avLst/>
          </a:prstGeom>
        </p:spPr>
      </p:pic>
      <p:sp>
        <p:nvSpPr>
          <p:cNvPr id="8" name="Text 2"/>
          <p:cNvSpPr/>
          <p:nvPr/>
        </p:nvSpPr>
        <p:spPr>
          <a:xfrm>
            <a:off x="2480696" y="4629686"/>
            <a:ext cx="1505903" cy="188238"/>
          </a:xfrm>
          <a:prstGeom prst="rect">
            <a:avLst/>
          </a:prstGeom>
          <a:noFill/>
          <a:ln/>
        </p:spPr>
        <p:txBody>
          <a:bodyPr wrap="none" lIns="0" tIns="0" rIns="0" bIns="0" rtlCol="0" anchor="t"/>
          <a:lstStyle/>
          <a:p>
            <a:pPr marL="0" indent="0" algn="l">
              <a:lnSpc>
                <a:spcPts val="1450"/>
              </a:lnSpc>
              <a:buNone/>
            </a:pPr>
            <a:r>
              <a:rPr lang="en-US" dirty="0">
                <a:solidFill>
                  <a:srgbClr val="2B4150"/>
                </a:solidFill>
                <a:latin typeface="MuseoModerno Medium" pitchFamily="34" charset="0"/>
                <a:ea typeface="MuseoModerno Medium" pitchFamily="34" charset="-122"/>
                <a:cs typeface="MuseoModerno Medium" pitchFamily="34" charset="-120"/>
              </a:rPr>
              <a:t>Công việc</a:t>
            </a:r>
            <a:endParaRPr lang="en-US" dirty="0"/>
          </a:p>
        </p:txBody>
      </p:sp>
      <p:sp>
        <p:nvSpPr>
          <p:cNvPr id="9" name="Text 3"/>
          <p:cNvSpPr/>
          <p:nvPr/>
        </p:nvSpPr>
        <p:spPr>
          <a:xfrm>
            <a:off x="2480696" y="4890195"/>
            <a:ext cx="13004244" cy="192762"/>
          </a:xfrm>
          <a:prstGeom prst="rect">
            <a:avLst/>
          </a:prstGeom>
          <a:noFill/>
          <a:ln/>
        </p:spPr>
        <p:txBody>
          <a:bodyPr wrap="none" lIns="0" tIns="0" rIns="0" bIns="0" rtlCol="0" anchor="t"/>
          <a:lstStyle/>
          <a:p>
            <a:pPr marL="171450" indent="-171450" algn="l">
              <a:lnSpc>
                <a:spcPts val="1500"/>
              </a:lnSpc>
              <a:buFont typeface="Arial" panose="020B0604020202020204" pitchFamily="34" charset="0"/>
              <a:buChar char="•"/>
            </a:pPr>
            <a:r>
              <a:rPr lang="en-US" sz="1400" dirty="0">
                <a:solidFill>
                  <a:srgbClr val="2B4150"/>
                </a:solidFill>
                <a:latin typeface="PT Serif" panose="020A0603040505020204" pitchFamily="18" charset="0"/>
                <a:ea typeface="Source Sans Pro" pitchFamily="34" charset="-122"/>
                <a:cs typeface="Source Sans Pro" pitchFamily="34" charset="-120"/>
              </a:rPr>
              <a:t>Hai nửa của bóng, sau khi đã được cắt và đánh bóng, sẽ được dán lại với nhau bằng một loại keo chuyên </a:t>
            </a:r>
            <a:r>
              <a:rPr lang="en-US" sz="1400" dirty="0" err="1">
                <a:solidFill>
                  <a:srgbClr val="2B4150"/>
                </a:solidFill>
                <a:latin typeface="PT Serif" panose="020A0603040505020204" pitchFamily="18" charset="0"/>
                <a:ea typeface="Source Sans Pro" pitchFamily="34" charset="-122"/>
                <a:cs typeface="Source Sans Pro" pitchFamily="34" charset="-120"/>
              </a:rPr>
              <a:t>dụng</a:t>
            </a:r>
            <a:r>
              <a:rPr lang="en-US" sz="1400" dirty="0">
                <a:solidFill>
                  <a:srgbClr val="2B4150"/>
                </a:solidFill>
                <a:latin typeface="PT Serif" panose="020A0603040505020204" pitchFamily="18" charset="0"/>
                <a:ea typeface="Source Sans Pro" pitchFamily="34" charset="-122"/>
                <a:cs typeface="Source Sans Pro" pitchFamily="34" charset="-120"/>
              </a:rPr>
              <a:t>,</a:t>
            </a:r>
          </a:p>
          <a:p>
            <a:pPr algn="l">
              <a:lnSpc>
                <a:spcPts val="1500"/>
              </a:lnSpc>
            </a:pPr>
            <a:r>
              <a:rPr lang="en-US" sz="1400" dirty="0">
                <a:solidFill>
                  <a:srgbClr val="2B4150"/>
                </a:solidFill>
                <a:latin typeface="PT Serif" panose="020A0603040505020204" pitchFamily="18" charset="0"/>
                <a:ea typeface="Source Sans Pro" pitchFamily="34" charset="-122"/>
                <a:cs typeface="Source Sans Pro" pitchFamily="34" charset="-120"/>
              </a:rPr>
              <a:t>    </a:t>
            </a:r>
            <a:r>
              <a:rPr lang="en-US" sz="1400" dirty="0" err="1">
                <a:solidFill>
                  <a:srgbClr val="2B4150"/>
                </a:solidFill>
                <a:latin typeface="PT Serif" panose="020A0603040505020204" pitchFamily="18" charset="0"/>
                <a:ea typeface="Source Sans Pro" pitchFamily="34" charset="-122"/>
                <a:cs typeface="Source Sans Pro" pitchFamily="34" charset="-120"/>
              </a:rPr>
              <a:t>đảm</a:t>
            </a:r>
            <a:r>
              <a:rPr lang="en-US" sz="1400" dirty="0">
                <a:solidFill>
                  <a:srgbClr val="2B4150"/>
                </a:solidFill>
                <a:latin typeface="PT Serif" panose="020A0603040505020204" pitchFamily="18" charset="0"/>
                <a:ea typeface="Source Sans Pro" pitchFamily="34" charset="-122"/>
                <a:cs typeface="Source Sans Pro" pitchFamily="34" charset="-120"/>
              </a:rPr>
              <a:t> bảo tính kết dính và độ bền cho sản phẩm.</a:t>
            </a:r>
            <a:endParaRPr lang="en-US" sz="1400" dirty="0"/>
          </a:p>
        </p:txBody>
      </p:sp>
      <p:sp>
        <p:nvSpPr>
          <p:cNvPr id="10" name="Text 4"/>
          <p:cNvSpPr/>
          <p:nvPr/>
        </p:nvSpPr>
        <p:spPr>
          <a:xfrm>
            <a:off x="2480696" y="5297345"/>
            <a:ext cx="13004244" cy="192762"/>
          </a:xfrm>
          <a:prstGeom prst="rect">
            <a:avLst/>
          </a:prstGeom>
          <a:noFill/>
          <a:ln/>
        </p:spPr>
        <p:txBody>
          <a:bodyPr wrap="none" lIns="0" tIns="0" rIns="0" bIns="0" rtlCol="0" anchor="t"/>
          <a:lstStyle/>
          <a:p>
            <a:pPr marL="171450" indent="-171450" algn="l">
              <a:lnSpc>
                <a:spcPts val="1500"/>
              </a:lnSpc>
              <a:buFont typeface="Arial" panose="020B0604020202020204" pitchFamily="34" charset="0"/>
              <a:buChar char="•"/>
            </a:pPr>
            <a:r>
              <a:rPr lang="en-US" sz="1400" dirty="0">
                <a:solidFill>
                  <a:srgbClr val="2B4150"/>
                </a:solidFill>
                <a:latin typeface="PT Serif" panose="020A0603040505020204" pitchFamily="18" charset="0"/>
                <a:ea typeface="Source Sans Pro" pitchFamily="34" charset="-122"/>
                <a:cs typeface="Source Sans Pro" pitchFamily="34" charset="-120"/>
              </a:rPr>
              <a:t>Sau khi hai nửa bóng được dán chắc chắn, không khí nén sẽ được bơm vào bên trong.</a:t>
            </a:r>
            <a:endParaRPr lang="en-US" sz="1400" dirty="0"/>
          </a:p>
        </p:txBody>
      </p:sp>
      <p:pic>
        <p:nvPicPr>
          <p:cNvPr id="11" name="Image 4" descr="preencoded.png"/>
          <p:cNvPicPr>
            <a:picLocks noChangeAspect="1"/>
          </p:cNvPicPr>
          <p:nvPr/>
        </p:nvPicPr>
        <p:blipFill>
          <a:blip r:embed="rId7"/>
          <a:stretch>
            <a:fillRect/>
          </a:stretch>
        </p:blipFill>
        <p:spPr>
          <a:xfrm>
            <a:off x="1557064" y="5590967"/>
            <a:ext cx="602337" cy="1163836"/>
          </a:xfrm>
          <a:prstGeom prst="rect">
            <a:avLst/>
          </a:prstGeom>
        </p:spPr>
      </p:pic>
      <p:sp>
        <p:nvSpPr>
          <p:cNvPr id="12" name="Text 5"/>
          <p:cNvSpPr/>
          <p:nvPr/>
        </p:nvSpPr>
        <p:spPr>
          <a:xfrm>
            <a:off x="2480696" y="5689759"/>
            <a:ext cx="1505903" cy="188238"/>
          </a:xfrm>
          <a:prstGeom prst="rect">
            <a:avLst/>
          </a:prstGeom>
          <a:noFill/>
          <a:ln/>
        </p:spPr>
        <p:txBody>
          <a:bodyPr wrap="none" lIns="0" tIns="0" rIns="0" bIns="0" rtlCol="0" anchor="t"/>
          <a:lstStyle/>
          <a:p>
            <a:pPr marL="0" indent="0" algn="l">
              <a:lnSpc>
                <a:spcPts val="1450"/>
              </a:lnSpc>
              <a:buNone/>
            </a:pPr>
            <a:r>
              <a:rPr lang="en-US" dirty="0">
                <a:solidFill>
                  <a:srgbClr val="2B4150"/>
                </a:solidFill>
                <a:latin typeface="MuseoModerno Medium" pitchFamily="34" charset="0"/>
                <a:ea typeface="MuseoModerno Medium" pitchFamily="34" charset="-122"/>
                <a:cs typeface="MuseoModerno Medium" pitchFamily="34" charset="-120"/>
              </a:rPr>
              <a:t>Nguy cơ tiềm ẩn</a:t>
            </a:r>
            <a:endParaRPr lang="en-US" dirty="0"/>
          </a:p>
        </p:txBody>
      </p:sp>
      <p:sp>
        <p:nvSpPr>
          <p:cNvPr id="13" name="Text 6"/>
          <p:cNvSpPr/>
          <p:nvPr/>
        </p:nvSpPr>
        <p:spPr>
          <a:xfrm>
            <a:off x="2480696" y="5950268"/>
            <a:ext cx="13004244" cy="192762"/>
          </a:xfrm>
          <a:prstGeom prst="rect">
            <a:avLst/>
          </a:prstGeom>
          <a:noFill/>
          <a:ln/>
        </p:spPr>
        <p:txBody>
          <a:bodyPr wrap="none" lIns="0" tIns="0" rIns="0" bIns="0" rtlCol="0" anchor="t"/>
          <a:lstStyle/>
          <a:p>
            <a:pPr marL="342900" indent="-342900" algn="l">
              <a:lnSpc>
                <a:spcPts val="1500"/>
              </a:lnSpc>
              <a:buSzPct val="100000"/>
              <a:buChar char="•"/>
            </a:pPr>
            <a:r>
              <a:rPr lang="en-US" sz="1400" dirty="0">
                <a:solidFill>
                  <a:srgbClr val="2B4150"/>
                </a:solidFill>
                <a:latin typeface="PT Serif" panose="020A0603040505020204" pitchFamily="18" charset="0"/>
                <a:ea typeface="Source Sans Pro" pitchFamily="34" charset="-122"/>
                <a:cs typeface="Source Sans Pro" pitchFamily="34" charset="-120"/>
              </a:rPr>
              <a:t>Tiếp xúc với keo dán</a:t>
            </a:r>
            <a:endParaRPr lang="en-US" sz="1400" dirty="0"/>
          </a:p>
        </p:txBody>
      </p:sp>
      <p:sp>
        <p:nvSpPr>
          <p:cNvPr id="14" name="Text 7"/>
          <p:cNvSpPr/>
          <p:nvPr/>
        </p:nvSpPr>
        <p:spPr>
          <a:xfrm>
            <a:off x="2480696" y="6185178"/>
            <a:ext cx="13004244" cy="192762"/>
          </a:xfrm>
          <a:prstGeom prst="rect">
            <a:avLst/>
          </a:prstGeom>
          <a:noFill/>
          <a:ln/>
        </p:spPr>
        <p:txBody>
          <a:bodyPr wrap="none" lIns="0" tIns="0" rIns="0" bIns="0" rtlCol="0" anchor="t"/>
          <a:lstStyle/>
          <a:p>
            <a:pPr marL="342900" indent="-342900" algn="l">
              <a:lnSpc>
                <a:spcPts val="1500"/>
              </a:lnSpc>
              <a:buSzPct val="100000"/>
              <a:buChar char="•"/>
            </a:pPr>
            <a:r>
              <a:rPr lang="en-US" sz="1400" dirty="0">
                <a:solidFill>
                  <a:srgbClr val="2B4150"/>
                </a:solidFill>
                <a:latin typeface="PT Serif" panose="020A0603040505020204" pitchFamily="18" charset="0"/>
                <a:ea typeface="Source Sans Pro" pitchFamily="34" charset="-122"/>
                <a:cs typeface="Source Sans Pro" pitchFamily="34" charset="-120"/>
              </a:rPr>
              <a:t>Áp suất không khí</a:t>
            </a:r>
            <a:endParaRPr lang="en-US" sz="1400" dirty="0"/>
          </a:p>
        </p:txBody>
      </p:sp>
      <p:sp>
        <p:nvSpPr>
          <p:cNvPr id="15" name="Text 8"/>
          <p:cNvSpPr/>
          <p:nvPr/>
        </p:nvSpPr>
        <p:spPr>
          <a:xfrm>
            <a:off x="2480696" y="6420088"/>
            <a:ext cx="13004244" cy="192762"/>
          </a:xfrm>
          <a:prstGeom prst="rect">
            <a:avLst/>
          </a:prstGeom>
          <a:noFill/>
          <a:ln/>
        </p:spPr>
        <p:txBody>
          <a:bodyPr wrap="none" lIns="0" tIns="0" rIns="0" bIns="0" rtlCol="0" anchor="t"/>
          <a:lstStyle/>
          <a:p>
            <a:pPr marL="342900" indent="-342900" algn="l">
              <a:lnSpc>
                <a:spcPts val="1500"/>
              </a:lnSpc>
              <a:buSzPct val="100000"/>
              <a:buChar char="•"/>
            </a:pPr>
            <a:r>
              <a:rPr lang="en-US" sz="1400" dirty="0">
                <a:solidFill>
                  <a:srgbClr val="2B4150"/>
                </a:solidFill>
                <a:latin typeface="PT Serif" panose="020A0603040505020204" pitchFamily="18" charset="0"/>
                <a:ea typeface="Source Sans Pro" pitchFamily="34" charset="-122"/>
                <a:cs typeface="Source Sans Pro" pitchFamily="34" charset="-120"/>
              </a:rPr>
              <a:t>Vận hành máy bơm.</a:t>
            </a:r>
            <a:endParaRPr lang="en-US" sz="1400" dirty="0"/>
          </a:p>
        </p:txBody>
      </p:sp>
      <p:pic>
        <p:nvPicPr>
          <p:cNvPr id="16" name="Image 5" descr="preencoded.png"/>
          <p:cNvPicPr>
            <a:picLocks noChangeAspect="1"/>
          </p:cNvPicPr>
          <p:nvPr/>
        </p:nvPicPr>
        <p:blipFill>
          <a:blip r:embed="rId8"/>
          <a:stretch>
            <a:fillRect/>
          </a:stretch>
        </p:blipFill>
        <p:spPr>
          <a:xfrm>
            <a:off x="1557064" y="6724947"/>
            <a:ext cx="602337" cy="1163836"/>
          </a:xfrm>
          <a:prstGeom prst="rect">
            <a:avLst/>
          </a:prstGeom>
        </p:spPr>
      </p:pic>
      <p:sp>
        <p:nvSpPr>
          <p:cNvPr id="17" name="Text 9"/>
          <p:cNvSpPr/>
          <p:nvPr/>
        </p:nvSpPr>
        <p:spPr>
          <a:xfrm>
            <a:off x="2480696" y="6853595"/>
            <a:ext cx="1696998" cy="188238"/>
          </a:xfrm>
          <a:prstGeom prst="rect">
            <a:avLst/>
          </a:prstGeom>
          <a:noFill/>
          <a:ln/>
        </p:spPr>
        <p:txBody>
          <a:bodyPr wrap="none" lIns="0" tIns="0" rIns="0" bIns="0" rtlCol="0" anchor="t"/>
          <a:lstStyle/>
          <a:p>
            <a:pPr marL="0" indent="0" algn="l">
              <a:lnSpc>
                <a:spcPts val="1450"/>
              </a:lnSpc>
              <a:buNone/>
            </a:pPr>
            <a:r>
              <a:rPr lang="en-US" dirty="0">
                <a:solidFill>
                  <a:srgbClr val="2B4150"/>
                </a:solidFill>
                <a:latin typeface="MuseoModerno Medium" pitchFamily="34" charset="0"/>
                <a:ea typeface="MuseoModerno Medium" pitchFamily="34" charset="-122"/>
                <a:cs typeface="MuseoModerno Medium" pitchFamily="34" charset="-120"/>
              </a:rPr>
              <a:t>Biện pháp phòng tránh</a:t>
            </a:r>
            <a:endParaRPr lang="en-US" dirty="0"/>
          </a:p>
        </p:txBody>
      </p:sp>
      <p:sp>
        <p:nvSpPr>
          <p:cNvPr id="18" name="Text 10"/>
          <p:cNvSpPr/>
          <p:nvPr/>
        </p:nvSpPr>
        <p:spPr>
          <a:xfrm>
            <a:off x="2480696" y="7114103"/>
            <a:ext cx="13004244" cy="192762"/>
          </a:xfrm>
          <a:prstGeom prst="rect">
            <a:avLst/>
          </a:prstGeom>
          <a:noFill/>
          <a:ln/>
        </p:spPr>
        <p:txBody>
          <a:bodyPr wrap="none" lIns="0" tIns="0" rIns="0" bIns="0" rtlCol="0" anchor="t"/>
          <a:lstStyle/>
          <a:p>
            <a:pPr marL="342900" indent="-342900" algn="l">
              <a:lnSpc>
                <a:spcPts val="1500"/>
              </a:lnSpc>
              <a:buSzPct val="100000"/>
              <a:buChar char="•"/>
            </a:pPr>
            <a:r>
              <a:rPr lang="en-US" sz="1400" dirty="0">
                <a:solidFill>
                  <a:srgbClr val="2B4150"/>
                </a:solidFill>
                <a:latin typeface="PT Serif" panose="020A0603040505020204" pitchFamily="18" charset="0"/>
                <a:ea typeface="Source Sans Pro" pitchFamily="34" charset="-122"/>
                <a:cs typeface="Source Sans Pro" pitchFamily="34" charset="-120"/>
              </a:rPr>
              <a:t>Đào tạo sử dụng keo và thiết bị bơm</a:t>
            </a:r>
            <a:endParaRPr lang="en-US" sz="1400" dirty="0"/>
          </a:p>
        </p:txBody>
      </p:sp>
      <p:sp>
        <p:nvSpPr>
          <p:cNvPr id="19" name="Text 11"/>
          <p:cNvSpPr/>
          <p:nvPr/>
        </p:nvSpPr>
        <p:spPr>
          <a:xfrm>
            <a:off x="2480696" y="7349014"/>
            <a:ext cx="13004244" cy="192762"/>
          </a:xfrm>
          <a:prstGeom prst="rect">
            <a:avLst/>
          </a:prstGeom>
          <a:noFill/>
          <a:ln/>
        </p:spPr>
        <p:txBody>
          <a:bodyPr wrap="none" lIns="0" tIns="0" rIns="0" bIns="0" rtlCol="0" anchor="t"/>
          <a:lstStyle/>
          <a:p>
            <a:pPr marL="342900" indent="-342900" algn="l">
              <a:lnSpc>
                <a:spcPts val="1500"/>
              </a:lnSpc>
              <a:buSzPct val="100000"/>
              <a:buChar char="•"/>
            </a:pPr>
            <a:r>
              <a:rPr lang="en-US" sz="1400" dirty="0">
                <a:solidFill>
                  <a:srgbClr val="2B4150"/>
                </a:solidFill>
                <a:latin typeface="PT Serif" panose="020A0603040505020204" pitchFamily="18" charset="0"/>
                <a:ea typeface="Source Sans Pro" pitchFamily="34" charset="-122"/>
                <a:cs typeface="Source Sans Pro" pitchFamily="34" charset="-120"/>
              </a:rPr>
              <a:t>Kiểm tra bảo trì</a:t>
            </a:r>
            <a:endParaRPr lang="en-US" sz="1400" dirty="0"/>
          </a:p>
        </p:txBody>
      </p:sp>
      <p:sp>
        <p:nvSpPr>
          <p:cNvPr id="20" name="Text 12"/>
          <p:cNvSpPr/>
          <p:nvPr/>
        </p:nvSpPr>
        <p:spPr>
          <a:xfrm>
            <a:off x="2480696" y="7583924"/>
            <a:ext cx="13004244" cy="192762"/>
          </a:xfrm>
          <a:prstGeom prst="rect">
            <a:avLst/>
          </a:prstGeom>
          <a:noFill/>
          <a:ln/>
        </p:spPr>
        <p:txBody>
          <a:bodyPr wrap="none" lIns="0" tIns="0" rIns="0" bIns="0" rtlCol="0" anchor="t"/>
          <a:lstStyle/>
          <a:p>
            <a:pPr marL="342900" indent="-342900" algn="l">
              <a:lnSpc>
                <a:spcPts val="1500"/>
              </a:lnSpc>
              <a:buSzPct val="100000"/>
              <a:buChar char="•"/>
            </a:pPr>
            <a:r>
              <a:rPr lang="en-US" sz="1400" dirty="0">
                <a:solidFill>
                  <a:srgbClr val="2B4150"/>
                </a:solidFill>
                <a:latin typeface="PT Serif" panose="020A0603040505020204" pitchFamily="18" charset="0"/>
                <a:ea typeface="Source Sans Pro" pitchFamily="34" charset="-122"/>
                <a:cs typeface="Source Sans Pro" pitchFamily="34" charset="-120"/>
              </a:rPr>
              <a:t>Sử dụng dụng cụ bảo hộ</a:t>
            </a:r>
            <a:endParaRPr lang="en-US" sz="1400" dirty="0"/>
          </a:p>
        </p:txBody>
      </p:sp>
      <p:pic>
        <p:nvPicPr>
          <p:cNvPr id="21" name="Picture 20">
            <a:extLst>
              <a:ext uri="{FF2B5EF4-FFF2-40B4-BE49-F238E27FC236}">
                <a16:creationId xmlns:a16="http://schemas.microsoft.com/office/drawing/2014/main" id="{C58ACFB9-2E9B-9072-4F13-482428BE5F0D}"/>
              </a:ext>
            </a:extLst>
          </p:cNvPr>
          <p:cNvPicPr>
            <a:picLocks noChangeAspect="1"/>
          </p:cNvPicPr>
          <p:nvPr/>
        </p:nvPicPr>
        <p:blipFill>
          <a:blip r:embed="rId9"/>
          <a:stretch>
            <a:fillRect/>
          </a:stretch>
        </p:blipFill>
        <p:spPr>
          <a:xfrm>
            <a:off x="12399666" y="7446962"/>
            <a:ext cx="2086516" cy="7258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4452509" y="394891"/>
            <a:ext cx="4944547" cy="354330"/>
          </a:xfrm>
          <a:prstGeom prst="rect">
            <a:avLst/>
          </a:prstGeom>
          <a:noFill/>
          <a:ln/>
        </p:spPr>
        <p:txBody>
          <a:bodyPr wrap="none" lIns="0" tIns="0" rIns="0" bIns="0" rtlCol="0" anchor="t"/>
          <a:lstStyle/>
          <a:p>
            <a:pPr marL="0" indent="0" algn="ctr">
              <a:lnSpc>
                <a:spcPts val="2750"/>
              </a:lnSpc>
              <a:buNone/>
            </a:pPr>
            <a:r>
              <a:rPr lang="en-US" sz="4000" b="1" dirty="0">
                <a:solidFill>
                  <a:srgbClr val="124E73"/>
                </a:solidFill>
                <a:latin typeface="MuseoModerno Medium" pitchFamily="34" charset="0"/>
                <a:ea typeface="MuseoModerno Medium" pitchFamily="34" charset="-122"/>
                <a:cs typeface="MuseoModerno Medium" pitchFamily="34" charset="-120"/>
              </a:rPr>
              <a:t>V. Công đoạn Ngâm Bóng Trong Keo</a:t>
            </a:r>
            <a:endParaRPr lang="en-US" sz="4000" b="1" dirty="0"/>
          </a:p>
        </p:txBody>
      </p:sp>
      <p:pic>
        <p:nvPicPr>
          <p:cNvPr id="3" name="Image 0" descr="preencoded.png"/>
          <p:cNvPicPr>
            <a:picLocks noChangeAspect="1"/>
          </p:cNvPicPr>
          <p:nvPr/>
        </p:nvPicPr>
        <p:blipFill>
          <a:blip r:embed="rId3"/>
          <a:stretch>
            <a:fillRect/>
          </a:stretch>
        </p:blipFill>
        <p:spPr>
          <a:xfrm>
            <a:off x="4303820" y="942308"/>
            <a:ext cx="5631896" cy="3079271"/>
          </a:xfrm>
          <a:prstGeom prst="rect">
            <a:avLst/>
          </a:prstGeom>
        </p:spPr>
      </p:pic>
      <p:sp>
        <p:nvSpPr>
          <p:cNvPr id="4" name="Text 1"/>
          <p:cNvSpPr/>
          <p:nvPr/>
        </p:nvSpPr>
        <p:spPr>
          <a:xfrm>
            <a:off x="2648852" y="4070642"/>
            <a:ext cx="13836729" cy="181451"/>
          </a:xfrm>
          <a:prstGeom prst="rect">
            <a:avLst/>
          </a:prstGeom>
          <a:noFill/>
          <a:ln/>
        </p:spPr>
        <p:txBody>
          <a:bodyPr wrap="none" lIns="0" tIns="0" rIns="0" bIns="0" rtlCol="0" anchor="t"/>
          <a:lstStyle/>
          <a:p>
            <a:pPr marL="0" indent="0">
              <a:lnSpc>
                <a:spcPts val="1400"/>
              </a:lnSpc>
              <a:buNone/>
            </a:pPr>
            <a:endParaRPr lang="en-US" sz="850" dirty="0"/>
          </a:p>
        </p:txBody>
      </p:sp>
      <p:pic>
        <p:nvPicPr>
          <p:cNvPr id="5" name="Image 1" descr="preencoded.png"/>
          <p:cNvPicPr>
            <a:picLocks noChangeAspect="1"/>
          </p:cNvPicPr>
          <p:nvPr/>
        </p:nvPicPr>
        <p:blipFill>
          <a:blip r:embed="rId4"/>
          <a:stretch>
            <a:fillRect/>
          </a:stretch>
        </p:blipFill>
        <p:spPr>
          <a:xfrm>
            <a:off x="2648852" y="4379609"/>
            <a:ext cx="566976" cy="907256"/>
          </a:xfrm>
          <a:prstGeom prst="rect">
            <a:avLst/>
          </a:prstGeom>
        </p:spPr>
      </p:pic>
      <p:sp>
        <p:nvSpPr>
          <p:cNvPr id="6" name="Text 2"/>
          <p:cNvSpPr/>
          <p:nvPr/>
        </p:nvSpPr>
        <p:spPr>
          <a:xfrm>
            <a:off x="3385849" y="4614339"/>
            <a:ext cx="1417558" cy="177165"/>
          </a:xfrm>
          <a:prstGeom prst="rect">
            <a:avLst/>
          </a:prstGeom>
          <a:noFill/>
          <a:ln/>
        </p:spPr>
        <p:txBody>
          <a:bodyPr wrap="none" lIns="0" tIns="0" rIns="0" bIns="0" rtlCol="0" anchor="t"/>
          <a:lstStyle/>
          <a:p>
            <a:pPr marL="0" indent="0" algn="l">
              <a:lnSpc>
                <a:spcPts val="1350"/>
              </a:lnSpc>
              <a:buNone/>
            </a:pPr>
            <a:r>
              <a:rPr lang="en-US" sz="2000" dirty="0">
                <a:solidFill>
                  <a:srgbClr val="2B4150"/>
                </a:solidFill>
                <a:latin typeface="MuseoModerno Medium" pitchFamily="34" charset="0"/>
                <a:ea typeface="MuseoModerno Medium" pitchFamily="34" charset="-122"/>
                <a:cs typeface="MuseoModerno Medium" pitchFamily="34" charset="-120"/>
              </a:rPr>
              <a:t>Đặc điểm</a:t>
            </a:r>
            <a:endParaRPr lang="en-US" sz="2000" dirty="0"/>
          </a:p>
        </p:txBody>
      </p:sp>
      <p:sp>
        <p:nvSpPr>
          <p:cNvPr id="7" name="Text 3"/>
          <p:cNvSpPr/>
          <p:nvPr/>
        </p:nvSpPr>
        <p:spPr>
          <a:xfrm>
            <a:off x="3385849" y="4837642"/>
            <a:ext cx="13099733" cy="181451"/>
          </a:xfrm>
          <a:prstGeom prst="rect">
            <a:avLst/>
          </a:prstGeom>
          <a:noFill/>
          <a:ln/>
        </p:spPr>
        <p:txBody>
          <a:bodyPr wrap="none" lIns="0" tIns="0" rIns="0" bIns="0" rtlCol="0" anchor="t"/>
          <a:lstStyle/>
          <a:p>
            <a:pPr marL="342900" indent="-342900" algn="l">
              <a:lnSpc>
                <a:spcPts val="1400"/>
              </a:lnSpc>
              <a:buSzPct val="100000"/>
              <a:buChar char="•"/>
            </a:pPr>
            <a:r>
              <a:rPr lang="en-US" sz="1200" dirty="0">
                <a:solidFill>
                  <a:srgbClr val="2B4150"/>
                </a:solidFill>
                <a:latin typeface="PT Serif" panose="020A0603040505020204" pitchFamily="18" charset="0"/>
                <a:ea typeface="Source Sans Pro" pitchFamily="34" charset="-122"/>
                <a:cs typeface="Source Sans Pro" pitchFamily="34" charset="-120"/>
              </a:rPr>
              <a:t>Bóng được ngâm trong loại keo đặc biệt nhằm nâng cao độ bền và khả năng chịu lực của sản phẩm</a:t>
            </a:r>
            <a:endParaRPr lang="en-US" sz="1200" dirty="0"/>
          </a:p>
        </p:txBody>
      </p:sp>
      <p:pic>
        <p:nvPicPr>
          <p:cNvPr id="8" name="Image 2" descr="preencoded.png"/>
          <p:cNvPicPr>
            <a:picLocks noChangeAspect="1"/>
          </p:cNvPicPr>
          <p:nvPr/>
        </p:nvPicPr>
        <p:blipFill>
          <a:blip r:embed="rId5"/>
          <a:stretch>
            <a:fillRect/>
          </a:stretch>
        </p:blipFill>
        <p:spPr>
          <a:xfrm>
            <a:off x="2648852" y="5286866"/>
            <a:ext cx="566976" cy="1095494"/>
          </a:xfrm>
          <a:prstGeom prst="rect">
            <a:avLst/>
          </a:prstGeom>
        </p:spPr>
      </p:pic>
      <p:sp>
        <p:nvSpPr>
          <p:cNvPr id="9" name="Text 4"/>
          <p:cNvSpPr/>
          <p:nvPr/>
        </p:nvSpPr>
        <p:spPr>
          <a:xfrm>
            <a:off x="3385849" y="5342736"/>
            <a:ext cx="1417558" cy="177165"/>
          </a:xfrm>
          <a:prstGeom prst="rect">
            <a:avLst/>
          </a:prstGeom>
          <a:noFill/>
          <a:ln/>
        </p:spPr>
        <p:txBody>
          <a:bodyPr wrap="none" lIns="0" tIns="0" rIns="0" bIns="0" rtlCol="0" anchor="t"/>
          <a:lstStyle/>
          <a:p>
            <a:pPr marL="0" indent="0" algn="l">
              <a:lnSpc>
                <a:spcPts val="1350"/>
              </a:lnSpc>
              <a:buNone/>
            </a:pPr>
            <a:r>
              <a:rPr lang="en-US" sz="2000" dirty="0">
                <a:solidFill>
                  <a:srgbClr val="2B4150"/>
                </a:solidFill>
                <a:latin typeface="MuseoModerno Medium" pitchFamily="34" charset="0"/>
                <a:ea typeface="MuseoModerno Medium" pitchFamily="34" charset="-122"/>
                <a:cs typeface="MuseoModerno Medium" pitchFamily="34" charset="-120"/>
              </a:rPr>
              <a:t>Nguy cơ</a:t>
            </a:r>
            <a:endParaRPr lang="en-US" sz="2000" dirty="0"/>
          </a:p>
        </p:txBody>
      </p:sp>
      <p:sp>
        <p:nvSpPr>
          <p:cNvPr id="10" name="Text 5"/>
          <p:cNvSpPr/>
          <p:nvPr/>
        </p:nvSpPr>
        <p:spPr>
          <a:xfrm>
            <a:off x="3385849" y="5587886"/>
            <a:ext cx="13099733" cy="181451"/>
          </a:xfrm>
          <a:prstGeom prst="rect">
            <a:avLst/>
          </a:prstGeom>
          <a:noFill/>
          <a:ln/>
        </p:spPr>
        <p:txBody>
          <a:bodyPr wrap="none" lIns="0" tIns="0" rIns="0" bIns="0" rtlCol="0" anchor="t"/>
          <a:lstStyle/>
          <a:p>
            <a:pPr marL="342900" indent="-342900" algn="l">
              <a:lnSpc>
                <a:spcPts val="1400"/>
              </a:lnSpc>
              <a:buSzPct val="100000"/>
              <a:buChar char="•"/>
            </a:pPr>
            <a:r>
              <a:rPr lang="en-US" sz="1200" dirty="0">
                <a:solidFill>
                  <a:srgbClr val="2B4150"/>
                </a:solidFill>
                <a:latin typeface="PT Serif" panose="020A0603040505020204" pitchFamily="18" charset="0"/>
                <a:ea typeface="Source Sans Pro" pitchFamily="34" charset="-122"/>
                <a:cs typeface="Source Sans Pro" pitchFamily="34" charset="-120"/>
              </a:rPr>
              <a:t>Tiếp xúc với hóa chất: Keo có thể gây kích ứng da, mắt, hoặc hô hấp.</a:t>
            </a:r>
            <a:endParaRPr lang="en-US" sz="1200" dirty="0"/>
          </a:p>
        </p:txBody>
      </p:sp>
      <p:sp>
        <p:nvSpPr>
          <p:cNvPr id="11" name="Text 6"/>
          <p:cNvSpPr/>
          <p:nvPr/>
        </p:nvSpPr>
        <p:spPr>
          <a:xfrm>
            <a:off x="3385849" y="5808985"/>
            <a:ext cx="13099733" cy="181451"/>
          </a:xfrm>
          <a:prstGeom prst="rect">
            <a:avLst/>
          </a:prstGeom>
          <a:noFill/>
          <a:ln/>
        </p:spPr>
        <p:txBody>
          <a:bodyPr wrap="none" lIns="0" tIns="0" rIns="0" bIns="0" rtlCol="0" anchor="t"/>
          <a:lstStyle/>
          <a:p>
            <a:pPr marL="342900" indent="-342900" algn="l">
              <a:lnSpc>
                <a:spcPts val="1400"/>
              </a:lnSpc>
              <a:buSzPct val="100000"/>
              <a:buChar char="•"/>
            </a:pPr>
            <a:r>
              <a:rPr lang="en-US" sz="1200" dirty="0">
                <a:solidFill>
                  <a:srgbClr val="2B4150"/>
                </a:solidFill>
                <a:latin typeface="PT Serif" panose="020A0603040505020204" pitchFamily="18" charset="0"/>
                <a:ea typeface="Source Sans Pro" pitchFamily="34" charset="-122"/>
                <a:cs typeface="Source Sans Pro" pitchFamily="34" charset="-120"/>
              </a:rPr>
              <a:t>Trượt ngã: Sàn nhà ướt hoặc trơn trượt có thể gây tai nạn.</a:t>
            </a:r>
            <a:endParaRPr lang="en-US" sz="1200" dirty="0"/>
          </a:p>
        </p:txBody>
      </p:sp>
      <p:sp>
        <p:nvSpPr>
          <p:cNvPr id="12" name="Text 7"/>
          <p:cNvSpPr/>
          <p:nvPr/>
        </p:nvSpPr>
        <p:spPr>
          <a:xfrm>
            <a:off x="3385849" y="6030084"/>
            <a:ext cx="13099733" cy="181451"/>
          </a:xfrm>
          <a:prstGeom prst="rect">
            <a:avLst/>
          </a:prstGeom>
          <a:noFill/>
          <a:ln/>
        </p:spPr>
        <p:txBody>
          <a:bodyPr wrap="none" lIns="0" tIns="0" rIns="0" bIns="0" rtlCol="0" anchor="t"/>
          <a:lstStyle/>
          <a:p>
            <a:pPr marL="342900" indent="-342900" algn="l">
              <a:lnSpc>
                <a:spcPts val="1400"/>
              </a:lnSpc>
              <a:buSzPct val="100000"/>
              <a:buChar char="•"/>
            </a:pPr>
            <a:r>
              <a:rPr lang="en-US" sz="1200" dirty="0">
                <a:solidFill>
                  <a:srgbClr val="2B4150"/>
                </a:solidFill>
                <a:latin typeface="PT Serif" panose="020A0603040505020204" pitchFamily="18" charset="0"/>
                <a:ea typeface="Source Sans Pro" pitchFamily="34" charset="-122"/>
                <a:cs typeface="Source Sans Pro" pitchFamily="34" charset="-120"/>
              </a:rPr>
              <a:t>Bảo trì thiết bị: dẫn đến sự cố máy móc, gây ra ảnh hưởng nặng nề trong quá trình làm việc</a:t>
            </a:r>
            <a:endParaRPr lang="en-US" sz="1200" dirty="0"/>
          </a:p>
        </p:txBody>
      </p:sp>
      <p:pic>
        <p:nvPicPr>
          <p:cNvPr id="13" name="Image 3" descr="preencoded.png"/>
          <p:cNvPicPr>
            <a:picLocks noChangeAspect="1"/>
          </p:cNvPicPr>
          <p:nvPr/>
        </p:nvPicPr>
        <p:blipFill>
          <a:blip r:embed="rId6"/>
          <a:stretch>
            <a:fillRect/>
          </a:stretch>
        </p:blipFill>
        <p:spPr>
          <a:xfrm>
            <a:off x="2648852" y="6382360"/>
            <a:ext cx="566976" cy="1095494"/>
          </a:xfrm>
          <a:prstGeom prst="rect">
            <a:avLst/>
          </a:prstGeom>
        </p:spPr>
      </p:pic>
      <p:sp>
        <p:nvSpPr>
          <p:cNvPr id="14" name="Text 8"/>
          <p:cNvSpPr/>
          <p:nvPr/>
        </p:nvSpPr>
        <p:spPr>
          <a:xfrm>
            <a:off x="3385849" y="6521673"/>
            <a:ext cx="1417558" cy="177165"/>
          </a:xfrm>
          <a:prstGeom prst="rect">
            <a:avLst/>
          </a:prstGeom>
          <a:noFill/>
          <a:ln/>
        </p:spPr>
        <p:txBody>
          <a:bodyPr wrap="none" lIns="0" tIns="0" rIns="0" bIns="0" rtlCol="0" anchor="t"/>
          <a:lstStyle/>
          <a:p>
            <a:pPr marL="0" indent="0" algn="l">
              <a:lnSpc>
                <a:spcPts val="1350"/>
              </a:lnSpc>
              <a:buNone/>
            </a:pPr>
            <a:r>
              <a:rPr lang="en-US" sz="2000" dirty="0">
                <a:solidFill>
                  <a:srgbClr val="2B4150"/>
                </a:solidFill>
                <a:latin typeface="MuseoModerno Medium" pitchFamily="34" charset="0"/>
                <a:ea typeface="MuseoModerno Medium" pitchFamily="34" charset="-122"/>
                <a:cs typeface="MuseoModerno Medium" pitchFamily="34" charset="-120"/>
              </a:rPr>
              <a:t>Biện pháp</a:t>
            </a:r>
            <a:endParaRPr lang="en-US" sz="2000" dirty="0"/>
          </a:p>
        </p:txBody>
      </p:sp>
      <p:sp>
        <p:nvSpPr>
          <p:cNvPr id="15" name="Text 9"/>
          <p:cNvSpPr/>
          <p:nvPr/>
        </p:nvSpPr>
        <p:spPr>
          <a:xfrm>
            <a:off x="3385849" y="6766823"/>
            <a:ext cx="13099733" cy="181451"/>
          </a:xfrm>
          <a:prstGeom prst="rect">
            <a:avLst/>
          </a:prstGeom>
          <a:noFill/>
          <a:ln/>
        </p:spPr>
        <p:txBody>
          <a:bodyPr wrap="none" lIns="0" tIns="0" rIns="0" bIns="0" rtlCol="0" anchor="t"/>
          <a:lstStyle/>
          <a:p>
            <a:pPr marL="342900" indent="-342900" algn="l">
              <a:lnSpc>
                <a:spcPts val="1400"/>
              </a:lnSpc>
              <a:buSzPct val="100000"/>
              <a:buChar char="•"/>
            </a:pPr>
            <a:r>
              <a:rPr lang="en-US" sz="1200" dirty="0">
                <a:solidFill>
                  <a:srgbClr val="2B4150"/>
                </a:solidFill>
                <a:latin typeface="PT Serif" panose="020A0603040505020204" pitchFamily="18" charset="0"/>
                <a:ea typeface="Source Sans Pro" pitchFamily="34" charset="-122"/>
                <a:cs typeface="Source Sans Pro" pitchFamily="34" charset="-120"/>
              </a:rPr>
              <a:t>Nâng cao nhận thức về an toàn lao động cho tất cả công nhân.</a:t>
            </a:r>
            <a:endParaRPr lang="en-US" sz="1200" dirty="0"/>
          </a:p>
        </p:txBody>
      </p:sp>
      <p:sp>
        <p:nvSpPr>
          <p:cNvPr id="16" name="Text 10"/>
          <p:cNvSpPr/>
          <p:nvPr/>
        </p:nvSpPr>
        <p:spPr>
          <a:xfrm>
            <a:off x="3385849" y="6987922"/>
            <a:ext cx="13099733" cy="181451"/>
          </a:xfrm>
          <a:prstGeom prst="rect">
            <a:avLst/>
          </a:prstGeom>
          <a:noFill/>
          <a:ln/>
        </p:spPr>
        <p:txBody>
          <a:bodyPr wrap="none" lIns="0" tIns="0" rIns="0" bIns="0" rtlCol="0" anchor="t"/>
          <a:lstStyle/>
          <a:p>
            <a:pPr marL="342900" indent="-342900" algn="l">
              <a:lnSpc>
                <a:spcPts val="1400"/>
              </a:lnSpc>
              <a:buSzPct val="100000"/>
              <a:buChar char="•"/>
            </a:pPr>
            <a:r>
              <a:rPr lang="en-US" sz="1200" dirty="0">
                <a:solidFill>
                  <a:srgbClr val="2B4150"/>
                </a:solidFill>
                <a:latin typeface="PT Serif" panose="020A0603040505020204" pitchFamily="18" charset="0"/>
                <a:ea typeface="Source Sans Pro" pitchFamily="34" charset="-122"/>
                <a:cs typeface="Source Sans Pro" pitchFamily="34" charset="-120"/>
              </a:rPr>
              <a:t>Trang bị đầy đủ các thiết bị bảo hộ cá nhân</a:t>
            </a:r>
            <a:endParaRPr lang="en-US" sz="1200" dirty="0"/>
          </a:p>
        </p:txBody>
      </p:sp>
      <p:sp>
        <p:nvSpPr>
          <p:cNvPr id="17" name="Text 11"/>
          <p:cNvSpPr/>
          <p:nvPr/>
        </p:nvSpPr>
        <p:spPr>
          <a:xfrm>
            <a:off x="3385849" y="7209021"/>
            <a:ext cx="13099733" cy="181451"/>
          </a:xfrm>
          <a:prstGeom prst="rect">
            <a:avLst/>
          </a:prstGeom>
          <a:noFill/>
          <a:ln/>
        </p:spPr>
        <p:txBody>
          <a:bodyPr wrap="none" lIns="0" tIns="0" rIns="0" bIns="0" rtlCol="0" anchor="t"/>
          <a:lstStyle/>
          <a:p>
            <a:pPr marL="342900" indent="-342900" algn="l">
              <a:lnSpc>
                <a:spcPts val="1400"/>
              </a:lnSpc>
              <a:buSzPct val="100000"/>
              <a:buChar char="•"/>
            </a:pPr>
            <a:r>
              <a:rPr lang="en-US" sz="1200" dirty="0">
                <a:solidFill>
                  <a:srgbClr val="2B4150"/>
                </a:solidFill>
                <a:latin typeface="PT Serif" panose="020A0603040505020204" pitchFamily="18" charset="0"/>
                <a:ea typeface="Source Sans Pro" pitchFamily="34" charset="-122"/>
                <a:cs typeface="Source Sans Pro" pitchFamily="34" charset="-120"/>
              </a:rPr>
              <a:t>Điều kiện làm việc cũng cần được cải thiện</a:t>
            </a:r>
            <a:endParaRPr lang="en-US" sz="1200" dirty="0"/>
          </a:p>
        </p:txBody>
      </p:sp>
      <p:pic>
        <p:nvPicPr>
          <p:cNvPr id="18" name="Picture 17">
            <a:extLst>
              <a:ext uri="{FF2B5EF4-FFF2-40B4-BE49-F238E27FC236}">
                <a16:creationId xmlns:a16="http://schemas.microsoft.com/office/drawing/2014/main" id="{0B5899A6-5DC4-80C6-BE62-8CA560758D12}"/>
              </a:ext>
            </a:extLst>
          </p:cNvPr>
          <p:cNvPicPr>
            <a:picLocks noChangeAspect="1"/>
          </p:cNvPicPr>
          <p:nvPr/>
        </p:nvPicPr>
        <p:blipFill>
          <a:blip r:embed="rId7"/>
          <a:stretch>
            <a:fillRect/>
          </a:stretch>
        </p:blipFill>
        <p:spPr>
          <a:xfrm>
            <a:off x="12399666" y="7446962"/>
            <a:ext cx="2086516" cy="7258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472440" y="371951"/>
            <a:ext cx="7574161" cy="421838"/>
          </a:xfrm>
          <a:prstGeom prst="rect">
            <a:avLst/>
          </a:prstGeom>
          <a:noFill/>
          <a:ln/>
        </p:spPr>
        <p:txBody>
          <a:bodyPr wrap="none" lIns="0" tIns="0" rIns="0" bIns="0" rtlCol="0" anchor="t"/>
          <a:lstStyle/>
          <a:p>
            <a:pPr marL="0" indent="0">
              <a:lnSpc>
                <a:spcPts val="3300"/>
              </a:lnSpc>
              <a:buNone/>
            </a:pPr>
            <a:r>
              <a:rPr lang="en-US" sz="3600" b="1" dirty="0">
                <a:solidFill>
                  <a:srgbClr val="124E73"/>
                </a:solidFill>
                <a:latin typeface="MuseoModerno Medium" pitchFamily="34" charset="0"/>
                <a:ea typeface="MuseoModerno Medium" pitchFamily="34" charset="-122"/>
                <a:cs typeface="MuseoModerno Medium" pitchFamily="34" charset="-120"/>
              </a:rPr>
              <a:t>VI. Công đoạn Cắt Nỉ Và Xử Lý Băng Keo Trắng</a:t>
            </a:r>
            <a:endParaRPr lang="en-US" sz="3600" b="1" dirty="0"/>
          </a:p>
        </p:txBody>
      </p:sp>
      <p:pic>
        <p:nvPicPr>
          <p:cNvPr id="3" name="Image 0" descr="preencoded.png"/>
          <p:cNvPicPr>
            <a:picLocks noChangeAspect="1"/>
          </p:cNvPicPr>
          <p:nvPr/>
        </p:nvPicPr>
        <p:blipFill>
          <a:blip r:embed="rId3"/>
          <a:stretch>
            <a:fillRect/>
          </a:stretch>
        </p:blipFill>
        <p:spPr>
          <a:xfrm>
            <a:off x="472440" y="2349893"/>
            <a:ext cx="674965" cy="1080016"/>
          </a:xfrm>
          <a:prstGeom prst="rect">
            <a:avLst/>
          </a:prstGeom>
        </p:spPr>
      </p:pic>
      <p:sp>
        <p:nvSpPr>
          <p:cNvPr id="4" name="Text 1"/>
          <p:cNvSpPr/>
          <p:nvPr/>
        </p:nvSpPr>
        <p:spPr>
          <a:xfrm>
            <a:off x="1349812" y="2484791"/>
            <a:ext cx="1687592" cy="210860"/>
          </a:xfrm>
          <a:prstGeom prst="rect">
            <a:avLst/>
          </a:prstGeom>
          <a:noFill/>
          <a:ln/>
        </p:spPr>
        <p:txBody>
          <a:bodyPr wrap="none" lIns="0" tIns="0" rIns="0" bIns="0" rtlCol="0" anchor="t"/>
          <a:lstStyle/>
          <a:p>
            <a:pPr marL="0" indent="0" algn="l">
              <a:lnSpc>
                <a:spcPts val="1650"/>
              </a:lnSpc>
              <a:buNone/>
            </a:pPr>
            <a:r>
              <a:rPr lang="en-US" sz="1400" dirty="0">
                <a:solidFill>
                  <a:srgbClr val="2B4150"/>
                </a:solidFill>
                <a:latin typeface="MuseoModerno Medium" pitchFamily="34" charset="0"/>
                <a:ea typeface="MuseoModerno Medium" pitchFamily="34" charset="-122"/>
                <a:cs typeface="MuseoModerno Medium" pitchFamily="34" charset="-120"/>
              </a:rPr>
              <a:t>Đặc điểm công việc</a:t>
            </a:r>
            <a:endParaRPr lang="en-US" sz="1400" dirty="0"/>
          </a:p>
        </p:txBody>
      </p:sp>
      <p:sp>
        <p:nvSpPr>
          <p:cNvPr id="5" name="Text 2"/>
          <p:cNvSpPr/>
          <p:nvPr/>
        </p:nvSpPr>
        <p:spPr>
          <a:xfrm>
            <a:off x="1349812" y="2776613"/>
            <a:ext cx="12808148" cy="215979"/>
          </a:xfrm>
          <a:prstGeom prst="rect">
            <a:avLst/>
          </a:prstGeom>
          <a:noFill/>
          <a:ln/>
        </p:spPr>
        <p:txBody>
          <a:bodyPr wrap="none" lIns="0" tIns="0" rIns="0" bIns="0" rtlCol="0" anchor="t"/>
          <a:lstStyle/>
          <a:p>
            <a:pPr marL="171450" indent="-171450" algn="l">
              <a:lnSpc>
                <a:spcPts val="1700"/>
              </a:lnSpc>
              <a:buSzPct val="100000"/>
              <a:buFont typeface="Arial" panose="020B0604020202020204" pitchFamily="34" charset="0"/>
              <a:buChar char="•"/>
            </a:pPr>
            <a:r>
              <a:rPr lang="en-US" sz="1100" dirty="0">
                <a:solidFill>
                  <a:srgbClr val="2B4150"/>
                </a:solidFill>
                <a:latin typeface="PT Serif" panose="020A0603040505020204" pitchFamily="18" charset="0"/>
                <a:ea typeface="Source Sans Pro" pitchFamily="34" charset="-122"/>
                <a:cs typeface="Source Sans Pro" pitchFamily="34" charset="-120"/>
              </a:rPr>
              <a:t>Đầu tiên, lớp nỉ được chọn lựa kỹ lưỡng về độ dày và màu sắc, sau đó tiến hành cắt theo hình dạng đã được thiết kế sẵn.</a:t>
            </a:r>
            <a:endParaRPr lang="en-US" sz="1100" dirty="0"/>
          </a:p>
        </p:txBody>
      </p:sp>
      <p:sp>
        <p:nvSpPr>
          <p:cNvPr id="6" name="Text 3"/>
          <p:cNvSpPr/>
          <p:nvPr/>
        </p:nvSpPr>
        <p:spPr>
          <a:xfrm>
            <a:off x="1349812" y="3039742"/>
            <a:ext cx="12808148" cy="215979"/>
          </a:xfrm>
          <a:prstGeom prst="rect">
            <a:avLst/>
          </a:prstGeom>
          <a:noFill/>
          <a:ln/>
        </p:spPr>
        <p:txBody>
          <a:bodyPr wrap="none" lIns="0" tIns="0" rIns="0" bIns="0" rtlCol="0" anchor="t"/>
          <a:lstStyle/>
          <a:p>
            <a:pPr marL="171450" indent="-171450" algn="l">
              <a:lnSpc>
                <a:spcPts val="1700"/>
              </a:lnSpc>
              <a:buSzPct val="100000"/>
              <a:buFont typeface="Arial" panose="020B0604020202020204" pitchFamily="34" charset="0"/>
              <a:buChar char="•"/>
            </a:pPr>
            <a:r>
              <a:rPr lang="en-US" sz="1100" dirty="0">
                <a:solidFill>
                  <a:srgbClr val="2B4150"/>
                </a:solidFill>
                <a:latin typeface="PT Serif" panose="020A0603040505020204" pitchFamily="18" charset="0"/>
                <a:ea typeface="Source Sans Pro" pitchFamily="34" charset="-122"/>
                <a:cs typeface="Source Sans Pro" pitchFamily="34" charset="-120"/>
              </a:rPr>
              <a:t>Sau khi cắt, các mảnh nỉ sẽ được xử lý bằng băng keo trắng, giúp cố định các phần lại với nhau</a:t>
            </a:r>
            <a:endParaRPr lang="en-US" sz="1100" dirty="0"/>
          </a:p>
        </p:txBody>
      </p:sp>
      <p:pic>
        <p:nvPicPr>
          <p:cNvPr id="7" name="Image 1" descr="preencoded.png"/>
          <p:cNvPicPr>
            <a:picLocks noChangeAspect="1"/>
          </p:cNvPicPr>
          <p:nvPr/>
        </p:nvPicPr>
        <p:blipFill>
          <a:blip r:embed="rId4"/>
          <a:stretch>
            <a:fillRect/>
          </a:stretch>
        </p:blipFill>
        <p:spPr>
          <a:xfrm>
            <a:off x="472440" y="3429909"/>
            <a:ext cx="674965" cy="1303853"/>
          </a:xfrm>
          <a:prstGeom prst="rect">
            <a:avLst/>
          </a:prstGeom>
        </p:spPr>
      </p:pic>
      <p:sp>
        <p:nvSpPr>
          <p:cNvPr id="8" name="Text 4"/>
          <p:cNvSpPr/>
          <p:nvPr/>
        </p:nvSpPr>
        <p:spPr>
          <a:xfrm>
            <a:off x="1349812" y="3564807"/>
            <a:ext cx="1687592" cy="210860"/>
          </a:xfrm>
          <a:prstGeom prst="rect">
            <a:avLst/>
          </a:prstGeom>
          <a:noFill/>
          <a:ln/>
        </p:spPr>
        <p:txBody>
          <a:bodyPr wrap="none" lIns="0" tIns="0" rIns="0" bIns="0" rtlCol="0" anchor="t"/>
          <a:lstStyle/>
          <a:p>
            <a:pPr marL="0" indent="0" algn="l">
              <a:lnSpc>
                <a:spcPts val="1650"/>
              </a:lnSpc>
              <a:buNone/>
            </a:pPr>
            <a:r>
              <a:rPr lang="en-US" sz="1400" dirty="0">
                <a:solidFill>
                  <a:srgbClr val="2B4150"/>
                </a:solidFill>
                <a:latin typeface="MuseoModerno Medium" pitchFamily="34" charset="0"/>
                <a:ea typeface="MuseoModerno Medium" pitchFamily="34" charset="-122"/>
                <a:cs typeface="MuseoModerno Medium" pitchFamily="34" charset="-120"/>
              </a:rPr>
              <a:t>Nguy cơ</a:t>
            </a:r>
            <a:endParaRPr lang="en-US" sz="1400" dirty="0"/>
          </a:p>
        </p:txBody>
      </p:sp>
      <p:sp>
        <p:nvSpPr>
          <p:cNvPr id="9" name="Text 5"/>
          <p:cNvSpPr/>
          <p:nvPr/>
        </p:nvSpPr>
        <p:spPr>
          <a:xfrm>
            <a:off x="1349812" y="3856629"/>
            <a:ext cx="12808148" cy="215979"/>
          </a:xfrm>
          <a:prstGeom prst="rect">
            <a:avLst/>
          </a:prstGeom>
          <a:noFill/>
          <a:ln/>
        </p:spPr>
        <p:txBody>
          <a:bodyPr wrap="none" lIns="0" tIns="0" rIns="0" bIns="0" rtlCol="0" anchor="t"/>
          <a:lstStyle/>
          <a:p>
            <a:pPr marL="171450" indent="-171450" algn="l">
              <a:lnSpc>
                <a:spcPts val="1700"/>
              </a:lnSpc>
              <a:buSzPct val="100000"/>
              <a:buFont typeface="Arial" panose="020B0604020202020204" pitchFamily="34" charset="0"/>
              <a:buChar char="•"/>
            </a:pPr>
            <a:r>
              <a:rPr lang="en-US" sz="1100" dirty="0">
                <a:solidFill>
                  <a:srgbClr val="2B4150"/>
                </a:solidFill>
                <a:latin typeface="PT Serif" panose="020A0603040505020204" pitchFamily="18" charset="0"/>
                <a:ea typeface="Source Sans Pro" pitchFamily="34" charset="-122"/>
                <a:cs typeface="Source Sans Pro" pitchFamily="34" charset="-120"/>
              </a:rPr>
              <a:t>Dụng cụ cắt: Sử dụng dao hoặc kéo không an toàn có thể gây thương tích.</a:t>
            </a:r>
            <a:endParaRPr lang="en-US" sz="1100" dirty="0"/>
          </a:p>
        </p:txBody>
      </p:sp>
      <p:sp>
        <p:nvSpPr>
          <p:cNvPr id="10" name="Text 6"/>
          <p:cNvSpPr/>
          <p:nvPr/>
        </p:nvSpPr>
        <p:spPr>
          <a:xfrm>
            <a:off x="1349812" y="4119757"/>
            <a:ext cx="12808148" cy="215979"/>
          </a:xfrm>
          <a:prstGeom prst="rect">
            <a:avLst/>
          </a:prstGeom>
          <a:noFill/>
          <a:ln/>
        </p:spPr>
        <p:txBody>
          <a:bodyPr wrap="none" lIns="0" tIns="0" rIns="0" bIns="0" rtlCol="0" anchor="t"/>
          <a:lstStyle/>
          <a:p>
            <a:pPr marL="171450" indent="-171450" algn="l">
              <a:lnSpc>
                <a:spcPts val="1700"/>
              </a:lnSpc>
              <a:buSzPct val="100000"/>
              <a:buFont typeface="Arial" panose="020B0604020202020204" pitchFamily="34" charset="0"/>
              <a:buChar char="•"/>
            </a:pPr>
            <a:r>
              <a:rPr lang="en-US" sz="1100" dirty="0">
                <a:solidFill>
                  <a:srgbClr val="2B4150"/>
                </a:solidFill>
                <a:latin typeface="PT Serif" panose="020A0603040505020204" pitchFamily="18" charset="0"/>
                <a:ea typeface="Source Sans Pro" pitchFamily="34" charset="-122"/>
                <a:cs typeface="Source Sans Pro" pitchFamily="34" charset="-120"/>
              </a:rPr>
              <a:t>Trượt ngã: Sàn nhà trơn trượt do chất dính hoặc vụn nỉ có thể gây ngã.</a:t>
            </a:r>
            <a:endParaRPr lang="en-US" sz="1100" dirty="0"/>
          </a:p>
        </p:txBody>
      </p:sp>
      <p:sp>
        <p:nvSpPr>
          <p:cNvPr id="11" name="Text 7"/>
          <p:cNvSpPr/>
          <p:nvPr/>
        </p:nvSpPr>
        <p:spPr>
          <a:xfrm>
            <a:off x="1349812" y="4382886"/>
            <a:ext cx="12808148" cy="215979"/>
          </a:xfrm>
          <a:prstGeom prst="rect">
            <a:avLst/>
          </a:prstGeom>
          <a:noFill/>
          <a:ln/>
        </p:spPr>
        <p:txBody>
          <a:bodyPr wrap="none" lIns="0" tIns="0" rIns="0" bIns="0" rtlCol="0" anchor="t"/>
          <a:lstStyle/>
          <a:p>
            <a:pPr marL="171450" indent="-171450" algn="l">
              <a:lnSpc>
                <a:spcPts val="1700"/>
              </a:lnSpc>
              <a:buSzPct val="100000"/>
              <a:buFont typeface="Arial" panose="020B0604020202020204" pitchFamily="34" charset="0"/>
              <a:buChar char="•"/>
            </a:pPr>
            <a:r>
              <a:rPr lang="en-US" sz="1100" dirty="0">
                <a:solidFill>
                  <a:srgbClr val="2B4150"/>
                </a:solidFill>
                <a:latin typeface="PT Serif" panose="020A0603040505020204" pitchFamily="18" charset="0"/>
                <a:ea typeface="Source Sans Pro" pitchFamily="34" charset="-122"/>
                <a:cs typeface="Source Sans Pro" pitchFamily="34" charset="-120"/>
              </a:rPr>
              <a:t>Bụi nỉ: Tiếp xúc với bụi nỉ có thể gây ra các vấn đề về hô hấp.</a:t>
            </a:r>
            <a:endParaRPr lang="en-US" sz="1100" dirty="0"/>
          </a:p>
        </p:txBody>
      </p:sp>
      <p:pic>
        <p:nvPicPr>
          <p:cNvPr id="12" name="Image 2" descr="preencoded.png"/>
          <p:cNvPicPr>
            <a:picLocks noChangeAspect="1"/>
          </p:cNvPicPr>
          <p:nvPr/>
        </p:nvPicPr>
        <p:blipFill>
          <a:blip r:embed="rId5"/>
          <a:stretch>
            <a:fillRect/>
          </a:stretch>
        </p:blipFill>
        <p:spPr>
          <a:xfrm>
            <a:off x="472440" y="4733763"/>
            <a:ext cx="674965" cy="1371481"/>
          </a:xfrm>
          <a:prstGeom prst="rect">
            <a:avLst/>
          </a:prstGeom>
        </p:spPr>
      </p:pic>
      <p:sp>
        <p:nvSpPr>
          <p:cNvPr id="13" name="Text 8"/>
          <p:cNvSpPr/>
          <p:nvPr/>
        </p:nvSpPr>
        <p:spPr>
          <a:xfrm>
            <a:off x="1349812" y="4868661"/>
            <a:ext cx="1687592" cy="210860"/>
          </a:xfrm>
          <a:prstGeom prst="rect">
            <a:avLst/>
          </a:prstGeom>
          <a:noFill/>
          <a:ln/>
        </p:spPr>
        <p:txBody>
          <a:bodyPr wrap="none" lIns="0" tIns="0" rIns="0" bIns="0" rtlCol="0" anchor="t"/>
          <a:lstStyle/>
          <a:p>
            <a:pPr marL="0" indent="0" algn="l">
              <a:lnSpc>
                <a:spcPts val="1650"/>
              </a:lnSpc>
              <a:buNone/>
            </a:pPr>
            <a:r>
              <a:rPr lang="en-US" sz="1400" dirty="0">
                <a:solidFill>
                  <a:srgbClr val="2B4150"/>
                </a:solidFill>
                <a:latin typeface="MuseoModerno Medium" pitchFamily="34" charset="0"/>
                <a:ea typeface="MuseoModerno Medium" pitchFamily="34" charset="-122"/>
                <a:cs typeface="MuseoModerno Medium" pitchFamily="34" charset="-120"/>
              </a:rPr>
              <a:t>Biện pháp </a:t>
            </a:r>
            <a:endParaRPr lang="en-US" sz="1400" dirty="0"/>
          </a:p>
        </p:txBody>
      </p:sp>
      <p:sp>
        <p:nvSpPr>
          <p:cNvPr id="14" name="Text 9"/>
          <p:cNvSpPr/>
          <p:nvPr/>
        </p:nvSpPr>
        <p:spPr>
          <a:xfrm>
            <a:off x="1349812" y="5160483"/>
            <a:ext cx="12808148" cy="215979"/>
          </a:xfrm>
          <a:prstGeom prst="rect">
            <a:avLst/>
          </a:prstGeom>
          <a:noFill/>
          <a:ln/>
        </p:spPr>
        <p:txBody>
          <a:bodyPr wrap="none" lIns="0" tIns="0" rIns="0" bIns="0" rtlCol="0" anchor="t"/>
          <a:lstStyle/>
          <a:p>
            <a:pPr marL="171450" indent="-171450" algn="l">
              <a:lnSpc>
                <a:spcPts val="1700"/>
              </a:lnSpc>
              <a:buFont typeface="Arial" panose="020B0604020202020204" pitchFamily="34" charset="0"/>
              <a:buChar char="•"/>
            </a:pPr>
            <a:r>
              <a:rPr lang="en-US" sz="1100" dirty="0" err="1">
                <a:solidFill>
                  <a:srgbClr val="2B4150"/>
                </a:solidFill>
                <a:latin typeface="PT Serif" panose="020A0603040505020204" pitchFamily="18" charset="0"/>
                <a:ea typeface="Source Sans Pro" pitchFamily="34" charset="-122"/>
                <a:cs typeface="Source Sans Pro" pitchFamily="34" charset="-120"/>
              </a:rPr>
              <a:t>Đảm</a:t>
            </a:r>
            <a:r>
              <a:rPr lang="en-US" sz="1100" dirty="0">
                <a:solidFill>
                  <a:srgbClr val="2B4150"/>
                </a:solidFill>
                <a:latin typeface="PT Serif" panose="020A0603040505020204" pitchFamily="18" charset="0"/>
                <a:ea typeface="Source Sans Pro" pitchFamily="34" charset="-122"/>
                <a:cs typeface="Source Sans Pro" pitchFamily="34" charset="-120"/>
              </a:rPr>
              <a:t> bảo sử dụng các dụng cụ an toàn và phù hợp</a:t>
            </a:r>
            <a:endParaRPr lang="en-US" sz="1100" dirty="0"/>
          </a:p>
        </p:txBody>
      </p:sp>
      <p:sp>
        <p:nvSpPr>
          <p:cNvPr id="15" name="Text 10"/>
          <p:cNvSpPr/>
          <p:nvPr/>
        </p:nvSpPr>
        <p:spPr>
          <a:xfrm>
            <a:off x="1349812" y="5457425"/>
            <a:ext cx="12808148" cy="215979"/>
          </a:xfrm>
          <a:prstGeom prst="rect">
            <a:avLst/>
          </a:prstGeom>
          <a:noFill/>
          <a:ln/>
        </p:spPr>
        <p:txBody>
          <a:bodyPr wrap="none" lIns="0" tIns="0" rIns="0" bIns="0" rtlCol="0" anchor="t"/>
          <a:lstStyle/>
          <a:p>
            <a:pPr marL="171450" indent="-171450" algn="l">
              <a:lnSpc>
                <a:spcPts val="1700"/>
              </a:lnSpc>
              <a:buFont typeface="Arial" panose="020B0604020202020204" pitchFamily="34" charset="0"/>
              <a:buChar char="•"/>
            </a:pPr>
            <a:r>
              <a:rPr lang="en-US" sz="1100" dirty="0" err="1">
                <a:solidFill>
                  <a:srgbClr val="2B4150"/>
                </a:solidFill>
                <a:latin typeface="PT Serif" panose="020A0603040505020204" pitchFamily="18" charset="0"/>
                <a:ea typeface="Source Sans Pro" pitchFamily="34" charset="-122"/>
                <a:cs typeface="Source Sans Pro" pitchFamily="34" charset="-120"/>
              </a:rPr>
              <a:t>Công</a:t>
            </a:r>
            <a:r>
              <a:rPr lang="en-US" sz="1100" dirty="0">
                <a:solidFill>
                  <a:srgbClr val="2B4150"/>
                </a:solidFill>
                <a:latin typeface="PT Serif" panose="020A0603040505020204" pitchFamily="18" charset="0"/>
                <a:ea typeface="Source Sans Pro" pitchFamily="34" charset="-122"/>
                <a:cs typeface="Source Sans Pro" pitchFamily="34" charset="-120"/>
              </a:rPr>
              <a:t> nhân cần được đào tạo đầy đủ về cách sử dụng các dụng cụ này một cách an toàn</a:t>
            </a:r>
            <a:endParaRPr lang="en-US" sz="1100" dirty="0"/>
          </a:p>
        </p:txBody>
      </p:sp>
      <p:sp>
        <p:nvSpPr>
          <p:cNvPr id="16" name="Text 11"/>
          <p:cNvSpPr/>
          <p:nvPr/>
        </p:nvSpPr>
        <p:spPr>
          <a:xfrm>
            <a:off x="1349812" y="5754367"/>
            <a:ext cx="12808148" cy="215979"/>
          </a:xfrm>
          <a:prstGeom prst="rect">
            <a:avLst/>
          </a:prstGeom>
          <a:noFill/>
          <a:ln/>
        </p:spPr>
        <p:txBody>
          <a:bodyPr wrap="none" lIns="0" tIns="0" rIns="0" bIns="0" rtlCol="0" anchor="t"/>
          <a:lstStyle/>
          <a:p>
            <a:pPr marL="171450" indent="-171450" algn="l">
              <a:lnSpc>
                <a:spcPts val="1700"/>
              </a:lnSpc>
              <a:buFont typeface="Arial" panose="020B0604020202020204" pitchFamily="34" charset="0"/>
              <a:buChar char="•"/>
            </a:pPr>
            <a:r>
              <a:rPr lang="en-US" sz="1100" dirty="0">
                <a:solidFill>
                  <a:srgbClr val="2B4150"/>
                </a:solidFill>
                <a:latin typeface="PT Serif" panose="020A0603040505020204" pitchFamily="18" charset="0"/>
                <a:ea typeface="Source Sans Pro" pitchFamily="34" charset="-122"/>
                <a:cs typeface="Source Sans Pro" pitchFamily="34" charset="-120"/>
              </a:rPr>
              <a:t>Duy trì không gian làm việc sạch sẽ và gọn gàng, giảm thiểu các vật cản có thể gây trơn trượt hoặc va chạm</a:t>
            </a:r>
            <a:endParaRPr lang="en-US" sz="1100" dirty="0"/>
          </a:p>
        </p:txBody>
      </p:sp>
      <p:pic>
        <p:nvPicPr>
          <p:cNvPr id="17" name="Image 3" descr="preencoded.png"/>
          <p:cNvPicPr>
            <a:picLocks noChangeAspect="1"/>
          </p:cNvPicPr>
          <p:nvPr/>
        </p:nvPicPr>
        <p:blipFill>
          <a:blip r:embed="rId6"/>
          <a:stretch>
            <a:fillRect/>
          </a:stretch>
        </p:blipFill>
        <p:spPr>
          <a:xfrm>
            <a:off x="9112189" y="1222087"/>
            <a:ext cx="4777693" cy="2635434"/>
          </a:xfrm>
          <a:prstGeom prst="rect">
            <a:avLst/>
          </a:prstGeom>
        </p:spPr>
      </p:pic>
      <p:pic>
        <p:nvPicPr>
          <p:cNvPr id="18" name="Image 4" descr="preencoded.png"/>
          <p:cNvPicPr>
            <a:picLocks noChangeAspect="1"/>
          </p:cNvPicPr>
          <p:nvPr/>
        </p:nvPicPr>
        <p:blipFill>
          <a:blip r:embed="rId7"/>
          <a:stretch>
            <a:fillRect/>
          </a:stretch>
        </p:blipFill>
        <p:spPr>
          <a:xfrm>
            <a:off x="9113855" y="4176132"/>
            <a:ext cx="4805403" cy="2288175"/>
          </a:xfrm>
          <a:prstGeom prst="rect">
            <a:avLst/>
          </a:prstGeom>
        </p:spPr>
      </p:pic>
      <p:pic>
        <p:nvPicPr>
          <p:cNvPr id="19" name="Picture 18">
            <a:extLst>
              <a:ext uri="{FF2B5EF4-FFF2-40B4-BE49-F238E27FC236}">
                <a16:creationId xmlns:a16="http://schemas.microsoft.com/office/drawing/2014/main" id="{90F8E9E7-191F-303C-960E-1984017BE185}"/>
              </a:ext>
            </a:extLst>
          </p:cNvPr>
          <p:cNvPicPr>
            <a:picLocks noChangeAspect="1"/>
          </p:cNvPicPr>
          <p:nvPr/>
        </p:nvPicPr>
        <p:blipFill>
          <a:blip r:embed="rId8"/>
          <a:stretch>
            <a:fillRect/>
          </a:stretch>
        </p:blipFill>
        <p:spPr>
          <a:xfrm>
            <a:off x="12399666" y="7446962"/>
            <a:ext cx="2086516" cy="7258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5076111" y="342424"/>
            <a:ext cx="4478179" cy="388382"/>
          </a:xfrm>
          <a:prstGeom prst="rect">
            <a:avLst/>
          </a:prstGeom>
          <a:noFill/>
          <a:ln/>
        </p:spPr>
        <p:txBody>
          <a:bodyPr wrap="none" lIns="0" tIns="0" rIns="0" bIns="0" rtlCol="0" anchor="t"/>
          <a:lstStyle/>
          <a:p>
            <a:pPr marL="0" indent="0" algn="ctr">
              <a:lnSpc>
                <a:spcPts val="3050"/>
              </a:lnSpc>
              <a:buNone/>
            </a:pPr>
            <a:r>
              <a:rPr lang="en-US" sz="4000" b="1" dirty="0">
                <a:solidFill>
                  <a:srgbClr val="124E73"/>
                </a:solidFill>
                <a:latin typeface="MuseoModerno Medium" pitchFamily="34" charset="0"/>
                <a:ea typeface="MuseoModerno Medium" pitchFamily="34" charset="-122"/>
                <a:cs typeface="MuseoModerno Medium" pitchFamily="34" charset="-120"/>
              </a:rPr>
              <a:t>VII. Công đoạn Bọc Lớp Vỏ Nỉ</a:t>
            </a:r>
            <a:endParaRPr lang="en-US" sz="4000" dirty="0"/>
          </a:p>
        </p:txBody>
      </p:sp>
      <p:pic>
        <p:nvPicPr>
          <p:cNvPr id="3" name="Image 0" descr="preencoded.png"/>
          <p:cNvPicPr>
            <a:picLocks noChangeAspect="1"/>
          </p:cNvPicPr>
          <p:nvPr/>
        </p:nvPicPr>
        <p:blipFill>
          <a:blip r:embed="rId3"/>
          <a:stretch>
            <a:fillRect/>
          </a:stretch>
        </p:blipFill>
        <p:spPr>
          <a:xfrm>
            <a:off x="10608945" y="1970597"/>
            <a:ext cx="3452098" cy="2186702"/>
          </a:xfrm>
          <a:prstGeom prst="rect">
            <a:avLst/>
          </a:prstGeom>
        </p:spPr>
      </p:pic>
      <p:sp>
        <p:nvSpPr>
          <p:cNvPr id="4" name="Text 1"/>
          <p:cNvSpPr/>
          <p:nvPr/>
        </p:nvSpPr>
        <p:spPr>
          <a:xfrm>
            <a:off x="761048" y="2007376"/>
            <a:ext cx="13760529" cy="198834"/>
          </a:xfrm>
          <a:prstGeom prst="rect">
            <a:avLst/>
          </a:prstGeom>
          <a:noFill/>
          <a:ln/>
        </p:spPr>
        <p:txBody>
          <a:bodyPr wrap="none" lIns="0" tIns="0" rIns="0" bIns="0" rtlCol="0" anchor="t"/>
          <a:lstStyle/>
          <a:p>
            <a:pPr marL="0" indent="0">
              <a:lnSpc>
                <a:spcPts val="1550"/>
              </a:lnSpc>
              <a:buNone/>
            </a:pPr>
            <a:endParaRPr lang="en-US" sz="1100" dirty="0"/>
          </a:p>
        </p:txBody>
      </p:sp>
      <p:sp>
        <p:nvSpPr>
          <p:cNvPr id="5" name="Shape 2"/>
          <p:cNvSpPr/>
          <p:nvPr/>
        </p:nvSpPr>
        <p:spPr>
          <a:xfrm>
            <a:off x="939761" y="2345989"/>
            <a:ext cx="15240" cy="3966329"/>
          </a:xfrm>
          <a:prstGeom prst="roundRect">
            <a:avLst>
              <a:gd name="adj" fmla="val 122321"/>
            </a:avLst>
          </a:prstGeom>
          <a:solidFill>
            <a:srgbClr val="D9D4C9"/>
          </a:solidFill>
          <a:ln/>
        </p:spPr>
      </p:sp>
      <p:sp>
        <p:nvSpPr>
          <p:cNvPr id="6" name="Shape 3"/>
          <p:cNvSpPr/>
          <p:nvPr/>
        </p:nvSpPr>
        <p:spPr>
          <a:xfrm>
            <a:off x="776288" y="2377185"/>
            <a:ext cx="310873" cy="388143"/>
          </a:xfrm>
          <a:prstGeom prst="roundRect">
            <a:avLst>
              <a:gd name="adj" fmla="val 6668"/>
            </a:avLst>
          </a:prstGeom>
          <a:solidFill>
            <a:srgbClr val="124E73"/>
          </a:solidFill>
          <a:ln/>
        </p:spPr>
      </p:sp>
      <p:sp>
        <p:nvSpPr>
          <p:cNvPr id="7" name="Text 4"/>
          <p:cNvSpPr/>
          <p:nvPr/>
        </p:nvSpPr>
        <p:spPr>
          <a:xfrm>
            <a:off x="903685" y="2532322"/>
            <a:ext cx="87392" cy="186452"/>
          </a:xfrm>
          <a:prstGeom prst="rect">
            <a:avLst/>
          </a:prstGeom>
          <a:noFill/>
          <a:ln/>
        </p:spPr>
        <p:txBody>
          <a:bodyPr wrap="none" lIns="0" tIns="0" rIns="0" bIns="0" rtlCol="0" anchor="t"/>
          <a:lstStyle/>
          <a:p>
            <a:pPr marL="0" indent="0" algn="ctr">
              <a:lnSpc>
                <a:spcPts val="1450"/>
              </a:lnSpc>
              <a:buNone/>
            </a:pPr>
            <a:r>
              <a:rPr lang="en-US" sz="2000" dirty="0">
                <a:solidFill>
                  <a:srgbClr val="FFFFFF"/>
                </a:solidFill>
                <a:latin typeface="MuseoModerno Medium" pitchFamily="34" charset="0"/>
                <a:ea typeface="MuseoModerno Medium" pitchFamily="34" charset="-122"/>
                <a:cs typeface="MuseoModerno Medium" pitchFamily="34" charset="-120"/>
              </a:rPr>
              <a:t>1</a:t>
            </a:r>
            <a:endParaRPr lang="en-US" sz="2000" dirty="0"/>
          </a:p>
        </p:txBody>
      </p:sp>
      <p:sp>
        <p:nvSpPr>
          <p:cNvPr id="8" name="Text 5"/>
          <p:cNvSpPr/>
          <p:nvPr/>
        </p:nvSpPr>
        <p:spPr>
          <a:xfrm>
            <a:off x="1195865" y="2470172"/>
            <a:ext cx="1864162" cy="233005"/>
          </a:xfrm>
          <a:prstGeom prst="rect">
            <a:avLst/>
          </a:prstGeom>
          <a:noFill/>
          <a:ln/>
        </p:spPr>
        <p:txBody>
          <a:bodyPr wrap="none" lIns="0" tIns="0" rIns="0" bIns="0" rtlCol="0" anchor="t"/>
          <a:lstStyle/>
          <a:p>
            <a:pPr marL="0" indent="0" algn="l">
              <a:lnSpc>
                <a:spcPts val="1800"/>
              </a:lnSpc>
              <a:buNone/>
            </a:pPr>
            <a:r>
              <a:rPr lang="en-US" sz="2000" dirty="0">
                <a:solidFill>
                  <a:srgbClr val="2B4150"/>
                </a:solidFill>
                <a:latin typeface="MuseoModerno Medium" pitchFamily="34" charset="0"/>
                <a:ea typeface="MuseoModerno Medium" pitchFamily="34" charset="-122"/>
                <a:cs typeface="MuseoModerno Medium" pitchFamily="34" charset="-120"/>
              </a:rPr>
              <a:t>Đặc điểm công việc</a:t>
            </a:r>
            <a:endParaRPr lang="en-US" sz="2000" dirty="0"/>
          </a:p>
        </p:txBody>
      </p:sp>
      <p:sp>
        <p:nvSpPr>
          <p:cNvPr id="9" name="Text 6"/>
          <p:cNvSpPr/>
          <p:nvPr/>
        </p:nvSpPr>
        <p:spPr>
          <a:xfrm>
            <a:off x="1195865" y="2777710"/>
            <a:ext cx="13325713" cy="198834"/>
          </a:xfrm>
          <a:prstGeom prst="rect">
            <a:avLst/>
          </a:prstGeom>
          <a:noFill/>
          <a:ln/>
        </p:spPr>
        <p:txBody>
          <a:bodyPr wrap="none" lIns="0" tIns="0" rIns="0" bIns="0" rtlCol="0" anchor="t"/>
          <a:lstStyle/>
          <a:p>
            <a:pPr marL="342900" indent="-342900" algn="l">
              <a:lnSpc>
                <a:spcPts val="1550"/>
              </a:lnSpc>
              <a:buSzPct val="100000"/>
              <a:buChar char="•"/>
            </a:pPr>
            <a:r>
              <a:rPr lang="en-US" sz="1100" dirty="0">
                <a:solidFill>
                  <a:srgbClr val="2B4150"/>
                </a:solidFill>
                <a:latin typeface="PT Serif" panose="020A0603040505020204" pitchFamily="18" charset="0"/>
                <a:ea typeface="Source Sans Pro" pitchFamily="34" charset="-122"/>
                <a:cs typeface="Source Sans Pro" pitchFamily="34" charset="-120"/>
              </a:rPr>
              <a:t>Người lao động cần sử dụng các công cụ chuyên dụng để cắt và định hình lớp nỉ.</a:t>
            </a:r>
            <a:endParaRPr lang="en-US" sz="1100" dirty="0"/>
          </a:p>
        </p:txBody>
      </p:sp>
      <p:sp>
        <p:nvSpPr>
          <p:cNvPr id="10" name="Shape 7"/>
          <p:cNvSpPr/>
          <p:nvPr/>
        </p:nvSpPr>
        <p:spPr>
          <a:xfrm>
            <a:off x="776288" y="3256104"/>
            <a:ext cx="310873" cy="388143"/>
          </a:xfrm>
          <a:prstGeom prst="roundRect">
            <a:avLst>
              <a:gd name="adj" fmla="val 6668"/>
            </a:avLst>
          </a:prstGeom>
          <a:solidFill>
            <a:srgbClr val="124E73"/>
          </a:solidFill>
          <a:ln/>
        </p:spPr>
      </p:sp>
      <p:sp>
        <p:nvSpPr>
          <p:cNvPr id="11" name="Text 8"/>
          <p:cNvSpPr/>
          <p:nvPr/>
        </p:nvSpPr>
        <p:spPr>
          <a:xfrm>
            <a:off x="895470" y="3411242"/>
            <a:ext cx="103703" cy="186452"/>
          </a:xfrm>
          <a:prstGeom prst="rect">
            <a:avLst/>
          </a:prstGeom>
          <a:noFill/>
          <a:ln/>
        </p:spPr>
        <p:txBody>
          <a:bodyPr wrap="none" lIns="0" tIns="0" rIns="0" bIns="0" rtlCol="0" anchor="t"/>
          <a:lstStyle/>
          <a:p>
            <a:pPr marL="0" indent="0" algn="ctr">
              <a:lnSpc>
                <a:spcPts val="1450"/>
              </a:lnSpc>
              <a:buNone/>
            </a:pPr>
            <a:r>
              <a:rPr lang="en-US" sz="2000" dirty="0">
                <a:solidFill>
                  <a:srgbClr val="FFFFFF"/>
                </a:solidFill>
                <a:latin typeface="MuseoModerno Medium" pitchFamily="34" charset="0"/>
                <a:ea typeface="MuseoModerno Medium" pitchFamily="34" charset="-122"/>
                <a:cs typeface="MuseoModerno Medium" pitchFamily="34" charset="-120"/>
              </a:rPr>
              <a:t>2</a:t>
            </a:r>
            <a:endParaRPr lang="en-US" sz="2000" dirty="0"/>
          </a:p>
        </p:txBody>
      </p:sp>
      <p:sp>
        <p:nvSpPr>
          <p:cNvPr id="12" name="Text 9"/>
          <p:cNvSpPr/>
          <p:nvPr/>
        </p:nvSpPr>
        <p:spPr>
          <a:xfrm>
            <a:off x="1195865" y="3349091"/>
            <a:ext cx="1864162" cy="233005"/>
          </a:xfrm>
          <a:prstGeom prst="rect">
            <a:avLst/>
          </a:prstGeom>
          <a:noFill/>
          <a:ln/>
        </p:spPr>
        <p:txBody>
          <a:bodyPr wrap="none" lIns="0" tIns="0" rIns="0" bIns="0" rtlCol="0" anchor="t"/>
          <a:lstStyle/>
          <a:p>
            <a:pPr marL="0" indent="0" algn="l">
              <a:lnSpc>
                <a:spcPts val="1800"/>
              </a:lnSpc>
              <a:buNone/>
            </a:pPr>
            <a:r>
              <a:rPr lang="en-US" sz="2000" dirty="0">
                <a:solidFill>
                  <a:srgbClr val="2B4150"/>
                </a:solidFill>
                <a:latin typeface="MuseoModerno Medium" pitchFamily="34" charset="0"/>
                <a:ea typeface="MuseoModerno Medium" pitchFamily="34" charset="-122"/>
                <a:cs typeface="MuseoModerno Medium" pitchFamily="34" charset="-120"/>
              </a:rPr>
              <a:t>Nguy cơ</a:t>
            </a:r>
            <a:endParaRPr lang="en-US" sz="2000" dirty="0"/>
          </a:p>
        </p:txBody>
      </p:sp>
      <p:sp>
        <p:nvSpPr>
          <p:cNvPr id="13" name="Text 10"/>
          <p:cNvSpPr/>
          <p:nvPr/>
        </p:nvSpPr>
        <p:spPr>
          <a:xfrm>
            <a:off x="1195865" y="3656629"/>
            <a:ext cx="13325713" cy="198834"/>
          </a:xfrm>
          <a:prstGeom prst="rect">
            <a:avLst/>
          </a:prstGeom>
          <a:noFill/>
          <a:ln/>
        </p:spPr>
        <p:txBody>
          <a:bodyPr wrap="none" lIns="0" tIns="0" rIns="0" bIns="0" rtlCol="0" anchor="t"/>
          <a:lstStyle/>
          <a:p>
            <a:pPr marL="342900" indent="-342900" algn="l">
              <a:lnSpc>
                <a:spcPts val="1550"/>
              </a:lnSpc>
              <a:buSzPct val="100000"/>
              <a:buChar char="•"/>
            </a:pPr>
            <a:r>
              <a:rPr lang="en-US" sz="1100" dirty="0">
                <a:solidFill>
                  <a:srgbClr val="2B4150"/>
                </a:solidFill>
                <a:latin typeface="PT Serif" panose="020A0603040505020204" pitchFamily="18" charset="0"/>
                <a:ea typeface="Source Sans Pro" pitchFamily="34" charset="-122"/>
                <a:cs typeface="Source Sans Pro" pitchFamily="34" charset="-120"/>
              </a:rPr>
              <a:t>Chấn thương do cắt hoặc va chạm với các dụng cụ sắc nhọn như dao, kéo, hay máy cắt</a:t>
            </a:r>
            <a:endParaRPr lang="en-US" sz="1100" dirty="0"/>
          </a:p>
        </p:txBody>
      </p:sp>
      <p:sp>
        <p:nvSpPr>
          <p:cNvPr id="14" name="Text 11"/>
          <p:cNvSpPr/>
          <p:nvPr/>
        </p:nvSpPr>
        <p:spPr>
          <a:xfrm>
            <a:off x="1195865" y="3898922"/>
            <a:ext cx="13325713" cy="198834"/>
          </a:xfrm>
          <a:prstGeom prst="rect">
            <a:avLst/>
          </a:prstGeom>
          <a:noFill/>
          <a:ln/>
        </p:spPr>
        <p:txBody>
          <a:bodyPr wrap="none" lIns="0" tIns="0" rIns="0" bIns="0" rtlCol="0" anchor="t"/>
          <a:lstStyle/>
          <a:p>
            <a:pPr marL="342900" indent="-342900" algn="l">
              <a:lnSpc>
                <a:spcPts val="1550"/>
              </a:lnSpc>
              <a:buSzPct val="100000"/>
              <a:buChar char="•"/>
            </a:pPr>
            <a:r>
              <a:rPr lang="en-US" sz="1100" dirty="0">
                <a:solidFill>
                  <a:srgbClr val="2B4150"/>
                </a:solidFill>
                <a:latin typeface="PT Serif" panose="020A0603040505020204" pitchFamily="18" charset="0"/>
                <a:ea typeface="Source Sans Pro" pitchFamily="34" charset="-122"/>
                <a:cs typeface="Source Sans Pro" pitchFamily="34" charset="-120"/>
              </a:rPr>
              <a:t>Bụi từ vật liệu có thể bay vào mắt, gây khó chịu hoặc thậm chí tổn thương cho giác mạc.</a:t>
            </a:r>
            <a:endParaRPr lang="en-US" sz="1100" dirty="0"/>
          </a:p>
        </p:txBody>
      </p:sp>
      <p:sp>
        <p:nvSpPr>
          <p:cNvPr id="15" name="Text 12"/>
          <p:cNvSpPr/>
          <p:nvPr/>
        </p:nvSpPr>
        <p:spPr>
          <a:xfrm>
            <a:off x="1195865" y="4141214"/>
            <a:ext cx="13325713" cy="198834"/>
          </a:xfrm>
          <a:prstGeom prst="rect">
            <a:avLst/>
          </a:prstGeom>
          <a:noFill/>
          <a:ln/>
        </p:spPr>
        <p:txBody>
          <a:bodyPr wrap="none" lIns="0" tIns="0" rIns="0" bIns="0" rtlCol="0" anchor="t"/>
          <a:lstStyle/>
          <a:p>
            <a:pPr marL="342900" indent="-342900" algn="l">
              <a:lnSpc>
                <a:spcPts val="1550"/>
              </a:lnSpc>
              <a:buSzPct val="100000"/>
              <a:buChar char="•"/>
            </a:pPr>
            <a:r>
              <a:rPr lang="en-US" sz="1100" dirty="0">
                <a:solidFill>
                  <a:srgbClr val="2B4150"/>
                </a:solidFill>
                <a:latin typeface="PT Serif" panose="020A0603040505020204" pitchFamily="18" charset="0"/>
                <a:ea typeface="Source Sans Pro" pitchFamily="34" charset="-122"/>
                <a:cs typeface="Source Sans Pro" pitchFamily="34" charset="-120"/>
              </a:rPr>
              <a:t>Các vấn đề về sức khỏe lâu dài, chẳng hạn như bệnh lý về hô hấp do hít phải bụi vải hoặc các chất hóa học có trong keo dán.</a:t>
            </a:r>
            <a:endParaRPr lang="en-US" sz="1100" dirty="0"/>
          </a:p>
        </p:txBody>
      </p:sp>
      <p:sp>
        <p:nvSpPr>
          <p:cNvPr id="16" name="Text 13"/>
          <p:cNvSpPr/>
          <p:nvPr/>
        </p:nvSpPr>
        <p:spPr>
          <a:xfrm>
            <a:off x="1195865" y="4383506"/>
            <a:ext cx="13325713" cy="198834"/>
          </a:xfrm>
          <a:prstGeom prst="rect">
            <a:avLst/>
          </a:prstGeom>
          <a:noFill/>
          <a:ln/>
        </p:spPr>
        <p:txBody>
          <a:bodyPr wrap="none" lIns="0" tIns="0" rIns="0" bIns="0" rtlCol="0" anchor="t"/>
          <a:lstStyle/>
          <a:p>
            <a:pPr marL="342900" indent="-342900" algn="l">
              <a:lnSpc>
                <a:spcPts val="1550"/>
              </a:lnSpc>
              <a:buSzPct val="100000"/>
              <a:buChar char="•"/>
            </a:pPr>
            <a:r>
              <a:rPr lang="en-US" sz="1100" dirty="0">
                <a:solidFill>
                  <a:srgbClr val="2B4150"/>
                </a:solidFill>
                <a:latin typeface="PT Serif" panose="020A0603040505020204" pitchFamily="18" charset="0"/>
                <a:ea typeface="Source Sans Pro" pitchFamily="34" charset="-122"/>
                <a:cs typeface="Source Sans Pro" pitchFamily="34" charset="-120"/>
              </a:rPr>
              <a:t>Sự căng thẳng và mệt mỏi khi làm việc trong môi trường không đủ ánh sáng hoặc thông gió cũng có thể dẫn đến các tai nạn do thiếu tập trung.</a:t>
            </a:r>
            <a:endParaRPr lang="en-US" sz="1100" dirty="0"/>
          </a:p>
        </p:txBody>
      </p:sp>
      <p:sp>
        <p:nvSpPr>
          <p:cNvPr id="17" name="Shape 14"/>
          <p:cNvSpPr/>
          <p:nvPr/>
        </p:nvSpPr>
        <p:spPr>
          <a:xfrm>
            <a:off x="776288" y="4861900"/>
            <a:ext cx="310873" cy="388143"/>
          </a:xfrm>
          <a:prstGeom prst="roundRect">
            <a:avLst>
              <a:gd name="adj" fmla="val 6668"/>
            </a:avLst>
          </a:prstGeom>
          <a:solidFill>
            <a:srgbClr val="124E73"/>
          </a:solidFill>
          <a:ln/>
        </p:spPr>
      </p:sp>
      <p:sp>
        <p:nvSpPr>
          <p:cNvPr id="18" name="Text 15"/>
          <p:cNvSpPr/>
          <p:nvPr/>
        </p:nvSpPr>
        <p:spPr>
          <a:xfrm>
            <a:off x="894994" y="5017038"/>
            <a:ext cx="104775" cy="186452"/>
          </a:xfrm>
          <a:prstGeom prst="rect">
            <a:avLst/>
          </a:prstGeom>
          <a:noFill/>
          <a:ln/>
        </p:spPr>
        <p:txBody>
          <a:bodyPr wrap="none" lIns="0" tIns="0" rIns="0" bIns="0" rtlCol="0" anchor="t"/>
          <a:lstStyle/>
          <a:p>
            <a:pPr marL="0" indent="0" algn="ctr">
              <a:lnSpc>
                <a:spcPts val="1450"/>
              </a:lnSpc>
              <a:buNone/>
            </a:pPr>
            <a:r>
              <a:rPr lang="en-US" sz="2000" dirty="0">
                <a:solidFill>
                  <a:srgbClr val="FFFFFF"/>
                </a:solidFill>
                <a:latin typeface="MuseoModerno Medium" pitchFamily="34" charset="0"/>
                <a:ea typeface="MuseoModerno Medium" pitchFamily="34" charset="-122"/>
                <a:cs typeface="MuseoModerno Medium" pitchFamily="34" charset="-120"/>
              </a:rPr>
              <a:t>3</a:t>
            </a:r>
            <a:endParaRPr lang="en-US" sz="2000" dirty="0"/>
          </a:p>
        </p:txBody>
      </p:sp>
      <p:sp>
        <p:nvSpPr>
          <p:cNvPr id="19" name="Text 16"/>
          <p:cNvSpPr/>
          <p:nvPr/>
        </p:nvSpPr>
        <p:spPr>
          <a:xfrm>
            <a:off x="1195865" y="4954887"/>
            <a:ext cx="1864162" cy="233005"/>
          </a:xfrm>
          <a:prstGeom prst="rect">
            <a:avLst/>
          </a:prstGeom>
          <a:noFill/>
          <a:ln/>
        </p:spPr>
        <p:txBody>
          <a:bodyPr wrap="none" lIns="0" tIns="0" rIns="0" bIns="0" rtlCol="0" anchor="t"/>
          <a:lstStyle/>
          <a:p>
            <a:pPr marL="0" indent="0" algn="l">
              <a:lnSpc>
                <a:spcPts val="1800"/>
              </a:lnSpc>
              <a:buNone/>
            </a:pPr>
            <a:r>
              <a:rPr lang="en-US" sz="2000" dirty="0">
                <a:solidFill>
                  <a:srgbClr val="2B4150"/>
                </a:solidFill>
                <a:latin typeface="MuseoModerno Medium" pitchFamily="34" charset="0"/>
                <a:ea typeface="MuseoModerno Medium" pitchFamily="34" charset="-122"/>
                <a:cs typeface="MuseoModerno Medium" pitchFamily="34" charset="-120"/>
              </a:rPr>
              <a:t>Cách khắc phục</a:t>
            </a:r>
            <a:endParaRPr lang="en-US" sz="2000" dirty="0"/>
          </a:p>
        </p:txBody>
      </p:sp>
      <p:sp>
        <p:nvSpPr>
          <p:cNvPr id="20" name="Text 17"/>
          <p:cNvSpPr/>
          <p:nvPr/>
        </p:nvSpPr>
        <p:spPr>
          <a:xfrm>
            <a:off x="1195865" y="5262425"/>
            <a:ext cx="13325713" cy="198834"/>
          </a:xfrm>
          <a:prstGeom prst="rect">
            <a:avLst/>
          </a:prstGeom>
          <a:noFill/>
          <a:ln/>
        </p:spPr>
        <p:txBody>
          <a:bodyPr wrap="none" lIns="0" tIns="0" rIns="0" bIns="0" rtlCol="0" anchor="t"/>
          <a:lstStyle/>
          <a:p>
            <a:pPr marL="342900" indent="-342900" algn="l">
              <a:lnSpc>
                <a:spcPts val="1550"/>
              </a:lnSpc>
              <a:buSzPct val="100000"/>
              <a:buChar char="•"/>
            </a:pPr>
            <a:r>
              <a:rPr lang="en-US" sz="1100" dirty="0">
                <a:solidFill>
                  <a:srgbClr val="2B4150"/>
                </a:solidFill>
                <a:latin typeface="PT Serif" panose="020A0603040505020204" pitchFamily="18" charset="0"/>
                <a:ea typeface="Source Sans Pro" pitchFamily="34" charset="-122"/>
                <a:cs typeface="Source Sans Pro" pitchFamily="34" charset="-120"/>
              </a:rPr>
              <a:t>Đào tạo đầy đủ về quy trình làm việc an toàn</a:t>
            </a:r>
            <a:endParaRPr lang="en-US" sz="1100" dirty="0"/>
          </a:p>
        </p:txBody>
      </p:sp>
      <p:sp>
        <p:nvSpPr>
          <p:cNvPr id="21" name="Text 18"/>
          <p:cNvSpPr/>
          <p:nvPr/>
        </p:nvSpPr>
        <p:spPr>
          <a:xfrm>
            <a:off x="1195865" y="5504718"/>
            <a:ext cx="13325713" cy="198834"/>
          </a:xfrm>
          <a:prstGeom prst="rect">
            <a:avLst/>
          </a:prstGeom>
          <a:noFill/>
          <a:ln/>
        </p:spPr>
        <p:txBody>
          <a:bodyPr wrap="none" lIns="0" tIns="0" rIns="0" bIns="0" rtlCol="0" anchor="t"/>
          <a:lstStyle/>
          <a:p>
            <a:pPr marL="342900" indent="-342900" algn="l">
              <a:lnSpc>
                <a:spcPts val="1550"/>
              </a:lnSpc>
              <a:buSzPct val="100000"/>
              <a:buChar char="•"/>
            </a:pPr>
            <a:r>
              <a:rPr lang="en-US" sz="1100" dirty="0">
                <a:solidFill>
                  <a:srgbClr val="2B4150"/>
                </a:solidFill>
                <a:latin typeface="PT Serif" panose="020A0603040505020204" pitchFamily="18" charset="0"/>
                <a:ea typeface="Source Sans Pro" pitchFamily="34" charset="-122"/>
                <a:cs typeface="Source Sans Pro" pitchFamily="34" charset="-120"/>
              </a:rPr>
              <a:t>Sử dụng trang bị bảo hộ cá nhân</a:t>
            </a:r>
            <a:endParaRPr lang="en-US" sz="1100" dirty="0"/>
          </a:p>
        </p:txBody>
      </p:sp>
      <p:sp>
        <p:nvSpPr>
          <p:cNvPr id="22" name="Text 19"/>
          <p:cNvSpPr/>
          <p:nvPr/>
        </p:nvSpPr>
        <p:spPr>
          <a:xfrm>
            <a:off x="1195865" y="5747010"/>
            <a:ext cx="13325713" cy="198834"/>
          </a:xfrm>
          <a:prstGeom prst="rect">
            <a:avLst/>
          </a:prstGeom>
          <a:noFill/>
          <a:ln/>
        </p:spPr>
        <p:txBody>
          <a:bodyPr wrap="none" lIns="0" tIns="0" rIns="0" bIns="0" rtlCol="0" anchor="t"/>
          <a:lstStyle/>
          <a:p>
            <a:pPr marL="342900" indent="-342900" algn="l">
              <a:lnSpc>
                <a:spcPts val="1550"/>
              </a:lnSpc>
              <a:buSzPct val="100000"/>
              <a:buChar char="•"/>
            </a:pPr>
            <a:r>
              <a:rPr lang="en-US" sz="1100" dirty="0">
                <a:solidFill>
                  <a:srgbClr val="2B4150"/>
                </a:solidFill>
                <a:latin typeface="PT Serif" panose="020A0603040505020204" pitchFamily="18" charset="0"/>
                <a:ea typeface="Source Sans Pro" pitchFamily="34" charset="-122"/>
                <a:cs typeface="Source Sans Pro" pitchFamily="34" charset="-120"/>
              </a:rPr>
              <a:t>Môi trường làm việc cũng cần được cải thiện với ánh sáng đầy đủ và thông gió tốt</a:t>
            </a:r>
            <a:endParaRPr lang="en-US" sz="1100" dirty="0"/>
          </a:p>
        </p:txBody>
      </p:sp>
      <p:sp>
        <p:nvSpPr>
          <p:cNvPr id="23" name="Text 20"/>
          <p:cNvSpPr/>
          <p:nvPr/>
        </p:nvSpPr>
        <p:spPr>
          <a:xfrm>
            <a:off x="1195865" y="6021142"/>
            <a:ext cx="14818355" cy="276063"/>
          </a:xfrm>
          <a:prstGeom prst="rect">
            <a:avLst/>
          </a:prstGeom>
          <a:noFill/>
          <a:ln/>
        </p:spPr>
        <p:txBody>
          <a:bodyPr wrap="none" lIns="0" tIns="0" rIns="0" bIns="0" rtlCol="0" anchor="t"/>
          <a:lstStyle/>
          <a:p>
            <a:pPr marL="342900" indent="-342900" algn="l">
              <a:lnSpc>
                <a:spcPts val="1550"/>
              </a:lnSpc>
              <a:buSzPct val="100000"/>
              <a:buChar char="•"/>
            </a:pPr>
            <a:r>
              <a:rPr lang="en-US" sz="1100" dirty="0">
                <a:solidFill>
                  <a:srgbClr val="2B4150"/>
                </a:solidFill>
                <a:latin typeface="PT Serif" panose="020A0603040505020204" pitchFamily="18" charset="0"/>
                <a:ea typeface="Source Sans Pro" pitchFamily="34" charset="-122"/>
                <a:cs typeface="Source Sans Pro" pitchFamily="34" charset="-120"/>
              </a:rPr>
              <a:t>Thường xuyên kiểm tra và bảo trì thiết bị</a:t>
            </a:r>
            <a:endParaRPr lang="en-US" sz="1100" dirty="0"/>
          </a:p>
        </p:txBody>
      </p:sp>
      <p:sp>
        <p:nvSpPr>
          <p:cNvPr id="24" name="Text 21"/>
          <p:cNvSpPr/>
          <p:nvPr/>
        </p:nvSpPr>
        <p:spPr>
          <a:xfrm>
            <a:off x="761048" y="6452098"/>
            <a:ext cx="13760529" cy="198834"/>
          </a:xfrm>
          <a:prstGeom prst="rect">
            <a:avLst/>
          </a:prstGeom>
          <a:noFill/>
          <a:ln/>
        </p:spPr>
        <p:txBody>
          <a:bodyPr wrap="none" lIns="0" tIns="0" rIns="0" bIns="0" rtlCol="0" anchor="t"/>
          <a:lstStyle/>
          <a:p>
            <a:pPr marL="0" indent="0">
              <a:lnSpc>
                <a:spcPts val="1550"/>
              </a:lnSpc>
              <a:buNone/>
            </a:pPr>
            <a:endParaRPr lang="en-US" sz="1100" dirty="0"/>
          </a:p>
        </p:txBody>
      </p:sp>
      <p:pic>
        <p:nvPicPr>
          <p:cNvPr id="26" name="Picture 25">
            <a:extLst>
              <a:ext uri="{FF2B5EF4-FFF2-40B4-BE49-F238E27FC236}">
                <a16:creationId xmlns:a16="http://schemas.microsoft.com/office/drawing/2014/main" id="{B9E7EB3A-629A-1245-1D5B-832ED63EE5DD}"/>
              </a:ext>
            </a:extLst>
          </p:cNvPr>
          <p:cNvPicPr>
            <a:picLocks noChangeAspect="1"/>
          </p:cNvPicPr>
          <p:nvPr/>
        </p:nvPicPr>
        <p:blipFill>
          <a:blip r:embed="rId4"/>
          <a:srcRect l="29109"/>
          <a:stretch/>
        </p:blipFill>
        <p:spPr>
          <a:xfrm>
            <a:off x="10598487" y="4810010"/>
            <a:ext cx="3447316" cy="2543645"/>
          </a:xfrm>
          <a:prstGeom prst="rect">
            <a:avLst/>
          </a:prstGeom>
        </p:spPr>
      </p:pic>
      <p:pic>
        <p:nvPicPr>
          <p:cNvPr id="27" name="Picture 26">
            <a:extLst>
              <a:ext uri="{FF2B5EF4-FFF2-40B4-BE49-F238E27FC236}">
                <a16:creationId xmlns:a16="http://schemas.microsoft.com/office/drawing/2014/main" id="{FD852784-E202-2B9A-3E68-FB9384B59FDD}"/>
              </a:ext>
            </a:extLst>
          </p:cNvPr>
          <p:cNvPicPr>
            <a:picLocks noChangeAspect="1"/>
          </p:cNvPicPr>
          <p:nvPr/>
        </p:nvPicPr>
        <p:blipFill>
          <a:blip r:embed="rId5"/>
          <a:stretch>
            <a:fillRect/>
          </a:stretch>
        </p:blipFill>
        <p:spPr>
          <a:xfrm>
            <a:off x="12399666" y="7446962"/>
            <a:ext cx="2086516" cy="7258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681210" y="2526421"/>
            <a:ext cx="4411980" cy="4411980"/>
          </a:xfrm>
          <a:prstGeom prst="rect">
            <a:avLst/>
          </a:prstGeom>
        </p:spPr>
      </p:pic>
      <p:sp>
        <p:nvSpPr>
          <p:cNvPr id="3" name="Text 0"/>
          <p:cNvSpPr/>
          <p:nvPr/>
        </p:nvSpPr>
        <p:spPr>
          <a:xfrm>
            <a:off x="793790" y="479822"/>
            <a:ext cx="7252811" cy="708779"/>
          </a:xfrm>
          <a:prstGeom prst="rect">
            <a:avLst/>
          </a:prstGeom>
          <a:noFill/>
          <a:ln/>
        </p:spPr>
        <p:txBody>
          <a:bodyPr wrap="non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Xử lý tình huống khẩn cấp</a:t>
            </a:r>
            <a:endParaRPr lang="en-US" sz="4800" b="1" dirty="0"/>
          </a:p>
        </p:txBody>
      </p:sp>
      <p:sp>
        <p:nvSpPr>
          <p:cNvPr id="4" name="Shape 1"/>
          <p:cNvSpPr/>
          <p:nvPr/>
        </p:nvSpPr>
        <p:spPr>
          <a:xfrm>
            <a:off x="1118711" y="1685092"/>
            <a:ext cx="30480" cy="5908238"/>
          </a:xfrm>
          <a:prstGeom prst="roundRect">
            <a:avLst>
              <a:gd name="adj" fmla="val 111628"/>
            </a:avLst>
          </a:prstGeom>
          <a:solidFill>
            <a:srgbClr val="D9D4C9"/>
          </a:solidFill>
          <a:ln/>
        </p:spPr>
      </p:sp>
      <p:sp>
        <p:nvSpPr>
          <p:cNvPr id="5" name="Shape 2"/>
          <p:cNvSpPr/>
          <p:nvPr/>
        </p:nvSpPr>
        <p:spPr>
          <a:xfrm>
            <a:off x="1358622" y="2180153"/>
            <a:ext cx="793790" cy="30480"/>
          </a:xfrm>
          <a:prstGeom prst="roundRect">
            <a:avLst>
              <a:gd name="adj" fmla="val 111628"/>
            </a:avLst>
          </a:prstGeom>
          <a:solidFill>
            <a:srgbClr val="2B678C"/>
          </a:solidFill>
          <a:ln/>
        </p:spPr>
      </p:sp>
      <p:sp>
        <p:nvSpPr>
          <p:cNvPr id="6" name="Shape 3"/>
          <p:cNvSpPr/>
          <p:nvPr/>
        </p:nvSpPr>
        <p:spPr>
          <a:xfrm>
            <a:off x="878800" y="1940243"/>
            <a:ext cx="510302" cy="510302"/>
          </a:xfrm>
          <a:prstGeom prst="roundRect">
            <a:avLst>
              <a:gd name="adj" fmla="val 6667"/>
            </a:avLst>
          </a:prstGeom>
          <a:solidFill>
            <a:srgbClr val="124E73"/>
          </a:solidFill>
          <a:ln/>
        </p:spPr>
      </p:sp>
      <p:sp>
        <p:nvSpPr>
          <p:cNvPr id="7" name="Text 4"/>
          <p:cNvSpPr/>
          <p:nvPr/>
        </p:nvSpPr>
        <p:spPr>
          <a:xfrm>
            <a:off x="1054179" y="2025253"/>
            <a:ext cx="15954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1</a:t>
            </a:r>
            <a:endParaRPr lang="en-US" sz="2650" dirty="0"/>
          </a:p>
        </p:txBody>
      </p:sp>
      <p:sp>
        <p:nvSpPr>
          <p:cNvPr id="8" name="Text 5"/>
          <p:cNvSpPr/>
          <p:nvPr/>
        </p:nvSpPr>
        <p:spPr>
          <a:xfrm>
            <a:off x="2381488" y="19119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Dừng máy</a:t>
            </a:r>
            <a:endParaRPr lang="en-US" sz="2200" dirty="0"/>
          </a:p>
        </p:txBody>
      </p:sp>
      <p:sp>
        <p:nvSpPr>
          <p:cNvPr id="9" name="Text 6"/>
          <p:cNvSpPr/>
          <p:nvPr/>
        </p:nvSpPr>
        <p:spPr>
          <a:xfrm>
            <a:off x="2381488" y="2266236"/>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Ngay lập tức dừng hoạt động của máy móc khi xảy ra tai nạn.</a:t>
            </a:r>
            <a:endParaRPr lang="en-US" sz="1750" dirty="0"/>
          </a:p>
        </p:txBody>
      </p:sp>
      <p:sp>
        <p:nvSpPr>
          <p:cNvPr id="10" name="Shape 7"/>
          <p:cNvSpPr/>
          <p:nvPr/>
        </p:nvSpPr>
        <p:spPr>
          <a:xfrm>
            <a:off x="1358622" y="3713917"/>
            <a:ext cx="793790" cy="30480"/>
          </a:xfrm>
          <a:prstGeom prst="roundRect">
            <a:avLst>
              <a:gd name="adj" fmla="val 111628"/>
            </a:avLst>
          </a:prstGeom>
          <a:solidFill>
            <a:srgbClr val="2B678C"/>
          </a:solidFill>
          <a:ln/>
        </p:spPr>
      </p:sp>
      <p:sp>
        <p:nvSpPr>
          <p:cNvPr id="11" name="Shape 8"/>
          <p:cNvSpPr/>
          <p:nvPr/>
        </p:nvSpPr>
        <p:spPr>
          <a:xfrm>
            <a:off x="878800" y="3474006"/>
            <a:ext cx="510302" cy="510302"/>
          </a:xfrm>
          <a:prstGeom prst="roundRect">
            <a:avLst>
              <a:gd name="adj" fmla="val 6667"/>
            </a:avLst>
          </a:prstGeom>
          <a:solidFill>
            <a:srgbClr val="124E73"/>
          </a:solidFill>
          <a:ln/>
        </p:spPr>
      </p:sp>
      <p:sp>
        <p:nvSpPr>
          <p:cNvPr id="12" name="Text 9"/>
          <p:cNvSpPr/>
          <p:nvPr/>
        </p:nvSpPr>
        <p:spPr>
          <a:xfrm>
            <a:off x="1039297" y="3559016"/>
            <a:ext cx="189190"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2</a:t>
            </a:r>
            <a:endParaRPr lang="en-US" sz="2650" dirty="0"/>
          </a:p>
        </p:txBody>
      </p:sp>
      <p:sp>
        <p:nvSpPr>
          <p:cNvPr id="13" name="Text 10"/>
          <p:cNvSpPr/>
          <p:nvPr/>
        </p:nvSpPr>
        <p:spPr>
          <a:xfrm>
            <a:off x="2381488" y="344566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Sơ cứu</a:t>
            </a:r>
            <a:endParaRPr lang="en-US" sz="2200" dirty="0"/>
          </a:p>
        </p:txBody>
      </p:sp>
      <p:sp>
        <p:nvSpPr>
          <p:cNvPr id="14" name="Text 11"/>
          <p:cNvSpPr/>
          <p:nvPr/>
        </p:nvSpPr>
        <p:spPr>
          <a:xfrm>
            <a:off x="2381488" y="3799999"/>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Thực hiện sơ cứu ban đầu cho người bị nạn nếu cần thiết.</a:t>
            </a:r>
            <a:endParaRPr lang="en-US" sz="1750" dirty="0"/>
          </a:p>
        </p:txBody>
      </p:sp>
      <p:sp>
        <p:nvSpPr>
          <p:cNvPr id="15" name="Shape 12"/>
          <p:cNvSpPr/>
          <p:nvPr/>
        </p:nvSpPr>
        <p:spPr>
          <a:xfrm>
            <a:off x="1358622" y="5247680"/>
            <a:ext cx="793790" cy="30480"/>
          </a:xfrm>
          <a:prstGeom prst="roundRect">
            <a:avLst>
              <a:gd name="adj" fmla="val 111628"/>
            </a:avLst>
          </a:prstGeom>
          <a:solidFill>
            <a:srgbClr val="2B678C"/>
          </a:solidFill>
          <a:ln/>
        </p:spPr>
      </p:sp>
      <p:sp>
        <p:nvSpPr>
          <p:cNvPr id="16" name="Shape 13"/>
          <p:cNvSpPr/>
          <p:nvPr/>
        </p:nvSpPr>
        <p:spPr>
          <a:xfrm>
            <a:off x="878800" y="5007769"/>
            <a:ext cx="510302" cy="510302"/>
          </a:xfrm>
          <a:prstGeom prst="roundRect">
            <a:avLst>
              <a:gd name="adj" fmla="val 6667"/>
            </a:avLst>
          </a:prstGeom>
          <a:solidFill>
            <a:srgbClr val="124E73"/>
          </a:solidFill>
          <a:ln/>
        </p:spPr>
      </p:sp>
      <p:sp>
        <p:nvSpPr>
          <p:cNvPr id="17" name="Text 14"/>
          <p:cNvSpPr/>
          <p:nvPr/>
        </p:nvSpPr>
        <p:spPr>
          <a:xfrm>
            <a:off x="1038344" y="5092779"/>
            <a:ext cx="19121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3</a:t>
            </a:r>
            <a:endParaRPr lang="en-US" sz="2650" dirty="0"/>
          </a:p>
        </p:txBody>
      </p:sp>
      <p:sp>
        <p:nvSpPr>
          <p:cNvPr id="18" name="Text 15"/>
          <p:cNvSpPr/>
          <p:nvPr/>
        </p:nvSpPr>
        <p:spPr>
          <a:xfrm>
            <a:off x="2381488"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Gọi cấp cứu</a:t>
            </a:r>
            <a:endParaRPr lang="en-US" sz="2200" dirty="0"/>
          </a:p>
        </p:txBody>
      </p:sp>
      <p:sp>
        <p:nvSpPr>
          <p:cNvPr id="19" name="Text 16"/>
          <p:cNvSpPr/>
          <p:nvPr/>
        </p:nvSpPr>
        <p:spPr>
          <a:xfrm>
            <a:off x="2381488" y="5333762"/>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Liên hệ dịch vụ y tế khẩn cấp nếu tình trạng nghiêm trọng.</a:t>
            </a:r>
            <a:endParaRPr lang="en-US" sz="1750" dirty="0"/>
          </a:p>
        </p:txBody>
      </p:sp>
      <p:sp>
        <p:nvSpPr>
          <p:cNvPr id="20" name="Shape 17"/>
          <p:cNvSpPr/>
          <p:nvPr/>
        </p:nvSpPr>
        <p:spPr>
          <a:xfrm>
            <a:off x="1358622" y="6781443"/>
            <a:ext cx="793790" cy="30480"/>
          </a:xfrm>
          <a:prstGeom prst="roundRect">
            <a:avLst>
              <a:gd name="adj" fmla="val 111628"/>
            </a:avLst>
          </a:prstGeom>
          <a:solidFill>
            <a:srgbClr val="2B678C"/>
          </a:solidFill>
          <a:ln/>
        </p:spPr>
      </p:sp>
      <p:sp>
        <p:nvSpPr>
          <p:cNvPr id="21" name="Shape 18"/>
          <p:cNvSpPr/>
          <p:nvPr/>
        </p:nvSpPr>
        <p:spPr>
          <a:xfrm>
            <a:off x="878800" y="6541532"/>
            <a:ext cx="510302" cy="510302"/>
          </a:xfrm>
          <a:prstGeom prst="roundRect">
            <a:avLst>
              <a:gd name="adj" fmla="val 6667"/>
            </a:avLst>
          </a:prstGeom>
          <a:solidFill>
            <a:srgbClr val="124E73"/>
          </a:solidFill>
          <a:ln/>
        </p:spPr>
      </p:sp>
      <p:sp>
        <p:nvSpPr>
          <p:cNvPr id="22" name="Text 19"/>
          <p:cNvSpPr/>
          <p:nvPr/>
        </p:nvSpPr>
        <p:spPr>
          <a:xfrm>
            <a:off x="1024414" y="6626543"/>
            <a:ext cx="219075"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4</a:t>
            </a:r>
            <a:endParaRPr lang="en-US" sz="2650" dirty="0"/>
          </a:p>
        </p:txBody>
      </p:sp>
      <p:sp>
        <p:nvSpPr>
          <p:cNvPr id="23" name="Text 20"/>
          <p:cNvSpPr/>
          <p:nvPr/>
        </p:nvSpPr>
        <p:spPr>
          <a:xfrm>
            <a:off x="2381488" y="65131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Báo cáo</a:t>
            </a:r>
            <a:endParaRPr lang="en-US" sz="2200" dirty="0"/>
          </a:p>
        </p:txBody>
      </p:sp>
      <p:sp>
        <p:nvSpPr>
          <p:cNvPr id="24" name="Text 21"/>
          <p:cNvSpPr/>
          <p:nvPr/>
        </p:nvSpPr>
        <p:spPr>
          <a:xfrm>
            <a:off x="2381488" y="6867525"/>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Thông báo cho quản lý và lập báo cáo chi tiết về sự cố.</a:t>
            </a:r>
            <a:endParaRPr lang="en-US" sz="1750" dirty="0"/>
          </a:p>
        </p:txBody>
      </p:sp>
      <p:pic>
        <p:nvPicPr>
          <p:cNvPr id="25" name="Picture 24">
            <a:extLst>
              <a:ext uri="{FF2B5EF4-FFF2-40B4-BE49-F238E27FC236}">
                <a16:creationId xmlns:a16="http://schemas.microsoft.com/office/drawing/2014/main" id="{4BA891F9-8C3D-08D3-2D6B-6C6673936BC9}"/>
              </a:ext>
            </a:extLst>
          </p:cNvPr>
          <p:cNvPicPr>
            <a:picLocks noChangeAspect="1"/>
          </p:cNvPicPr>
          <p:nvPr/>
        </p:nvPicPr>
        <p:blipFill>
          <a:blip r:embed="rId4"/>
          <a:stretch>
            <a:fillRect/>
          </a:stretch>
        </p:blipFill>
        <p:spPr>
          <a:xfrm>
            <a:off x="12399666" y="7446962"/>
            <a:ext cx="2086516" cy="7258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736705" y="603727"/>
            <a:ext cx="5670590" cy="708779"/>
          </a:xfrm>
          <a:prstGeom prst="rect">
            <a:avLst/>
          </a:prstGeom>
          <a:noFill/>
          <a:ln/>
        </p:spPr>
        <p:txBody>
          <a:bodyPr wrap="none" lIns="0" tIns="0" rIns="0" bIns="0" rtlCol="0" anchor="t"/>
          <a:lstStyle/>
          <a:p>
            <a:pPr marL="0" indent="0" algn="ctr">
              <a:lnSpc>
                <a:spcPts val="5550"/>
              </a:lnSpc>
              <a:buNone/>
            </a:pPr>
            <a:r>
              <a:rPr lang="en-US" sz="5400" b="1" dirty="0">
                <a:solidFill>
                  <a:srgbClr val="124E73"/>
                </a:solidFill>
                <a:latin typeface="MuseoModerno Medium" pitchFamily="34" charset="0"/>
                <a:ea typeface="MuseoModerno Medium" pitchFamily="34" charset="-122"/>
                <a:cs typeface="MuseoModerno Medium" pitchFamily="34" charset="-120"/>
              </a:rPr>
              <a:t>Tài liệu tham khảo</a:t>
            </a:r>
            <a:endParaRPr lang="en-US" sz="5400" b="1" dirty="0"/>
          </a:p>
        </p:txBody>
      </p:sp>
      <p:sp>
        <p:nvSpPr>
          <p:cNvPr id="4" name="Shape 1"/>
          <p:cNvSpPr/>
          <p:nvPr/>
        </p:nvSpPr>
        <p:spPr>
          <a:xfrm>
            <a:off x="793790" y="2345531"/>
            <a:ext cx="7847792" cy="1377910"/>
          </a:xfrm>
          <a:prstGeom prst="roundRect">
            <a:avLst>
              <a:gd name="adj" fmla="val 2469"/>
            </a:avLst>
          </a:prstGeom>
          <a:solidFill>
            <a:srgbClr val="F3EEE3"/>
          </a:solidFill>
          <a:ln/>
        </p:spPr>
      </p:sp>
      <p:sp>
        <p:nvSpPr>
          <p:cNvPr id="5" name="Text 2"/>
          <p:cNvSpPr/>
          <p:nvPr/>
        </p:nvSpPr>
        <p:spPr>
          <a:xfrm>
            <a:off x="1020604" y="2572345"/>
            <a:ext cx="6318885"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Bài kiểm tra an toàn lao động nhóm 3</a:t>
            </a:r>
            <a:endParaRPr lang="en-US" sz="2650" dirty="0"/>
          </a:p>
        </p:txBody>
      </p:sp>
      <p:sp>
        <p:nvSpPr>
          <p:cNvPr id="6" name="Text 3"/>
          <p:cNvSpPr/>
          <p:nvPr/>
        </p:nvSpPr>
        <p:spPr>
          <a:xfrm>
            <a:off x="1020604" y="3133725"/>
            <a:ext cx="7102793" cy="362903"/>
          </a:xfrm>
          <a:prstGeom prst="rect">
            <a:avLst/>
          </a:prstGeom>
          <a:noFill/>
          <a:ln/>
        </p:spPr>
        <p:txBody>
          <a:bodyPr wrap="none" lIns="0" tIns="0" rIns="0" bIns="0" rtlCol="0" anchor="t"/>
          <a:lstStyle/>
          <a:p>
            <a:pPr algn="l">
              <a:lnSpc>
                <a:spcPts val="2850"/>
              </a:lnSpc>
              <a:buSzPct val="100000"/>
            </a:pPr>
            <a:r>
              <a:rPr lang="en-US" sz="1750" b="1" u="sng" dirty="0">
                <a:solidFill>
                  <a:srgbClr val="325F7B"/>
                </a:solidFill>
                <a:latin typeface="PT Serif" panose="020A0603040505020204" pitchFamily="18" charset="0"/>
                <a:ea typeface="Source Sans Pro" pitchFamily="34" charset="-122"/>
                <a:cs typeface="Source Sans Pro" pitchFamily="34" charset="-120"/>
                <a:hlinkClick r:id="rId4">
                  <a:extLst>
                    <a:ext uri="{A12FA001-AC4F-418D-AE19-62706E023703}">
                      <ahyp:hlinkClr xmlns:ahyp="http://schemas.microsoft.com/office/drawing/2018/hyperlinkcolor" val="tx"/>
                    </a:ext>
                  </a:extLst>
                </a:hlinkClick>
              </a:rPr>
              <a:t>Trắc nghiệm an toàn lao động nhóm 3</a:t>
            </a:r>
            <a:endParaRPr lang="en-US" sz="1750" dirty="0"/>
          </a:p>
        </p:txBody>
      </p:sp>
      <p:sp>
        <p:nvSpPr>
          <p:cNvPr id="7" name="Shape 4"/>
          <p:cNvSpPr/>
          <p:nvPr/>
        </p:nvSpPr>
        <p:spPr>
          <a:xfrm>
            <a:off x="793790" y="3896513"/>
            <a:ext cx="7847792" cy="1377910"/>
          </a:xfrm>
          <a:prstGeom prst="roundRect">
            <a:avLst>
              <a:gd name="adj" fmla="val 2469"/>
            </a:avLst>
          </a:prstGeom>
          <a:solidFill>
            <a:srgbClr val="F3EEE3"/>
          </a:solidFill>
          <a:ln/>
        </p:spPr>
      </p:sp>
      <p:sp>
        <p:nvSpPr>
          <p:cNvPr id="8" name="Text 5"/>
          <p:cNvSpPr/>
          <p:nvPr/>
        </p:nvSpPr>
        <p:spPr>
          <a:xfrm>
            <a:off x="1020604" y="4177070"/>
            <a:ext cx="5095637"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Bảng báo giá huấn luyện ATLD</a:t>
            </a:r>
            <a:endParaRPr lang="en-US" sz="2650" dirty="0"/>
          </a:p>
        </p:txBody>
      </p:sp>
      <p:sp>
        <p:nvSpPr>
          <p:cNvPr id="9" name="Text 6"/>
          <p:cNvSpPr/>
          <p:nvPr/>
        </p:nvSpPr>
        <p:spPr>
          <a:xfrm>
            <a:off x="1020604" y="4738449"/>
            <a:ext cx="7102793" cy="362903"/>
          </a:xfrm>
          <a:prstGeom prst="rect">
            <a:avLst/>
          </a:prstGeom>
          <a:noFill/>
          <a:ln/>
        </p:spPr>
        <p:txBody>
          <a:bodyPr wrap="none" lIns="0" tIns="0" rIns="0" bIns="0" rtlCol="0" anchor="t"/>
          <a:lstStyle/>
          <a:p>
            <a:pPr algn="l">
              <a:lnSpc>
                <a:spcPts val="2850"/>
              </a:lnSpc>
              <a:buSzPct val="100000"/>
            </a:pPr>
            <a:r>
              <a:rPr lang="en-US" sz="1750" b="1" u="sng" dirty="0">
                <a:solidFill>
                  <a:srgbClr val="325F7B"/>
                </a:solidFill>
                <a:latin typeface="PT Serif" panose="020A0603040505020204" pitchFamily="18" charset="0"/>
                <a:ea typeface="Source Sans Pro" pitchFamily="34" charset="-122"/>
                <a:cs typeface="Source Sans Pro" pitchFamily="34" charset="-120"/>
                <a:hlinkClick r:id="rId5">
                  <a:extLst>
                    <a:ext uri="{A12FA001-AC4F-418D-AE19-62706E023703}">
                      <ahyp:hlinkClr xmlns:ahyp="http://schemas.microsoft.com/office/drawing/2018/hyperlinkcolor" val="tx"/>
                    </a:ext>
                  </a:extLst>
                </a:hlinkClick>
              </a:rPr>
              <a:t>Xem chi tiết</a:t>
            </a:r>
            <a:endParaRPr lang="en-US" sz="1750" dirty="0"/>
          </a:p>
        </p:txBody>
      </p:sp>
      <p:sp>
        <p:nvSpPr>
          <p:cNvPr id="10" name="Shape 7"/>
          <p:cNvSpPr/>
          <p:nvPr/>
        </p:nvSpPr>
        <p:spPr>
          <a:xfrm>
            <a:off x="793790" y="5501237"/>
            <a:ext cx="7847792" cy="1377910"/>
          </a:xfrm>
          <a:prstGeom prst="roundRect">
            <a:avLst>
              <a:gd name="adj" fmla="val 2469"/>
            </a:avLst>
          </a:prstGeom>
          <a:solidFill>
            <a:srgbClr val="F3EEE3"/>
          </a:solidFill>
          <a:ln/>
        </p:spPr>
      </p:sp>
      <p:sp>
        <p:nvSpPr>
          <p:cNvPr id="11" name="Text 8"/>
          <p:cNvSpPr/>
          <p:nvPr/>
        </p:nvSpPr>
        <p:spPr>
          <a:xfrm>
            <a:off x="1020604" y="5781794"/>
            <a:ext cx="4244935"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Tải về tài liệu (download)</a:t>
            </a:r>
            <a:endParaRPr lang="en-US" sz="2650" dirty="0"/>
          </a:p>
        </p:txBody>
      </p:sp>
      <p:sp>
        <p:nvSpPr>
          <p:cNvPr id="12" name="Text 9"/>
          <p:cNvSpPr/>
          <p:nvPr/>
        </p:nvSpPr>
        <p:spPr>
          <a:xfrm>
            <a:off x="1020604" y="6343174"/>
            <a:ext cx="7102793" cy="362903"/>
          </a:xfrm>
          <a:prstGeom prst="rect">
            <a:avLst/>
          </a:prstGeom>
          <a:noFill/>
          <a:ln/>
        </p:spPr>
        <p:txBody>
          <a:bodyPr wrap="none" lIns="0" tIns="0" rIns="0" bIns="0" rtlCol="0" anchor="t"/>
          <a:lstStyle/>
          <a:p>
            <a:pPr algn="l">
              <a:lnSpc>
                <a:spcPts val="2850"/>
              </a:lnSpc>
              <a:buSzPct val="100000"/>
            </a:pPr>
            <a:r>
              <a:rPr lang="en-US" sz="1750" b="1" u="sng" dirty="0">
                <a:solidFill>
                  <a:srgbClr val="325F7B"/>
                </a:solidFill>
                <a:latin typeface="PT Serif" panose="020A0603040505020204" pitchFamily="18" charset="0"/>
                <a:ea typeface="Source Sans Pro" pitchFamily="34" charset="-122"/>
                <a:cs typeface="Source Sans Pro" pitchFamily="34" charset="-120"/>
                <a:hlinkClick r:id="rId6">
                  <a:extLst>
                    <a:ext uri="{A12FA001-AC4F-418D-AE19-62706E023703}">
                      <ahyp:hlinkClr xmlns:ahyp="http://schemas.microsoft.com/office/drawing/2018/hyperlinkcolor" val="tx"/>
                    </a:ext>
                  </a:extLst>
                </a:hlinkClick>
              </a:rPr>
              <a:t>Download tài liệu huấn luyện an toàn lao động sản xuất bóng tennis</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4644985"/>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Kết luận</a:t>
            </a:r>
            <a:endParaRPr lang="en-US" sz="4450" dirty="0"/>
          </a:p>
        </p:txBody>
      </p:sp>
      <p:sp>
        <p:nvSpPr>
          <p:cNvPr id="4" name="Text 1"/>
          <p:cNvSpPr/>
          <p:nvPr/>
        </p:nvSpPr>
        <p:spPr>
          <a:xfrm>
            <a:off x="793790" y="5693926"/>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An toàn lao động là điều tối quan trọng trong nhà máy sản xuất bóng tennis. Nâng cao nhận thức và thực hiện các biện pháp an toàn giúp bảo vệ sức khỏe của người lao động và nâng cao hiệu quả sản xuất.</a:t>
            </a:r>
            <a:endParaRPr lang="en-US" sz="1750" dirty="0"/>
          </a:p>
        </p:txBody>
      </p:sp>
      <p:pic>
        <p:nvPicPr>
          <p:cNvPr id="6" name="Picture 5">
            <a:extLst>
              <a:ext uri="{FF2B5EF4-FFF2-40B4-BE49-F238E27FC236}">
                <a16:creationId xmlns:a16="http://schemas.microsoft.com/office/drawing/2014/main" id="{B79DCEE0-A21D-F228-632A-36A4BE0B76CD}"/>
              </a:ext>
            </a:extLst>
          </p:cNvPr>
          <p:cNvPicPr>
            <a:picLocks noChangeAspect="1"/>
          </p:cNvPicPr>
          <p:nvPr/>
        </p:nvPicPr>
        <p:blipFill>
          <a:blip r:embed="rId4"/>
          <a:stretch>
            <a:fillRect/>
          </a:stretch>
        </p:blipFill>
        <p:spPr>
          <a:xfrm>
            <a:off x="12399666" y="7446962"/>
            <a:ext cx="2086516" cy="7258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677400" y="2773918"/>
            <a:ext cx="4419600" cy="4419600"/>
          </a:xfrm>
          <a:prstGeom prst="rect">
            <a:avLst/>
          </a:prstGeom>
        </p:spPr>
      </p:pic>
      <p:sp>
        <p:nvSpPr>
          <p:cNvPr id="3" name="Text 0"/>
          <p:cNvSpPr/>
          <p:nvPr/>
        </p:nvSpPr>
        <p:spPr>
          <a:xfrm>
            <a:off x="793790" y="637580"/>
            <a:ext cx="7847792" cy="1417558"/>
          </a:xfrm>
          <a:prstGeom prst="rect">
            <a:avLst/>
          </a:prstGeom>
          <a:noFill/>
          <a:ln/>
        </p:spPr>
        <p:txBody>
          <a:bodyPr wrap="squar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Tình hình tai nạn lao động 6 tháng đầu năm 2024 </a:t>
            </a:r>
            <a:endParaRPr lang="en-US" sz="4800" b="1" dirty="0"/>
          </a:p>
        </p:txBody>
      </p:sp>
      <p:sp>
        <p:nvSpPr>
          <p:cNvPr id="4" name="Shape 1"/>
          <p:cNvSpPr/>
          <p:nvPr/>
        </p:nvSpPr>
        <p:spPr>
          <a:xfrm>
            <a:off x="1304092" y="3294102"/>
            <a:ext cx="510302" cy="510302"/>
          </a:xfrm>
          <a:prstGeom prst="roundRect">
            <a:avLst>
              <a:gd name="adj" fmla="val 6667"/>
            </a:avLst>
          </a:prstGeom>
          <a:solidFill>
            <a:srgbClr val="124E73"/>
          </a:solidFill>
          <a:ln/>
        </p:spPr>
      </p:sp>
      <p:sp>
        <p:nvSpPr>
          <p:cNvPr id="5" name="Text 2"/>
          <p:cNvSpPr/>
          <p:nvPr/>
        </p:nvSpPr>
        <p:spPr>
          <a:xfrm>
            <a:off x="1479471" y="3379113"/>
            <a:ext cx="15954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1</a:t>
            </a:r>
            <a:endParaRPr lang="en-US" sz="2650" dirty="0"/>
          </a:p>
        </p:txBody>
      </p:sp>
      <p:sp>
        <p:nvSpPr>
          <p:cNvPr id="6" name="Text 3"/>
          <p:cNvSpPr/>
          <p:nvPr/>
        </p:nvSpPr>
        <p:spPr>
          <a:xfrm>
            <a:off x="2041208" y="329410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Số vụ tai nạn</a:t>
            </a:r>
            <a:endParaRPr lang="en-US" sz="2200" dirty="0"/>
          </a:p>
        </p:txBody>
      </p:sp>
      <p:sp>
        <p:nvSpPr>
          <p:cNvPr id="7" name="Text 4"/>
          <p:cNvSpPr/>
          <p:nvPr/>
        </p:nvSpPr>
        <p:spPr>
          <a:xfrm>
            <a:off x="2041208" y="3648432"/>
            <a:ext cx="6819305"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3.201 vụ, giảm 7,09% so với cùng kỳ năm 2023.</a:t>
            </a:r>
            <a:endParaRPr lang="en-US" sz="1750" dirty="0"/>
          </a:p>
        </p:txBody>
      </p:sp>
      <p:sp>
        <p:nvSpPr>
          <p:cNvPr id="8" name="Shape 5"/>
          <p:cNvSpPr/>
          <p:nvPr/>
        </p:nvSpPr>
        <p:spPr>
          <a:xfrm>
            <a:off x="1304092" y="4629388"/>
            <a:ext cx="510302" cy="510302"/>
          </a:xfrm>
          <a:prstGeom prst="roundRect">
            <a:avLst>
              <a:gd name="adj" fmla="val 6667"/>
            </a:avLst>
          </a:prstGeom>
          <a:solidFill>
            <a:srgbClr val="124E73"/>
          </a:solidFill>
          <a:ln/>
        </p:spPr>
      </p:sp>
      <p:sp>
        <p:nvSpPr>
          <p:cNvPr id="9" name="Text 6"/>
          <p:cNvSpPr/>
          <p:nvPr/>
        </p:nvSpPr>
        <p:spPr>
          <a:xfrm>
            <a:off x="1464588" y="4714399"/>
            <a:ext cx="189190"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2</a:t>
            </a:r>
            <a:endParaRPr lang="en-US" sz="2650" dirty="0"/>
          </a:p>
        </p:txBody>
      </p:sp>
      <p:sp>
        <p:nvSpPr>
          <p:cNvPr id="10" name="Text 7"/>
          <p:cNvSpPr/>
          <p:nvPr/>
        </p:nvSpPr>
        <p:spPr>
          <a:xfrm>
            <a:off x="2041208" y="462938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Số người bị nạn</a:t>
            </a:r>
            <a:endParaRPr lang="en-US" sz="2200" dirty="0"/>
          </a:p>
        </p:txBody>
      </p:sp>
      <p:sp>
        <p:nvSpPr>
          <p:cNvPr id="11" name="Text 8"/>
          <p:cNvSpPr/>
          <p:nvPr/>
        </p:nvSpPr>
        <p:spPr>
          <a:xfrm>
            <a:off x="2041208" y="4983718"/>
            <a:ext cx="6819305"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3.065 người, giảm 6,04% so với cùng kỳ năm 2023.</a:t>
            </a:r>
            <a:endParaRPr lang="en-US" sz="1750" dirty="0"/>
          </a:p>
        </p:txBody>
      </p:sp>
      <p:sp>
        <p:nvSpPr>
          <p:cNvPr id="12" name="Shape 9"/>
          <p:cNvSpPr/>
          <p:nvPr/>
        </p:nvSpPr>
        <p:spPr>
          <a:xfrm>
            <a:off x="1304092" y="5964674"/>
            <a:ext cx="510302" cy="510302"/>
          </a:xfrm>
          <a:prstGeom prst="roundRect">
            <a:avLst>
              <a:gd name="adj" fmla="val 6667"/>
            </a:avLst>
          </a:prstGeom>
          <a:solidFill>
            <a:srgbClr val="124E73"/>
          </a:solidFill>
          <a:ln/>
        </p:spPr>
      </p:sp>
      <p:sp>
        <p:nvSpPr>
          <p:cNvPr id="13" name="Text 10"/>
          <p:cNvSpPr/>
          <p:nvPr/>
        </p:nvSpPr>
        <p:spPr>
          <a:xfrm>
            <a:off x="1463635" y="6049685"/>
            <a:ext cx="19121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3</a:t>
            </a:r>
            <a:endParaRPr lang="en-US" sz="2650" dirty="0"/>
          </a:p>
        </p:txBody>
      </p:sp>
      <p:sp>
        <p:nvSpPr>
          <p:cNvPr id="14" name="Text 11"/>
          <p:cNvSpPr/>
          <p:nvPr/>
        </p:nvSpPr>
        <p:spPr>
          <a:xfrm>
            <a:off x="2041208" y="596467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Số người chết</a:t>
            </a:r>
            <a:endParaRPr lang="en-US" sz="2200" dirty="0"/>
          </a:p>
        </p:txBody>
      </p:sp>
      <p:sp>
        <p:nvSpPr>
          <p:cNvPr id="15" name="Text 12"/>
          <p:cNvSpPr/>
          <p:nvPr/>
        </p:nvSpPr>
        <p:spPr>
          <a:xfrm>
            <a:off x="2041208" y="6319004"/>
            <a:ext cx="6819305"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346 người, giảm 1,98% so với cùng kỳ năm 2023.</a:t>
            </a:r>
            <a:endParaRPr lang="en-US" sz="1750" dirty="0"/>
          </a:p>
        </p:txBody>
      </p:sp>
      <p:pic>
        <p:nvPicPr>
          <p:cNvPr id="16" name="Picture 15">
            <a:extLst>
              <a:ext uri="{FF2B5EF4-FFF2-40B4-BE49-F238E27FC236}">
                <a16:creationId xmlns:a16="http://schemas.microsoft.com/office/drawing/2014/main" id="{C7736E4D-206F-7025-ADD4-B4A39ABB84AD}"/>
              </a:ext>
            </a:extLst>
          </p:cNvPr>
          <p:cNvPicPr>
            <a:picLocks noChangeAspect="1"/>
          </p:cNvPicPr>
          <p:nvPr/>
        </p:nvPicPr>
        <p:blipFill>
          <a:blip r:embed="rId4"/>
          <a:stretch>
            <a:fillRect/>
          </a:stretch>
        </p:blipFill>
        <p:spPr>
          <a:xfrm>
            <a:off x="12399666" y="7446962"/>
            <a:ext cx="2086516" cy="7258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7235" y="748070"/>
            <a:ext cx="6051113" cy="658178"/>
          </a:xfrm>
          <a:prstGeom prst="rect">
            <a:avLst/>
          </a:prstGeom>
          <a:noFill/>
          <a:ln/>
        </p:spPr>
        <p:txBody>
          <a:bodyPr wrap="none" lIns="0" tIns="0" rIns="0" bIns="0" rtlCol="0" anchor="t"/>
          <a:lstStyle/>
          <a:p>
            <a:pPr marL="0" indent="0">
              <a:lnSpc>
                <a:spcPts val="5150"/>
              </a:lnSpc>
              <a:buNone/>
            </a:pPr>
            <a:r>
              <a:rPr lang="en-US" sz="4100" b="1" dirty="0">
                <a:solidFill>
                  <a:srgbClr val="124E73"/>
                </a:solidFill>
                <a:latin typeface="MuseoModerno Medium" pitchFamily="34" charset="0"/>
                <a:ea typeface="MuseoModerno Medium" pitchFamily="34" charset="-122"/>
                <a:cs typeface="MuseoModerno Medium" pitchFamily="34" charset="-120"/>
              </a:rPr>
              <a:t>Các vụ tai nạn điển hình</a:t>
            </a:r>
            <a:endParaRPr lang="en-US" sz="4100" b="1" dirty="0"/>
          </a:p>
        </p:txBody>
      </p:sp>
      <p:sp>
        <p:nvSpPr>
          <p:cNvPr id="4" name="Shape 1"/>
          <p:cNvSpPr/>
          <p:nvPr/>
        </p:nvSpPr>
        <p:spPr>
          <a:xfrm>
            <a:off x="737235" y="1959054"/>
            <a:ext cx="473869" cy="473869"/>
          </a:xfrm>
          <a:prstGeom prst="roundRect">
            <a:avLst>
              <a:gd name="adj" fmla="val 6668"/>
            </a:avLst>
          </a:prstGeom>
          <a:solidFill>
            <a:srgbClr val="124E73"/>
          </a:solidFill>
          <a:ln/>
        </p:spPr>
      </p:sp>
      <p:sp>
        <p:nvSpPr>
          <p:cNvPr id="5" name="Text 2"/>
          <p:cNvSpPr/>
          <p:nvPr/>
        </p:nvSpPr>
        <p:spPr>
          <a:xfrm>
            <a:off x="899993" y="2037993"/>
            <a:ext cx="148233" cy="315992"/>
          </a:xfrm>
          <a:prstGeom prst="rect">
            <a:avLst/>
          </a:prstGeom>
          <a:noFill/>
          <a:ln/>
        </p:spPr>
        <p:txBody>
          <a:bodyPr wrap="none" lIns="0" tIns="0" rIns="0" bIns="0" rtlCol="0" anchor="t"/>
          <a:lstStyle/>
          <a:p>
            <a:pPr marL="0" indent="0" algn="ctr">
              <a:lnSpc>
                <a:spcPts val="2450"/>
              </a:lnSpc>
              <a:buNone/>
            </a:pPr>
            <a:r>
              <a:rPr lang="en-US" sz="2450" dirty="0">
                <a:solidFill>
                  <a:srgbClr val="FFFFFF"/>
                </a:solidFill>
                <a:latin typeface="MuseoModerno Medium" pitchFamily="34" charset="0"/>
                <a:ea typeface="MuseoModerno Medium" pitchFamily="34" charset="-122"/>
                <a:cs typeface="MuseoModerno Medium" pitchFamily="34" charset="-120"/>
              </a:rPr>
              <a:t>1</a:t>
            </a:r>
            <a:endParaRPr lang="en-US" sz="2450" dirty="0"/>
          </a:p>
        </p:txBody>
      </p:sp>
      <p:sp>
        <p:nvSpPr>
          <p:cNvPr id="6" name="Text 3"/>
          <p:cNvSpPr/>
          <p:nvPr/>
        </p:nvSpPr>
        <p:spPr>
          <a:xfrm>
            <a:off x="1421725" y="1959054"/>
            <a:ext cx="2632948" cy="328970"/>
          </a:xfrm>
          <a:prstGeom prst="rect">
            <a:avLst/>
          </a:prstGeom>
          <a:noFill/>
          <a:ln/>
        </p:spPr>
        <p:txBody>
          <a:bodyPr wrap="none" lIns="0" tIns="0" rIns="0" bIns="0" rtlCol="0" anchor="t"/>
          <a:lstStyle/>
          <a:p>
            <a:pPr marL="0" indent="0">
              <a:lnSpc>
                <a:spcPts val="2550"/>
              </a:lnSpc>
              <a:buNone/>
            </a:pPr>
            <a:r>
              <a:rPr lang="en-US" sz="2800" b="1" dirty="0">
                <a:solidFill>
                  <a:srgbClr val="2B4150"/>
                </a:solidFill>
                <a:latin typeface="MuseoModerno Medium" pitchFamily="34" charset="0"/>
                <a:ea typeface="MuseoModerno Medium" pitchFamily="34" charset="-122"/>
                <a:cs typeface="MuseoModerno Medium" pitchFamily="34" charset="-120"/>
              </a:rPr>
              <a:t>Tai nạn do máy móc</a:t>
            </a:r>
            <a:endParaRPr lang="en-US" sz="2800" b="1" dirty="0"/>
          </a:p>
        </p:txBody>
      </p:sp>
      <p:sp>
        <p:nvSpPr>
          <p:cNvPr id="7" name="Text 4"/>
          <p:cNvSpPr/>
          <p:nvPr/>
        </p:nvSpPr>
        <p:spPr>
          <a:xfrm>
            <a:off x="1421725" y="2288024"/>
            <a:ext cx="6985040" cy="673894"/>
          </a:xfrm>
          <a:prstGeom prst="rect">
            <a:avLst/>
          </a:prstGeom>
          <a:noFill/>
          <a:ln/>
        </p:spPr>
        <p:txBody>
          <a:bodyPr wrap="square" lIns="0" tIns="0" rIns="0" bIns="0" rtlCol="0" anchor="t"/>
          <a:lstStyle/>
          <a:p>
            <a:pPr marL="0" indent="0">
              <a:lnSpc>
                <a:spcPts val="2850"/>
              </a:lnSpc>
              <a:buNone/>
            </a:pPr>
            <a:r>
              <a:rPr lang="en-US" dirty="0">
                <a:solidFill>
                  <a:srgbClr val="2B4150"/>
                </a:solidFill>
                <a:latin typeface="PT Serif" panose="020A0603040505020204" pitchFamily="18" charset="0"/>
                <a:ea typeface="Source Sans Pro" pitchFamily="34" charset="-122"/>
                <a:cs typeface="Source Sans Pro" pitchFamily="34" charset="-120"/>
              </a:rPr>
              <a:t>Công nhân làm việc gần máy ép hoặc máy cắt có thể bị chấn thương nghiêm trọng.</a:t>
            </a:r>
            <a:endParaRPr lang="en-US" dirty="0"/>
          </a:p>
        </p:txBody>
      </p:sp>
      <p:sp>
        <p:nvSpPr>
          <p:cNvPr id="8" name="Shape 5"/>
          <p:cNvSpPr/>
          <p:nvPr/>
        </p:nvSpPr>
        <p:spPr>
          <a:xfrm>
            <a:off x="737235" y="3535799"/>
            <a:ext cx="473869" cy="473869"/>
          </a:xfrm>
          <a:prstGeom prst="roundRect">
            <a:avLst>
              <a:gd name="adj" fmla="val 6668"/>
            </a:avLst>
          </a:prstGeom>
          <a:solidFill>
            <a:srgbClr val="124E73"/>
          </a:solidFill>
          <a:ln/>
        </p:spPr>
      </p:sp>
      <p:sp>
        <p:nvSpPr>
          <p:cNvPr id="9" name="Text 6"/>
          <p:cNvSpPr/>
          <p:nvPr/>
        </p:nvSpPr>
        <p:spPr>
          <a:xfrm>
            <a:off x="886301" y="3614738"/>
            <a:ext cx="175736" cy="315992"/>
          </a:xfrm>
          <a:prstGeom prst="rect">
            <a:avLst/>
          </a:prstGeom>
          <a:noFill/>
          <a:ln/>
        </p:spPr>
        <p:txBody>
          <a:bodyPr wrap="none" lIns="0" tIns="0" rIns="0" bIns="0" rtlCol="0" anchor="t"/>
          <a:lstStyle/>
          <a:p>
            <a:pPr marL="0" indent="0" algn="ctr">
              <a:lnSpc>
                <a:spcPts val="2450"/>
              </a:lnSpc>
              <a:buNone/>
            </a:pPr>
            <a:r>
              <a:rPr lang="en-US" sz="2450" dirty="0">
                <a:solidFill>
                  <a:srgbClr val="FFFFFF"/>
                </a:solidFill>
                <a:latin typeface="MuseoModerno Medium" pitchFamily="34" charset="0"/>
                <a:ea typeface="MuseoModerno Medium" pitchFamily="34" charset="-122"/>
                <a:cs typeface="MuseoModerno Medium" pitchFamily="34" charset="-120"/>
              </a:rPr>
              <a:t>2</a:t>
            </a:r>
            <a:endParaRPr lang="en-US" sz="2450" dirty="0"/>
          </a:p>
        </p:txBody>
      </p:sp>
      <p:sp>
        <p:nvSpPr>
          <p:cNvPr id="10" name="Text 7"/>
          <p:cNvSpPr/>
          <p:nvPr/>
        </p:nvSpPr>
        <p:spPr>
          <a:xfrm>
            <a:off x="1421725" y="3535799"/>
            <a:ext cx="2632948" cy="328970"/>
          </a:xfrm>
          <a:prstGeom prst="rect">
            <a:avLst/>
          </a:prstGeom>
          <a:noFill/>
          <a:ln/>
        </p:spPr>
        <p:txBody>
          <a:bodyPr wrap="none" lIns="0" tIns="0" rIns="0" bIns="0" rtlCol="0" anchor="t"/>
          <a:lstStyle/>
          <a:p>
            <a:pPr marL="0" indent="0">
              <a:lnSpc>
                <a:spcPts val="2550"/>
              </a:lnSpc>
              <a:buNone/>
            </a:pPr>
            <a:r>
              <a:rPr lang="en-US" sz="2800" b="1" dirty="0">
                <a:solidFill>
                  <a:srgbClr val="2B4150"/>
                </a:solidFill>
                <a:latin typeface="MuseoModerno Medium" pitchFamily="34" charset="0"/>
                <a:ea typeface="MuseoModerno Medium" pitchFamily="34" charset="-122"/>
                <a:cs typeface="MuseoModerno Medium" pitchFamily="34" charset="-120"/>
              </a:rPr>
              <a:t>Ngộ độc hóa chất</a:t>
            </a:r>
            <a:endParaRPr lang="en-US" sz="2800" b="1" dirty="0"/>
          </a:p>
        </p:txBody>
      </p:sp>
      <p:sp>
        <p:nvSpPr>
          <p:cNvPr id="11" name="Text 8"/>
          <p:cNvSpPr/>
          <p:nvPr/>
        </p:nvSpPr>
        <p:spPr>
          <a:xfrm>
            <a:off x="1421725" y="3864769"/>
            <a:ext cx="6985040" cy="673894"/>
          </a:xfrm>
          <a:prstGeom prst="rect">
            <a:avLst/>
          </a:prstGeom>
          <a:noFill/>
          <a:ln/>
        </p:spPr>
        <p:txBody>
          <a:bodyPr wrap="square" lIns="0" tIns="0" rIns="0" bIns="0" rtlCol="0" anchor="t"/>
          <a:lstStyle/>
          <a:p>
            <a:pPr marL="0" indent="0">
              <a:lnSpc>
                <a:spcPts val="2850"/>
              </a:lnSpc>
              <a:buNone/>
            </a:pPr>
            <a:r>
              <a:rPr lang="en-US" dirty="0">
                <a:solidFill>
                  <a:srgbClr val="2B4150"/>
                </a:solidFill>
                <a:latin typeface="PT Serif" panose="020A0603040505020204" pitchFamily="18" charset="0"/>
                <a:ea typeface="Source Sans Pro" pitchFamily="34" charset="-122"/>
                <a:cs typeface="Source Sans Pro" pitchFamily="34" charset="-120"/>
              </a:rPr>
              <a:t>Hóa chất như keo dán hoặc chất tạo độ nén có thể gây hại cho sức khỏe nếu không được sử dụng trong môi trường thông thoáng.</a:t>
            </a:r>
            <a:endParaRPr lang="en-US" dirty="0"/>
          </a:p>
        </p:txBody>
      </p:sp>
      <p:sp>
        <p:nvSpPr>
          <p:cNvPr id="12" name="Shape 9"/>
          <p:cNvSpPr/>
          <p:nvPr/>
        </p:nvSpPr>
        <p:spPr>
          <a:xfrm>
            <a:off x="737235" y="5112544"/>
            <a:ext cx="473869" cy="473869"/>
          </a:xfrm>
          <a:prstGeom prst="roundRect">
            <a:avLst>
              <a:gd name="adj" fmla="val 6668"/>
            </a:avLst>
          </a:prstGeom>
          <a:solidFill>
            <a:srgbClr val="124E73"/>
          </a:solidFill>
          <a:ln/>
        </p:spPr>
      </p:sp>
      <p:sp>
        <p:nvSpPr>
          <p:cNvPr id="13" name="Text 10"/>
          <p:cNvSpPr/>
          <p:nvPr/>
        </p:nvSpPr>
        <p:spPr>
          <a:xfrm>
            <a:off x="885349" y="5191482"/>
            <a:ext cx="177522" cy="315992"/>
          </a:xfrm>
          <a:prstGeom prst="rect">
            <a:avLst/>
          </a:prstGeom>
          <a:noFill/>
          <a:ln/>
        </p:spPr>
        <p:txBody>
          <a:bodyPr wrap="none" lIns="0" tIns="0" rIns="0" bIns="0" rtlCol="0" anchor="t"/>
          <a:lstStyle/>
          <a:p>
            <a:pPr marL="0" indent="0" algn="ctr">
              <a:lnSpc>
                <a:spcPts val="2450"/>
              </a:lnSpc>
              <a:buNone/>
            </a:pPr>
            <a:r>
              <a:rPr lang="en-US" sz="2450" dirty="0">
                <a:solidFill>
                  <a:srgbClr val="FFFFFF"/>
                </a:solidFill>
                <a:latin typeface="MuseoModerno Medium" pitchFamily="34" charset="0"/>
                <a:ea typeface="MuseoModerno Medium" pitchFamily="34" charset="-122"/>
                <a:cs typeface="MuseoModerno Medium" pitchFamily="34" charset="-120"/>
              </a:rPr>
              <a:t>3</a:t>
            </a:r>
            <a:endParaRPr lang="en-US" sz="2450" dirty="0"/>
          </a:p>
        </p:txBody>
      </p:sp>
      <p:sp>
        <p:nvSpPr>
          <p:cNvPr id="14" name="Text 11"/>
          <p:cNvSpPr/>
          <p:nvPr/>
        </p:nvSpPr>
        <p:spPr>
          <a:xfrm>
            <a:off x="1421725" y="5112544"/>
            <a:ext cx="2632948" cy="328970"/>
          </a:xfrm>
          <a:prstGeom prst="rect">
            <a:avLst/>
          </a:prstGeom>
          <a:noFill/>
          <a:ln/>
        </p:spPr>
        <p:txBody>
          <a:bodyPr wrap="none" lIns="0" tIns="0" rIns="0" bIns="0" rtlCol="0" anchor="t"/>
          <a:lstStyle/>
          <a:p>
            <a:pPr marL="0" indent="0">
              <a:lnSpc>
                <a:spcPts val="2550"/>
              </a:lnSpc>
              <a:buNone/>
            </a:pPr>
            <a:r>
              <a:rPr lang="en-US" sz="2800" b="1" dirty="0">
                <a:solidFill>
                  <a:srgbClr val="2B4150"/>
                </a:solidFill>
                <a:latin typeface="MuseoModerno Medium" pitchFamily="34" charset="0"/>
                <a:ea typeface="MuseoModerno Medium" pitchFamily="34" charset="-122"/>
                <a:cs typeface="MuseoModerno Medium" pitchFamily="34" charset="-120"/>
              </a:rPr>
              <a:t>Trượt ngã</a:t>
            </a:r>
            <a:endParaRPr lang="en-US" sz="2800" b="1" dirty="0"/>
          </a:p>
        </p:txBody>
      </p:sp>
      <p:sp>
        <p:nvSpPr>
          <p:cNvPr id="15" name="Text 12"/>
          <p:cNvSpPr/>
          <p:nvPr/>
        </p:nvSpPr>
        <p:spPr>
          <a:xfrm>
            <a:off x="1421725" y="5441514"/>
            <a:ext cx="6985040" cy="336947"/>
          </a:xfrm>
          <a:prstGeom prst="rect">
            <a:avLst/>
          </a:prstGeom>
          <a:noFill/>
          <a:ln/>
        </p:spPr>
        <p:txBody>
          <a:bodyPr wrap="none" lIns="0" tIns="0" rIns="0" bIns="0" rtlCol="0" anchor="t"/>
          <a:lstStyle/>
          <a:p>
            <a:pPr marL="0" indent="0">
              <a:lnSpc>
                <a:spcPts val="2850"/>
              </a:lnSpc>
              <a:buNone/>
            </a:pPr>
            <a:r>
              <a:rPr lang="en-US" dirty="0">
                <a:solidFill>
                  <a:srgbClr val="2B4150"/>
                </a:solidFill>
                <a:latin typeface="PT Serif" panose="020A0603040505020204" pitchFamily="18" charset="0"/>
                <a:ea typeface="Source Sans Pro" pitchFamily="34" charset="-122"/>
                <a:cs typeface="Source Sans Pro" pitchFamily="34" charset="-120"/>
              </a:rPr>
              <a:t>Sàn nhà máy trơn trượt do dầu mỡ hoặc nước có thể dẫn đến nguy </a:t>
            </a:r>
            <a:r>
              <a:rPr lang="en-US" dirty="0" err="1">
                <a:solidFill>
                  <a:srgbClr val="2B4150"/>
                </a:solidFill>
                <a:latin typeface="PT Serif" panose="020A0603040505020204" pitchFamily="18" charset="0"/>
                <a:ea typeface="Source Sans Pro" pitchFamily="34" charset="-122"/>
                <a:cs typeface="Source Sans Pro" pitchFamily="34" charset="-120"/>
              </a:rPr>
              <a:t>cơ</a:t>
            </a:r>
            <a:r>
              <a:rPr lang="en-US" dirty="0">
                <a:solidFill>
                  <a:srgbClr val="2B4150"/>
                </a:solidFill>
                <a:latin typeface="PT Serif" panose="020A0603040505020204" pitchFamily="18" charset="0"/>
                <a:ea typeface="Source Sans Pro" pitchFamily="34" charset="-122"/>
                <a:cs typeface="Source Sans Pro" pitchFamily="34" charset="-120"/>
              </a:rPr>
              <a:t> </a:t>
            </a:r>
          </a:p>
          <a:p>
            <a:pPr marL="0" indent="0">
              <a:lnSpc>
                <a:spcPts val="2850"/>
              </a:lnSpc>
              <a:buNone/>
            </a:pPr>
            <a:r>
              <a:rPr lang="en-US" dirty="0" err="1">
                <a:solidFill>
                  <a:srgbClr val="2B4150"/>
                </a:solidFill>
                <a:latin typeface="PT Serif" panose="020A0603040505020204" pitchFamily="18" charset="0"/>
                <a:ea typeface="Source Sans Pro" pitchFamily="34" charset="-122"/>
                <a:cs typeface="Source Sans Pro" pitchFamily="34" charset="-120"/>
              </a:rPr>
              <a:t>trượt</a:t>
            </a:r>
            <a:r>
              <a:rPr lang="en-US" dirty="0">
                <a:solidFill>
                  <a:srgbClr val="2B4150"/>
                </a:solidFill>
                <a:latin typeface="PT Serif" panose="020A0603040505020204" pitchFamily="18" charset="0"/>
                <a:ea typeface="Source Sans Pro" pitchFamily="34" charset="-122"/>
                <a:cs typeface="Source Sans Pro" pitchFamily="34" charset="-120"/>
              </a:rPr>
              <a:t> ngã.</a:t>
            </a:r>
            <a:endParaRPr lang="en-US" dirty="0"/>
          </a:p>
        </p:txBody>
      </p:sp>
      <p:sp>
        <p:nvSpPr>
          <p:cNvPr id="16" name="Shape 13"/>
          <p:cNvSpPr/>
          <p:nvPr/>
        </p:nvSpPr>
        <p:spPr>
          <a:xfrm>
            <a:off x="737235" y="6691173"/>
            <a:ext cx="473869" cy="473869"/>
          </a:xfrm>
          <a:prstGeom prst="roundRect">
            <a:avLst>
              <a:gd name="adj" fmla="val 6668"/>
            </a:avLst>
          </a:prstGeom>
          <a:solidFill>
            <a:srgbClr val="124E73"/>
          </a:solidFill>
          <a:ln/>
        </p:spPr>
      </p:sp>
      <p:sp>
        <p:nvSpPr>
          <p:cNvPr id="17" name="Text 14"/>
          <p:cNvSpPr/>
          <p:nvPr/>
        </p:nvSpPr>
        <p:spPr>
          <a:xfrm>
            <a:off x="872371" y="6770111"/>
            <a:ext cx="203478" cy="315992"/>
          </a:xfrm>
          <a:prstGeom prst="rect">
            <a:avLst/>
          </a:prstGeom>
          <a:noFill/>
          <a:ln/>
        </p:spPr>
        <p:txBody>
          <a:bodyPr wrap="none" lIns="0" tIns="0" rIns="0" bIns="0" rtlCol="0" anchor="t"/>
          <a:lstStyle/>
          <a:p>
            <a:pPr marL="0" indent="0" algn="ctr">
              <a:lnSpc>
                <a:spcPts val="2450"/>
              </a:lnSpc>
              <a:buNone/>
            </a:pPr>
            <a:r>
              <a:rPr lang="en-US" sz="2450" dirty="0">
                <a:solidFill>
                  <a:srgbClr val="FFFFFF"/>
                </a:solidFill>
                <a:latin typeface="MuseoModerno Medium" pitchFamily="34" charset="0"/>
                <a:ea typeface="MuseoModerno Medium" pitchFamily="34" charset="-122"/>
                <a:cs typeface="MuseoModerno Medium" pitchFamily="34" charset="-120"/>
              </a:rPr>
              <a:t>4</a:t>
            </a:r>
            <a:endParaRPr lang="en-US" sz="2450" dirty="0"/>
          </a:p>
        </p:txBody>
      </p:sp>
      <p:sp>
        <p:nvSpPr>
          <p:cNvPr id="18" name="Text 15"/>
          <p:cNvSpPr/>
          <p:nvPr/>
        </p:nvSpPr>
        <p:spPr>
          <a:xfrm>
            <a:off x="1421725" y="6691173"/>
            <a:ext cx="2958941" cy="328970"/>
          </a:xfrm>
          <a:prstGeom prst="rect">
            <a:avLst/>
          </a:prstGeom>
          <a:noFill/>
          <a:ln/>
        </p:spPr>
        <p:txBody>
          <a:bodyPr wrap="none" lIns="0" tIns="0" rIns="0" bIns="0" rtlCol="0" anchor="t"/>
          <a:lstStyle/>
          <a:p>
            <a:pPr marL="0" indent="0">
              <a:lnSpc>
                <a:spcPts val="2550"/>
              </a:lnSpc>
              <a:buNone/>
            </a:pPr>
            <a:r>
              <a:rPr lang="en-US" sz="2800" b="1" dirty="0">
                <a:solidFill>
                  <a:srgbClr val="2B4150"/>
                </a:solidFill>
                <a:latin typeface="MuseoModerno Medium" pitchFamily="34" charset="0"/>
                <a:ea typeface="MuseoModerno Medium" pitchFamily="34" charset="-122"/>
                <a:cs typeface="MuseoModerno Medium" pitchFamily="34" charset="-120"/>
              </a:rPr>
              <a:t>Chấn thương do vật rơi</a:t>
            </a:r>
            <a:endParaRPr lang="en-US" sz="2800" dirty="0"/>
          </a:p>
        </p:txBody>
      </p:sp>
      <p:sp>
        <p:nvSpPr>
          <p:cNvPr id="19" name="Text 16"/>
          <p:cNvSpPr/>
          <p:nvPr/>
        </p:nvSpPr>
        <p:spPr>
          <a:xfrm>
            <a:off x="1421725" y="7020143"/>
            <a:ext cx="6985040" cy="673894"/>
          </a:xfrm>
          <a:prstGeom prst="rect">
            <a:avLst/>
          </a:prstGeom>
          <a:noFill/>
          <a:ln/>
        </p:spPr>
        <p:txBody>
          <a:bodyPr wrap="square" lIns="0" tIns="0" rIns="0" bIns="0" rtlCol="0" anchor="t"/>
          <a:lstStyle/>
          <a:p>
            <a:pPr marL="0" indent="0">
              <a:lnSpc>
                <a:spcPts val="2850"/>
              </a:lnSpc>
              <a:buNone/>
            </a:pPr>
            <a:r>
              <a:rPr lang="en-US" dirty="0">
                <a:solidFill>
                  <a:srgbClr val="2B4150"/>
                </a:solidFill>
                <a:latin typeface="PT Serif" panose="020A0603040505020204" pitchFamily="18" charset="0"/>
                <a:ea typeface="Source Sans Pro" pitchFamily="34" charset="-122"/>
                <a:cs typeface="Source Sans Pro" pitchFamily="34" charset="-120"/>
              </a:rPr>
              <a:t>Di chuyển các kiện hàng lớn hoặc thiết bị nặng có thể dẫn đến chấn thương nếu không có quy trình nâng đúng cách</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4663321" y="409577"/>
            <a:ext cx="5303639" cy="377547"/>
          </a:xfrm>
          <a:prstGeom prst="rect">
            <a:avLst/>
          </a:prstGeom>
          <a:noFill/>
          <a:ln/>
        </p:spPr>
        <p:txBody>
          <a:bodyPr wrap="none" lIns="0" tIns="0" rIns="0" bIns="0" rtlCol="0" anchor="t"/>
          <a:lstStyle/>
          <a:p>
            <a:pPr marL="0" indent="0" algn="ctr">
              <a:lnSpc>
                <a:spcPts val="2950"/>
              </a:lnSpc>
              <a:buNone/>
            </a:pPr>
            <a:r>
              <a:rPr lang="en-US" sz="4000" b="1" dirty="0">
                <a:solidFill>
                  <a:srgbClr val="124E73"/>
                </a:solidFill>
                <a:latin typeface="MuseoModerno Medium" pitchFamily="34" charset="0"/>
                <a:ea typeface="MuseoModerno Medium" pitchFamily="34" charset="-122"/>
                <a:cs typeface="MuseoModerno Medium" pitchFamily="34" charset="-120"/>
              </a:rPr>
              <a:t>I. Công đoạn Trộn và chia nhỏ cao su</a:t>
            </a:r>
            <a:endParaRPr lang="en-US" sz="4000" b="1" dirty="0"/>
          </a:p>
        </p:txBody>
      </p:sp>
      <p:pic>
        <p:nvPicPr>
          <p:cNvPr id="3" name="Image 0" descr="preencoded.png"/>
          <p:cNvPicPr>
            <a:picLocks noChangeAspect="1"/>
          </p:cNvPicPr>
          <p:nvPr/>
        </p:nvPicPr>
        <p:blipFill>
          <a:blip r:embed="rId3"/>
          <a:stretch>
            <a:fillRect/>
          </a:stretch>
        </p:blipFill>
        <p:spPr>
          <a:xfrm>
            <a:off x="3908540" y="1116153"/>
            <a:ext cx="6625736" cy="3173134"/>
          </a:xfrm>
          <a:prstGeom prst="rect">
            <a:avLst/>
          </a:prstGeom>
        </p:spPr>
      </p:pic>
      <p:pic>
        <p:nvPicPr>
          <p:cNvPr id="5" name="Image 1" descr="preencoded.png"/>
          <p:cNvPicPr>
            <a:picLocks noChangeAspect="1"/>
          </p:cNvPicPr>
          <p:nvPr/>
        </p:nvPicPr>
        <p:blipFill>
          <a:blip r:embed="rId4"/>
          <a:stretch>
            <a:fillRect/>
          </a:stretch>
        </p:blipFill>
        <p:spPr>
          <a:xfrm>
            <a:off x="2019719" y="4581385"/>
            <a:ext cx="685389" cy="1381980"/>
          </a:xfrm>
          <a:prstGeom prst="rect">
            <a:avLst/>
          </a:prstGeom>
        </p:spPr>
      </p:pic>
      <p:sp>
        <p:nvSpPr>
          <p:cNvPr id="6" name="Text 2"/>
          <p:cNvSpPr/>
          <p:nvPr/>
        </p:nvSpPr>
        <p:spPr>
          <a:xfrm>
            <a:off x="2886321" y="4874294"/>
            <a:ext cx="1510427" cy="188833"/>
          </a:xfrm>
          <a:prstGeom prst="rect">
            <a:avLst/>
          </a:prstGeom>
          <a:noFill/>
          <a:ln/>
        </p:spPr>
        <p:txBody>
          <a:bodyPr wrap="none" lIns="0" tIns="0" rIns="0" bIns="0" rtlCol="0" anchor="t"/>
          <a:lstStyle/>
          <a:p>
            <a:pPr marL="0" indent="0" algn="l">
              <a:lnSpc>
                <a:spcPts val="1450"/>
              </a:lnSpc>
              <a:buNone/>
            </a:pPr>
            <a:r>
              <a:rPr lang="en-US" sz="2400" b="1" dirty="0">
                <a:solidFill>
                  <a:srgbClr val="2B4150"/>
                </a:solidFill>
                <a:latin typeface="MuseoModerno Medium" pitchFamily="34" charset="0"/>
                <a:ea typeface="MuseoModerno Medium" pitchFamily="34" charset="-122"/>
                <a:cs typeface="MuseoModerno Medium" pitchFamily="34" charset="-120"/>
              </a:rPr>
              <a:t>Đặc điểm công việc</a:t>
            </a:r>
            <a:endParaRPr lang="en-US" sz="2400" b="1" dirty="0"/>
          </a:p>
        </p:txBody>
      </p:sp>
      <p:sp>
        <p:nvSpPr>
          <p:cNvPr id="7" name="Text 3"/>
          <p:cNvSpPr/>
          <p:nvPr/>
        </p:nvSpPr>
        <p:spPr>
          <a:xfrm>
            <a:off x="2886321" y="5032982"/>
            <a:ext cx="11060791" cy="768130"/>
          </a:xfrm>
          <a:prstGeom prst="rect">
            <a:avLst/>
          </a:prstGeom>
          <a:noFill/>
          <a:ln/>
        </p:spPr>
        <p:txBody>
          <a:bodyPr wrap="none" lIns="0" tIns="0" rIns="0" bIns="0" rtlCol="0" anchor="t"/>
          <a:lstStyle/>
          <a:p>
            <a:pPr marL="0" indent="0" algn="l">
              <a:lnSpc>
                <a:spcPts val="285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Trộn và chia nhỏ cao su là bước đầu tiên và quan trọng trong sản xuất bóng tennis. Quá trình này yêu cầu kỹ thuật </a:t>
            </a:r>
            <a:r>
              <a:rPr lang="en-US" sz="1600" dirty="0" err="1">
                <a:solidFill>
                  <a:srgbClr val="2B4150"/>
                </a:solidFill>
                <a:latin typeface="PT Serif" panose="020A0603040505020204" pitchFamily="18" charset="0"/>
                <a:ea typeface="Source Sans Pro" pitchFamily="34" charset="-122"/>
                <a:cs typeface="Source Sans Pro" pitchFamily="34" charset="-120"/>
              </a:rPr>
              <a:t>viên</a:t>
            </a:r>
            <a:r>
              <a:rPr lang="en-US" sz="1600"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ts val="2850"/>
              </a:lnSpc>
              <a:buNone/>
            </a:pPr>
            <a:r>
              <a:rPr lang="en-US" sz="1600" dirty="0" err="1">
                <a:solidFill>
                  <a:srgbClr val="2B4150"/>
                </a:solidFill>
                <a:latin typeface="PT Serif" panose="020A0603040505020204" pitchFamily="18" charset="0"/>
                <a:ea typeface="Source Sans Pro" pitchFamily="34" charset="-122"/>
                <a:cs typeface="Source Sans Pro" pitchFamily="34" charset="-120"/>
              </a:rPr>
              <a:t>hiểu</a:t>
            </a:r>
            <a:r>
              <a:rPr lang="en-US" sz="1600" dirty="0">
                <a:solidFill>
                  <a:srgbClr val="2B4150"/>
                </a:solidFill>
                <a:latin typeface="PT Serif" panose="020A0603040505020204" pitchFamily="18" charset="0"/>
                <a:ea typeface="Source Sans Pro" pitchFamily="34" charset="-122"/>
                <a:cs typeface="Source Sans Pro" pitchFamily="34" charset="-120"/>
              </a:rPr>
              <a:t> rõ về tính chất của từng loại cao su.</a:t>
            </a:r>
            <a:endParaRPr lang="en-US" sz="1600" dirty="0"/>
          </a:p>
        </p:txBody>
      </p:sp>
      <p:pic>
        <p:nvPicPr>
          <p:cNvPr id="8" name="Image 2" descr="preencoded.png"/>
          <p:cNvPicPr>
            <a:picLocks noChangeAspect="1"/>
          </p:cNvPicPr>
          <p:nvPr/>
        </p:nvPicPr>
        <p:blipFill>
          <a:blip r:embed="rId5"/>
          <a:stretch>
            <a:fillRect/>
          </a:stretch>
        </p:blipFill>
        <p:spPr>
          <a:xfrm>
            <a:off x="2019719" y="5963365"/>
            <a:ext cx="685389" cy="1381980"/>
          </a:xfrm>
          <a:prstGeom prst="rect">
            <a:avLst/>
          </a:prstGeom>
        </p:spPr>
      </p:pic>
      <p:sp>
        <p:nvSpPr>
          <p:cNvPr id="9" name="Text 4"/>
          <p:cNvSpPr/>
          <p:nvPr/>
        </p:nvSpPr>
        <p:spPr>
          <a:xfrm>
            <a:off x="2886321" y="6273426"/>
            <a:ext cx="1510427" cy="188833"/>
          </a:xfrm>
          <a:prstGeom prst="rect">
            <a:avLst/>
          </a:prstGeom>
          <a:noFill/>
          <a:ln/>
        </p:spPr>
        <p:txBody>
          <a:bodyPr wrap="none" lIns="0" tIns="0" rIns="0" bIns="0" rtlCol="0" anchor="t"/>
          <a:lstStyle/>
          <a:p>
            <a:pPr marL="0" indent="0" algn="l">
              <a:lnSpc>
                <a:spcPts val="1450"/>
              </a:lnSpc>
              <a:buNone/>
            </a:pPr>
            <a:r>
              <a:rPr lang="en-US" sz="2400" b="1" dirty="0">
                <a:solidFill>
                  <a:srgbClr val="2B4150"/>
                </a:solidFill>
                <a:latin typeface="MuseoModerno Medium" pitchFamily="34" charset="0"/>
                <a:ea typeface="MuseoModerno Medium" pitchFamily="34" charset="-122"/>
                <a:cs typeface="MuseoModerno Medium" pitchFamily="34" charset="-120"/>
              </a:rPr>
              <a:t>Nguy cơ tai nạn</a:t>
            </a:r>
            <a:endParaRPr lang="en-US" sz="2400" b="1" dirty="0"/>
          </a:p>
        </p:txBody>
      </p:sp>
      <p:sp>
        <p:nvSpPr>
          <p:cNvPr id="10" name="Text 5"/>
          <p:cNvSpPr/>
          <p:nvPr/>
        </p:nvSpPr>
        <p:spPr>
          <a:xfrm>
            <a:off x="2886321" y="6432114"/>
            <a:ext cx="11060791" cy="768130"/>
          </a:xfrm>
          <a:prstGeom prst="rect">
            <a:avLst/>
          </a:prstGeom>
          <a:noFill/>
          <a:ln/>
        </p:spPr>
        <p:txBody>
          <a:bodyPr wrap="none" lIns="0" tIns="0" rIns="0" bIns="0" rtlCol="0" anchor="t"/>
          <a:lstStyle/>
          <a:p>
            <a:pPr marL="0" indent="0" algn="l">
              <a:lnSpc>
                <a:spcPts val="285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Chấn thương do máy móc, ngộ độc hóa chất, tai nạn do trượt ngã, mệt mỏi và áp lực công việc có thể dẫn đến sự thiếu </a:t>
            </a:r>
            <a:r>
              <a:rPr lang="en-US" sz="1600" dirty="0" err="1">
                <a:solidFill>
                  <a:srgbClr val="2B4150"/>
                </a:solidFill>
                <a:latin typeface="PT Serif" panose="020A0603040505020204" pitchFamily="18" charset="0"/>
                <a:ea typeface="Source Sans Pro" pitchFamily="34" charset="-122"/>
                <a:cs typeface="Source Sans Pro" pitchFamily="34" charset="-120"/>
              </a:rPr>
              <a:t>chú</a:t>
            </a:r>
            <a:r>
              <a:rPr lang="en-US" sz="1600"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ts val="285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ý và không tập trung.</a:t>
            </a:r>
            <a:endParaRPr lang="en-US" sz="1600" dirty="0"/>
          </a:p>
        </p:txBody>
      </p:sp>
      <p:pic>
        <p:nvPicPr>
          <p:cNvPr id="11" name="Picture 10">
            <a:extLst>
              <a:ext uri="{FF2B5EF4-FFF2-40B4-BE49-F238E27FC236}">
                <a16:creationId xmlns:a16="http://schemas.microsoft.com/office/drawing/2014/main" id="{8D1A1437-4385-8824-B731-82F34F9776AE}"/>
              </a:ext>
            </a:extLst>
          </p:cNvPr>
          <p:cNvPicPr>
            <a:picLocks noChangeAspect="1"/>
          </p:cNvPicPr>
          <p:nvPr/>
        </p:nvPicPr>
        <p:blipFill>
          <a:blip r:embed="rId6"/>
          <a:stretch>
            <a:fillRect/>
          </a:stretch>
        </p:blipFill>
        <p:spPr>
          <a:xfrm>
            <a:off x="12399666" y="7446962"/>
            <a:ext cx="2086516" cy="7258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3460552" y="315754"/>
            <a:ext cx="7709297" cy="358021"/>
          </a:xfrm>
          <a:prstGeom prst="rect">
            <a:avLst/>
          </a:prstGeom>
          <a:noFill/>
          <a:ln/>
        </p:spPr>
        <p:txBody>
          <a:bodyPr wrap="none" lIns="0" tIns="0" rIns="0" bIns="0" rtlCol="0" anchor="t"/>
          <a:lstStyle/>
          <a:p>
            <a:pPr marL="0" indent="0" algn="ctr">
              <a:lnSpc>
                <a:spcPts val="2800"/>
              </a:lnSpc>
              <a:buNone/>
            </a:pPr>
            <a:r>
              <a:rPr lang="en-US" sz="3600" b="1" dirty="0">
                <a:solidFill>
                  <a:srgbClr val="124E73"/>
                </a:solidFill>
                <a:latin typeface="MuseoModerno Medium" pitchFamily="34" charset="0"/>
                <a:ea typeface="MuseoModerno Medium" pitchFamily="34" charset="-122"/>
                <a:cs typeface="MuseoModerno Medium" pitchFamily="34" charset="-120"/>
              </a:rPr>
              <a:t>Nguyên nhân gây ra tai nạn khi Trộn và chia nhỏ cao su</a:t>
            </a:r>
            <a:endParaRPr lang="en-US" sz="3600" b="1" dirty="0"/>
          </a:p>
        </p:txBody>
      </p:sp>
      <p:pic>
        <p:nvPicPr>
          <p:cNvPr id="3" name="Image 0" descr="preencoded.png"/>
          <p:cNvPicPr>
            <a:picLocks noChangeAspect="1"/>
          </p:cNvPicPr>
          <p:nvPr/>
        </p:nvPicPr>
        <p:blipFill>
          <a:blip r:embed="rId3"/>
          <a:srcRect l="17135" t="2625" r="4297" b="-2625"/>
          <a:stretch/>
        </p:blipFill>
        <p:spPr>
          <a:xfrm>
            <a:off x="8581708" y="2430780"/>
            <a:ext cx="5604617" cy="4026743"/>
          </a:xfrm>
          <a:prstGeom prst="rect">
            <a:avLst/>
          </a:prstGeom>
        </p:spPr>
      </p:pic>
      <p:sp>
        <p:nvSpPr>
          <p:cNvPr id="4" name="Text 1"/>
          <p:cNvSpPr/>
          <p:nvPr/>
        </p:nvSpPr>
        <p:spPr>
          <a:xfrm>
            <a:off x="401003" y="5392698"/>
            <a:ext cx="13828395" cy="183237"/>
          </a:xfrm>
          <a:prstGeom prst="rect">
            <a:avLst/>
          </a:prstGeom>
          <a:noFill/>
          <a:ln/>
        </p:spPr>
        <p:txBody>
          <a:bodyPr wrap="none" lIns="0" tIns="0" rIns="0" bIns="0" rtlCol="0" anchor="t"/>
          <a:lstStyle/>
          <a:p>
            <a:pPr marL="0" indent="0" algn="ctr">
              <a:lnSpc>
                <a:spcPts val="1400"/>
              </a:lnSpc>
              <a:buNone/>
            </a:pPr>
            <a:endParaRPr lang="en-US" sz="900" dirty="0"/>
          </a:p>
        </p:txBody>
      </p:sp>
      <p:sp>
        <p:nvSpPr>
          <p:cNvPr id="5" name="Shape 2"/>
          <p:cNvSpPr/>
          <p:nvPr/>
        </p:nvSpPr>
        <p:spPr>
          <a:xfrm>
            <a:off x="401003" y="2035048"/>
            <a:ext cx="7788404" cy="1104099"/>
          </a:xfrm>
          <a:prstGeom prst="roundRect">
            <a:avLst>
              <a:gd name="adj" fmla="val 2604"/>
            </a:avLst>
          </a:prstGeom>
          <a:solidFill>
            <a:srgbClr val="124E73"/>
          </a:solidFill>
          <a:ln/>
        </p:spPr>
      </p:sp>
      <p:sp>
        <p:nvSpPr>
          <p:cNvPr id="6" name="Text 3"/>
          <p:cNvSpPr/>
          <p:nvPr/>
        </p:nvSpPr>
        <p:spPr>
          <a:xfrm>
            <a:off x="515541" y="2278543"/>
            <a:ext cx="987916" cy="290810"/>
          </a:xfrm>
          <a:prstGeom prst="rect">
            <a:avLst/>
          </a:prstGeom>
          <a:noFill/>
          <a:ln/>
        </p:spPr>
        <p:txBody>
          <a:bodyPr wrap="none" lIns="0" tIns="0" rIns="0" bIns="0" rtlCol="0" anchor="t"/>
          <a:lstStyle/>
          <a:p>
            <a:pPr marL="0" indent="0">
              <a:lnSpc>
                <a:spcPts val="1400"/>
              </a:lnSpc>
              <a:buNone/>
            </a:pPr>
            <a:r>
              <a:rPr lang="en-US" dirty="0">
                <a:solidFill>
                  <a:srgbClr val="FFFFFF"/>
                </a:solidFill>
                <a:latin typeface="MuseoModerno Medium" pitchFamily="34" charset="0"/>
                <a:ea typeface="MuseoModerno Medium" pitchFamily="34" charset="-122"/>
                <a:cs typeface="MuseoModerno Medium" pitchFamily="34" charset="-120"/>
              </a:rPr>
              <a:t>Thiếu sót quy trình an toàn</a:t>
            </a:r>
            <a:endParaRPr lang="en-US" dirty="0"/>
          </a:p>
        </p:txBody>
      </p:sp>
      <p:sp>
        <p:nvSpPr>
          <p:cNvPr id="7" name="Text 4"/>
          <p:cNvSpPr/>
          <p:nvPr/>
        </p:nvSpPr>
        <p:spPr>
          <a:xfrm>
            <a:off x="515541" y="2535003"/>
            <a:ext cx="7141304" cy="297775"/>
          </a:xfrm>
          <a:prstGeom prst="rect">
            <a:avLst/>
          </a:prstGeom>
          <a:noFill/>
          <a:ln/>
        </p:spPr>
        <p:txBody>
          <a:bodyPr wrap="none" lIns="0" tIns="0" rIns="0" bIns="0" rtlCol="0" anchor="t"/>
          <a:lstStyle/>
          <a:p>
            <a:pPr marL="0" indent="0">
              <a:lnSpc>
                <a:spcPts val="2200"/>
              </a:lnSpc>
              <a:buNone/>
            </a:pPr>
            <a:r>
              <a:rPr lang="en-US" sz="1400" dirty="0">
                <a:solidFill>
                  <a:srgbClr val="FFFFFF"/>
                </a:solidFill>
                <a:latin typeface="PT Serif" panose="020A0603040505020204" pitchFamily="18" charset="0"/>
                <a:ea typeface="Source Sans Pro" pitchFamily="34" charset="-122"/>
                <a:cs typeface="Source Sans Pro" pitchFamily="34" charset="-120"/>
              </a:rPr>
              <a:t>Công nhân không sử dụng đầy đủ thiết bị bảo hộ cá nhân, chẳng hạn như găng tay và </a:t>
            </a:r>
            <a:r>
              <a:rPr lang="en-US" sz="1400" dirty="0" err="1">
                <a:solidFill>
                  <a:srgbClr val="FFFFFF"/>
                </a:solidFill>
                <a:latin typeface="PT Serif" panose="020A0603040505020204" pitchFamily="18" charset="0"/>
                <a:ea typeface="Source Sans Pro" pitchFamily="34" charset="-122"/>
                <a:cs typeface="Source Sans Pro" pitchFamily="34" charset="-120"/>
              </a:rPr>
              <a:t>kính</a:t>
            </a:r>
            <a:r>
              <a:rPr lang="en-US" sz="1400" dirty="0">
                <a:solidFill>
                  <a:srgbClr val="FFFFFF"/>
                </a:solidFill>
                <a:latin typeface="PT Serif" panose="020A0603040505020204" pitchFamily="18" charset="0"/>
                <a:ea typeface="Source Sans Pro" pitchFamily="34" charset="-122"/>
                <a:cs typeface="Source Sans Pro" pitchFamily="34" charset="-120"/>
              </a:rPr>
              <a:t> </a:t>
            </a:r>
          </a:p>
          <a:p>
            <a:pPr marL="0" indent="0">
              <a:lnSpc>
                <a:spcPts val="2200"/>
              </a:lnSpc>
              <a:buNone/>
            </a:pPr>
            <a:r>
              <a:rPr lang="en-US" sz="1400" dirty="0" err="1">
                <a:solidFill>
                  <a:srgbClr val="FFFFFF"/>
                </a:solidFill>
                <a:latin typeface="PT Serif" panose="020A0603040505020204" pitchFamily="18" charset="0"/>
                <a:ea typeface="Source Sans Pro" pitchFamily="34" charset="-122"/>
                <a:cs typeface="Source Sans Pro" pitchFamily="34" charset="-120"/>
              </a:rPr>
              <a:t>bảo</a:t>
            </a:r>
            <a:r>
              <a:rPr lang="en-US" sz="1400" dirty="0">
                <a:solidFill>
                  <a:srgbClr val="FFFFFF"/>
                </a:solidFill>
                <a:latin typeface="PT Serif" panose="020A0603040505020204" pitchFamily="18" charset="0"/>
                <a:ea typeface="Source Sans Pro" pitchFamily="34" charset="-122"/>
                <a:cs typeface="Source Sans Pro" pitchFamily="34" charset="-120"/>
              </a:rPr>
              <a:t> hộ.</a:t>
            </a:r>
            <a:endParaRPr lang="en-US" sz="1400" dirty="0"/>
          </a:p>
        </p:txBody>
      </p:sp>
      <p:sp>
        <p:nvSpPr>
          <p:cNvPr id="8" name="Shape 5"/>
          <p:cNvSpPr/>
          <p:nvPr/>
        </p:nvSpPr>
        <p:spPr>
          <a:xfrm>
            <a:off x="401002" y="3679693"/>
            <a:ext cx="7788404" cy="1047927"/>
          </a:xfrm>
          <a:prstGeom prst="roundRect">
            <a:avLst>
              <a:gd name="adj" fmla="val 2604"/>
            </a:avLst>
          </a:prstGeom>
          <a:solidFill>
            <a:srgbClr val="124E73"/>
          </a:solidFill>
          <a:ln/>
        </p:spPr>
      </p:sp>
      <p:sp>
        <p:nvSpPr>
          <p:cNvPr id="9" name="Text 6"/>
          <p:cNvSpPr/>
          <p:nvPr/>
        </p:nvSpPr>
        <p:spPr>
          <a:xfrm>
            <a:off x="511580" y="3905002"/>
            <a:ext cx="1255636" cy="290810"/>
          </a:xfrm>
          <a:prstGeom prst="rect">
            <a:avLst/>
          </a:prstGeom>
          <a:noFill/>
          <a:ln/>
        </p:spPr>
        <p:txBody>
          <a:bodyPr wrap="none" lIns="0" tIns="0" rIns="0" bIns="0" rtlCol="0" anchor="t"/>
          <a:lstStyle/>
          <a:p>
            <a:pPr marL="0" indent="0">
              <a:lnSpc>
                <a:spcPts val="1400"/>
              </a:lnSpc>
              <a:buNone/>
            </a:pPr>
            <a:r>
              <a:rPr lang="en-US" dirty="0">
                <a:solidFill>
                  <a:srgbClr val="FFFFFF"/>
                </a:solidFill>
                <a:latin typeface="MuseoModerno Medium" pitchFamily="34" charset="0"/>
                <a:ea typeface="MuseoModerno Medium" pitchFamily="34" charset="-122"/>
                <a:cs typeface="MuseoModerno Medium" pitchFamily="34" charset="-120"/>
              </a:rPr>
              <a:t>Điều kiện làm việc không đảm bảo</a:t>
            </a:r>
            <a:endParaRPr lang="en-US" dirty="0"/>
          </a:p>
        </p:txBody>
      </p:sp>
      <p:sp>
        <p:nvSpPr>
          <p:cNvPr id="10" name="Text 7"/>
          <p:cNvSpPr/>
          <p:nvPr/>
        </p:nvSpPr>
        <p:spPr>
          <a:xfrm>
            <a:off x="511580" y="4146377"/>
            <a:ext cx="7141304" cy="297775"/>
          </a:xfrm>
          <a:prstGeom prst="rect">
            <a:avLst/>
          </a:prstGeom>
          <a:noFill/>
          <a:ln/>
        </p:spPr>
        <p:txBody>
          <a:bodyPr wrap="none" lIns="0" tIns="0" rIns="0" bIns="0" rtlCol="0" anchor="t"/>
          <a:lstStyle/>
          <a:p>
            <a:pPr marL="0" indent="0">
              <a:lnSpc>
                <a:spcPts val="2200"/>
              </a:lnSpc>
              <a:buNone/>
            </a:pPr>
            <a:r>
              <a:rPr lang="en-US" sz="1400" dirty="0">
                <a:solidFill>
                  <a:srgbClr val="FFFFFF"/>
                </a:solidFill>
                <a:latin typeface="PT Serif" panose="020A0603040505020204" pitchFamily="18" charset="0"/>
                <a:ea typeface="Source Sans Pro" pitchFamily="34" charset="-122"/>
                <a:cs typeface="Source Sans Pro" pitchFamily="34" charset="-120"/>
              </a:rPr>
              <a:t>Sàn nhà ẩm ướt hoặc bừa bộn, sự thiếu ánh sáng, hoặc không gian làm việc chật chội có </a:t>
            </a:r>
            <a:r>
              <a:rPr lang="en-US" sz="1400" dirty="0" err="1">
                <a:solidFill>
                  <a:srgbClr val="FFFFFF"/>
                </a:solidFill>
                <a:latin typeface="PT Serif" panose="020A0603040505020204" pitchFamily="18" charset="0"/>
                <a:ea typeface="Source Sans Pro" pitchFamily="34" charset="-122"/>
                <a:cs typeface="Source Sans Pro" pitchFamily="34" charset="-120"/>
              </a:rPr>
              <a:t>thể</a:t>
            </a:r>
            <a:r>
              <a:rPr lang="en-US" sz="1400" dirty="0">
                <a:solidFill>
                  <a:srgbClr val="FFFFFF"/>
                </a:solidFill>
                <a:latin typeface="PT Serif" panose="020A0603040505020204" pitchFamily="18" charset="0"/>
                <a:ea typeface="Source Sans Pro" pitchFamily="34" charset="-122"/>
                <a:cs typeface="Source Sans Pro" pitchFamily="34" charset="-120"/>
              </a:rPr>
              <a:t> </a:t>
            </a:r>
          </a:p>
          <a:p>
            <a:pPr marL="0" indent="0">
              <a:lnSpc>
                <a:spcPts val="2200"/>
              </a:lnSpc>
              <a:buNone/>
            </a:pPr>
            <a:r>
              <a:rPr lang="en-US" sz="1400" dirty="0" err="1">
                <a:solidFill>
                  <a:srgbClr val="FFFFFF"/>
                </a:solidFill>
                <a:latin typeface="PT Serif" panose="020A0603040505020204" pitchFamily="18" charset="0"/>
                <a:ea typeface="Source Sans Pro" pitchFamily="34" charset="-122"/>
                <a:cs typeface="Source Sans Pro" pitchFamily="34" charset="-120"/>
              </a:rPr>
              <a:t>khiến</a:t>
            </a:r>
            <a:r>
              <a:rPr lang="en-US" sz="1400" dirty="0">
                <a:solidFill>
                  <a:srgbClr val="FFFFFF"/>
                </a:solidFill>
                <a:latin typeface="PT Serif" panose="020A0603040505020204" pitchFamily="18" charset="0"/>
                <a:ea typeface="Source Sans Pro" pitchFamily="34" charset="-122"/>
                <a:cs typeface="Source Sans Pro" pitchFamily="34" charset="-120"/>
              </a:rPr>
              <a:t> công nhân dễ bị trượt ngã.</a:t>
            </a:r>
            <a:endParaRPr lang="en-US" sz="1400" dirty="0"/>
          </a:p>
        </p:txBody>
      </p:sp>
      <p:sp>
        <p:nvSpPr>
          <p:cNvPr id="11" name="Shape 8"/>
          <p:cNvSpPr/>
          <p:nvPr/>
        </p:nvSpPr>
        <p:spPr>
          <a:xfrm>
            <a:off x="401002" y="5392698"/>
            <a:ext cx="7788404" cy="1146659"/>
          </a:xfrm>
          <a:prstGeom prst="roundRect">
            <a:avLst>
              <a:gd name="adj" fmla="val 2604"/>
            </a:avLst>
          </a:prstGeom>
          <a:solidFill>
            <a:srgbClr val="124E73"/>
          </a:solidFill>
          <a:ln/>
        </p:spPr>
      </p:sp>
      <p:sp>
        <p:nvSpPr>
          <p:cNvPr id="12" name="Text 9"/>
          <p:cNvSpPr/>
          <p:nvPr/>
        </p:nvSpPr>
        <p:spPr>
          <a:xfrm>
            <a:off x="515541" y="5656123"/>
            <a:ext cx="752082" cy="290810"/>
          </a:xfrm>
          <a:prstGeom prst="rect">
            <a:avLst/>
          </a:prstGeom>
          <a:noFill/>
          <a:ln/>
        </p:spPr>
        <p:txBody>
          <a:bodyPr wrap="none" lIns="0" tIns="0" rIns="0" bIns="0" rtlCol="0" anchor="t"/>
          <a:lstStyle/>
          <a:p>
            <a:pPr marL="0" indent="0">
              <a:lnSpc>
                <a:spcPts val="1400"/>
              </a:lnSpc>
              <a:buNone/>
            </a:pPr>
            <a:r>
              <a:rPr lang="en-US" dirty="0">
                <a:solidFill>
                  <a:srgbClr val="FFFFFF"/>
                </a:solidFill>
                <a:latin typeface="MuseoModerno Medium" pitchFamily="34" charset="0"/>
                <a:ea typeface="MuseoModerno Medium" pitchFamily="34" charset="-122"/>
                <a:cs typeface="MuseoModerno Medium" pitchFamily="34" charset="-120"/>
              </a:rPr>
              <a:t>Áp lực công việc</a:t>
            </a:r>
            <a:endParaRPr lang="en-US" dirty="0"/>
          </a:p>
        </p:txBody>
      </p:sp>
      <p:sp>
        <p:nvSpPr>
          <p:cNvPr id="13" name="Text 10"/>
          <p:cNvSpPr/>
          <p:nvPr/>
        </p:nvSpPr>
        <p:spPr>
          <a:xfrm>
            <a:off x="515541" y="5943236"/>
            <a:ext cx="7141304" cy="297775"/>
          </a:xfrm>
          <a:prstGeom prst="rect">
            <a:avLst/>
          </a:prstGeom>
          <a:noFill/>
          <a:ln/>
        </p:spPr>
        <p:txBody>
          <a:bodyPr wrap="none" lIns="0" tIns="0" rIns="0" bIns="0" rtlCol="0" anchor="t"/>
          <a:lstStyle/>
          <a:p>
            <a:pPr marL="0" indent="0">
              <a:lnSpc>
                <a:spcPts val="2200"/>
              </a:lnSpc>
              <a:buNone/>
            </a:pPr>
            <a:r>
              <a:rPr lang="en-US" sz="1400" dirty="0">
                <a:solidFill>
                  <a:srgbClr val="FFFFFF"/>
                </a:solidFill>
                <a:latin typeface="PT Serif" panose="020A0603040505020204" pitchFamily="18" charset="0"/>
                <a:ea typeface="Source Sans Pro" pitchFamily="34" charset="-122"/>
                <a:cs typeface="Source Sans Pro" pitchFamily="34" charset="-120"/>
              </a:rPr>
              <a:t>Áp lực công việc và khối lượng công việc lớn có thể khiến công nhân cảm thấy mệt mỏi, </a:t>
            </a:r>
            <a:r>
              <a:rPr lang="en-US" sz="1400" dirty="0" err="1">
                <a:solidFill>
                  <a:srgbClr val="FFFFFF"/>
                </a:solidFill>
                <a:latin typeface="PT Serif" panose="020A0603040505020204" pitchFamily="18" charset="0"/>
                <a:ea typeface="Source Sans Pro" pitchFamily="34" charset="-122"/>
                <a:cs typeface="Source Sans Pro" pitchFamily="34" charset="-120"/>
              </a:rPr>
              <a:t>giảm</a:t>
            </a:r>
            <a:r>
              <a:rPr lang="en-US" sz="1400" dirty="0">
                <a:solidFill>
                  <a:srgbClr val="FFFFFF"/>
                </a:solidFill>
                <a:latin typeface="PT Serif" panose="020A0603040505020204" pitchFamily="18" charset="0"/>
                <a:ea typeface="Source Sans Pro" pitchFamily="34" charset="-122"/>
                <a:cs typeface="Source Sans Pro" pitchFamily="34" charset="-120"/>
              </a:rPr>
              <a:t> </a:t>
            </a:r>
          </a:p>
          <a:p>
            <a:pPr marL="0" indent="0">
              <a:lnSpc>
                <a:spcPts val="2200"/>
              </a:lnSpc>
              <a:buNone/>
            </a:pPr>
            <a:r>
              <a:rPr lang="en-US" sz="1400" dirty="0" err="1">
                <a:solidFill>
                  <a:srgbClr val="FFFFFF"/>
                </a:solidFill>
                <a:latin typeface="PT Serif" panose="020A0603040505020204" pitchFamily="18" charset="0"/>
                <a:ea typeface="Source Sans Pro" pitchFamily="34" charset="-122"/>
                <a:cs typeface="Source Sans Pro" pitchFamily="34" charset="-120"/>
              </a:rPr>
              <a:t>khả</a:t>
            </a:r>
            <a:r>
              <a:rPr lang="en-US" sz="1400" dirty="0">
                <a:solidFill>
                  <a:srgbClr val="FFFFFF"/>
                </a:solidFill>
                <a:latin typeface="PT Serif" panose="020A0603040505020204" pitchFamily="18" charset="0"/>
                <a:ea typeface="Source Sans Pro" pitchFamily="34" charset="-122"/>
                <a:cs typeface="Source Sans Pro" pitchFamily="34" charset="-120"/>
              </a:rPr>
              <a:t> năng tập trung và cảnh giác.</a:t>
            </a:r>
            <a:endParaRPr lang="en-US" sz="1400" dirty="0"/>
          </a:p>
        </p:txBody>
      </p:sp>
      <p:pic>
        <p:nvPicPr>
          <p:cNvPr id="14" name="Picture 13">
            <a:extLst>
              <a:ext uri="{FF2B5EF4-FFF2-40B4-BE49-F238E27FC236}">
                <a16:creationId xmlns:a16="http://schemas.microsoft.com/office/drawing/2014/main" id="{6718694D-73FC-072D-8B1D-A8326AC89CAA}"/>
              </a:ext>
            </a:extLst>
          </p:cNvPr>
          <p:cNvPicPr>
            <a:picLocks noChangeAspect="1"/>
          </p:cNvPicPr>
          <p:nvPr/>
        </p:nvPicPr>
        <p:blipFill>
          <a:blip r:embed="rId4"/>
          <a:stretch>
            <a:fillRect/>
          </a:stretch>
        </p:blipFill>
        <p:spPr>
          <a:xfrm>
            <a:off x="12399666" y="7446962"/>
            <a:ext cx="2086516" cy="7258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791"/>
          </a:xfrm>
          <a:prstGeom prst="rect">
            <a:avLst/>
          </a:prstGeom>
        </p:spPr>
      </p:pic>
      <p:sp>
        <p:nvSpPr>
          <p:cNvPr id="3" name="Text 0"/>
          <p:cNvSpPr/>
          <p:nvPr/>
        </p:nvSpPr>
        <p:spPr>
          <a:xfrm>
            <a:off x="5958673" y="598289"/>
            <a:ext cx="8078874" cy="2039541"/>
          </a:xfrm>
          <a:prstGeom prst="rect">
            <a:avLst/>
          </a:prstGeom>
          <a:noFill/>
          <a:ln/>
        </p:spPr>
        <p:txBody>
          <a:bodyPr wrap="square" lIns="0" tIns="0" rIns="0" bIns="0" rtlCol="0" anchor="t"/>
          <a:lstStyle/>
          <a:p>
            <a:pPr marL="0" indent="0">
              <a:lnSpc>
                <a:spcPts val="5350"/>
              </a:lnSpc>
              <a:buNone/>
            </a:pPr>
            <a:r>
              <a:rPr lang="en-US" sz="4000" b="1" dirty="0">
                <a:solidFill>
                  <a:srgbClr val="124E73"/>
                </a:solidFill>
                <a:latin typeface="MuseoModerno Medium" pitchFamily="34" charset="0"/>
                <a:ea typeface="MuseoModerno Medium" pitchFamily="34" charset="-122"/>
                <a:cs typeface="MuseoModerno Medium" pitchFamily="34" charset="-120"/>
              </a:rPr>
              <a:t>Biện pháp phòng tránh tai nạn khi Trộn và chia nhỏ cao su</a:t>
            </a:r>
            <a:endParaRPr lang="en-US" sz="4000" b="1" dirty="0"/>
          </a:p>
        </p:txBody>
      </p:sp>
      <p:sp>
        <p:nvSpPr>
          <p:cNvPr id="4" name="Shape 1"/>
          <p:cNvSpPr/>
          <p:nvPr/>
        </p:nvSpPr>
        <p:spPr>
          <a:xfrm>
            <a:off x="6247805" y="3208734"/>
            <a:ext cx="489466" cy="489466"/>
          </a:xfrm>
          <a:prstGeom prst="roundRect">
            <a:avLst>
              <a:gd name="adj" fmla="val 6667"/>
            </a:avLst>
          </a:prstGeom>
          <a:solidFill>
            <a:srgbClr val="124E73"/>
          </a:solidFill>
          <a:ln/>
        </p:spPr>
      </p:sp>
      <p:sp>
        <p:nvSpPr>
          <p:cNvPr id="5" name="Text 2"/>
          <p:cNvSpPr/>
          <p:nvPr/>
        </p:nvSpPr>
        <p:spPr>
          <a:xfrm>
            <a:off x="6415921" y="3290292"/>
            <a:ext cx="153114" cy="326350"/>
          </a:xfrm>
          <a:prstGeom prst="rect">
            <a:avLst/>
          </a:prstGeom>
          <a:noFill/>
          <a:ln/>
        </p:spPr>
        <p:txBody>
          <a:bodyPr wrap="none" lIns="0" tIns="0" rIns="0" bIns="0" rtlCol="0" anchor="t"/>
          <a:lstStyle/>
          <a:p>
            <a:pPr marL="0" indent="0" algn="ctr">
              <a:lnSpc>
                <a:spcPts val="2550"/>
              </a:lnSpc>
              <a:buNone/>
            </a:pPr>
            <a:r>
              <a:rPr lang="en-US" sz="2550" dirty="0">
                <a:solidFill>
                  <a:srgbClr val="FFFFFF"/>
                </a:solidFill>
                <a:latin typeface="MuseoModerno Medium" pitchFamily="34" charset="0"/>
                <a:ea typeface="MuseoModerno Medium" pitchFamily="34" charset="-122"/>
                <a:cs typeface="MuseoModerno Medium" pitchFamily="34" charset="-120"/>
              </a:rPr>
              <a:t>1</a:t>
            </a:r>
            <a:endParaRPr lang="en-US" sz="2550" dirty="0"/>
          </a:p>
        </p:txBody>
      </p:sp>
      <p:sp>
        <p:nvSpPr>
          <p:cNvPr id="6" name="Text 3"/>
          <p:cNvSpPr/>
          <p:nvPr/>
        </p:nvSpPr>
        <p:spPr>
          <a:xfrm>
            <a:off x="6954798" y="3208734"/>
            <a:ext cx="2719507" cy="339923"/>
          </a:xfrm>
          <a:prstGeom prst="rect">
            <a:avLst/>
          </a:prstGeom>
          <a:noFill/>
          <a:ln/>
        </p:spPr>
        <p:txBody>
          <a:bodyPr wrap="none" lIns="0" tIns="0" rIns="0" bIns="0" rtlCol="0" anchor="t"/>
          <a:lstStyle/>
          <a:p>
            <a:pPr marL="0" indent="0">
              <a:lnSpc>
                <a:spcPts val="2650"/>
              </a:lnSpc>
              <a:buNone/>
            </a:pPr>
            <a:r>
              <a:rPr lang="en-US" sz="2100" dirty="0">
                <a:solidFill>
                  <a:srgbClr val="2B4150"/>
                </a:solidFill>
                <a:latin typeface="MuseoModerno Medium" pitchFamily="34" charset="0"/>
                <a:ea typeface="MuseoModerno Medium" pitchFamily="34" charset="-122"/>
                <a:cs typeface="MuseoModerno Medium" pitchFamily="34" charset="-120"/>
              </a:rPr>
              <a:t>Đào tạo nhân viên</a:t>
            </a:r>
            <a:endParaRPr lang="en-US" sz="2100" dirty="0"/>
          </a:p>
        </p:txBody>
      </p:sp>
      <p:sp>
        <p:nvSpPr>
          <p:cNvPr id="7" name="Text 4"/>
          <p:cNvSpPr/>
          <p:nvPr/>
        </p:nvSpPr>
        <p:spPr>
          <a:xfrm>
            <a:off x="6954798" y="3548657"/>
            <a:ext cx="6914198" cy="696039"/>
          </a:xfrm>
          <a:prstGeom prst="rect">
            <a:avLst/>
          </a:prstGeom>
          <a:noFill/>
          <a:ln/>
        </p:spPr>
        <p:txBody>
          <a:bodyPr wrap="square" lIns="0" tIns="0" rIns="0" bIns="0" rtlCol="0" anchor="t"/>
          <a:lstStyle/>
          <a:p>
            <a:pPr marL="0" indent="0">
              <a:lnSpc>
                <a:spcPts val="2700"/>
              </a:lnSpc>
              <a:buNone/>
            </a:pPr>
            <a:r>
              <a:rPr lang="en-US" sz="1700" dirty="0">
                <a:solidFill>
                  <a:srgbClr val="2B4150"/>
                </a:solidFill>
                <a:latin typeface="PT Serif" panose="020A0603040505020204" pitchFamily="18" charset="0"/>
                <a:ea typeface="Source Sans Pro" pitchFamily="34" charset="-122"/>
                <a:cs typeface="Source Sans Pro" pitchFamily="34" charset="-120"/>
              </a:rPr>
              <a:t>Công nhân cần được trang bị kiến thức về cách sử dụng máy móc đúng cách, nhận diện các rủi ro tiềm ẩn.</a:t>
            </a:r>
            <a:endParaRPr lang="en-US" sz="1700" dirty="0"/>
          </a:p>
        </p:txBody>
      </p:sp>
      <p:sp>
        <p:nvSpPr>
          <p:cNvPr id="8" name="Shape 5"/>
          <p:cNvSpPr/>
          <p:nvPr/>
        </p:nvSpPr>
        <p:spPr>
          <a:xfrm>
            <a:off x="6247805" y="4837390"/>
            <a:ext cx="489466" cy="489466"/>
          </a:xfrm>
          <a:prstGeom prst="roundRect">
            <a:avLst>
              <a:gd name="adj" fmla="val 6667"/>
            </a:avLst>
          </a:prstGeom>
          <a:solidFill>
            <a:srgbClr val="124E73"/>
          </a:solidFill>
          <a:ln/>
        </p:spPr>
      </p:sp>
      <p:sp>
        <p:nvSpPr>
          <p:cNvPr id="9" name="Text 6"/>
          <p:cNvSpPr/>
          <p:nvPr/>
        </p:nvSpPr>
        <p:spPr>
          <a:xfrm>
            <a:off x="6401753" y="4918948"/>
            <a:ext cx="181451" cy="326350"/>
          </a:xfrm>
          <a:prstGeom prst="rect">
            <a:avLst/>
          </a:prstGeom>
          <a:noFill/>
          <a:ln/>
        </p:spPr>
        <p:txBody>
          <a:bodyPr wrap="none" lIns="0" tIns="0" rIns="0" bIns="0" rtlCol="0" anchor="t"/>
          <a:lstStyle/>
          <a:p>
            <a:pPr marL="0" indent="0" algn="ctr">
              <a:lnSpc>
                <a:spcPts val="2550"/>
              </a:lnSpc>
              <a:buNone/>
            </a:pPr>
            <a:r>
              <a:rPr lang="en-US" sz="2550" dirty="0">
                <a:solidFill>
                  <a:srgbClr val="FFFFFF"/>
                </a:solidFill>
                <a:latin typeface="MuseoModerno Medium" pitchFamily="34" charset="0"/>
                <a:ea typeface="MuseoModerno Medium" pitchFamily="34" charset="-122"/>
                <a:cs typeface="MuseoModerno Medium" pitchFamily="34" charset="-120"/>
              </a:rPr>
              <a:t>2</a:t>
            </a:r>
            <a:endParaRPr lang="en-US" sz="2550" dirty="0"/>
          </a:p>
        </p:txBody>
      </p:sp>
      <p:sp>
        <p:nvSpPr>
          <p:cNvPr id="10" name="Text 7"/>
          <p:cNvSpPr/>
          <p:nvPr/>
        </p:nvSpPr>
        <p:spPr>
          <a:xfrm>
            <a:off x="6954798" y="4837390"/>
            <a:ext cx="3906441" cy="339923"/>
          </a:xfrm>
          <a:prstGeom prst="rect">
            <a:avLst/>
          </a:prstGeom>
          <a:noFill/>
          <a:ln/>
        </p:spPr>
        <p:txBody>
          <a:bodyPr wrap="none" lIns="0" tIns="0" rIns="0" bIns="0" rtlCol="0" anchor="t"/>
          <a:lstStyle/>
          <a:p>
            <a:pPr marL="0" indent="0">
              <a:lnSpc>
                <a:spcPts val="2650"/>
              </a:lnSpc>
              <a:buNone/>
            </a:pPr>
            <a:r>
              <a:rPr lang="en-US" sz="2100" dirty="0">
                <a:solidFill>
                  <a:srgbClr val="2B4150"/>
                </a:solidFill>
                <a:latin typeface="MuseoModerno Medium" pitchFamily="34" charset="0"/>
                <a:ea typeface="MuseoModerno Medium" pitchFamily="34" charset="-122"/>
                <a:cs typeface="MuseoModerno Medium" pitchFamily="34" charset="-120"/>
              </a:rPr>
              <a:t>Sử dụng trang thiết bị bảo hộ</a:t>
            </a:r>
            <a:endParaRPr lang="en-US" sz="2100" dirty="0"/>
          </a:p>
        </p:txBody>
      </p:sp>
      <p:sp>
        <p:nvSpPr>
          <p:cNvPr id="11" name="Text 8"/>
          <p:cNvSpPr/>
          <p:nvPr/>
        </p:nvSpPr>
        <p:spPr>
          <a:xfrm>
            <a:off x="6954798" y="5177313"/>
            <a:ext cx="6914198" cy="696039"/>
          </a:xfrm>
          <a:prstGeom prst="rect">
            <a:avLst/>
          </a:prstGeom>
          <a:noFill/>
          <a:ln/>
        </p:spPr>
        <p:txBody>
          <a:bodyPr wrap="square" lIns="0" tIns="0" rIns="0" bIns="0" rtlCol="0" anchor="t"/>
          <a:lstStyle/>
          <a:p>
            <a:pPr marL="0" indent="0">
              <a:lnSpc>
                <a:spcPts val="2700"/>
              </a:lnSpc>
              <a:buNone/>
            </a:pPr>
            <a:r>
              <a:rPr lang="en-US" sz="1700" dirty="0">
                <a:solidFill>
                  <a:srgbClr val="2B4150"/>
                </a:solidFill>
                <a:latin typeface="PT Serif" panose="020A0603040505020204" pitchFamily="18" charset="0"/>
                <a:ea typeface="Source Sans Pro" pitchFamily="34" charset="-122"/>
                <a:cs typeface="Source Sans Pro" pitchFamily="34" charset="-120"/>
              </a:rPr>
              <a:t>Găng tay, kính bảo hộ, và giày chuyên dụng, giúp bảo vệ họ khỏi các nguy cơ khi tiếp xúc với hóa chất và máy móc.</a:t>
            </a:r>
            <a:endParaRPr lang="en-US" sz="1700" dirty="0"/>
          </a:p>
        </p:txBody>
      </p:sp>
      <p:sp>
        <p:nvSpPr>
          <p:cNvPr id="12" name="Shape 9"/>
          <p:cNvSpPr/>
          <p:nvPr/>
        </p:nvSpPr>
        <p:spPr>
          <a:xfrm>
            <a:off x="6247805" y="6466046"/>
            <a:ext cx="489466" cy="489466"/>
          </a:xfrm>
          <a:prstGeom prst="roundRect">
            <a:avLst>
              <a:gd name="adj" fmla="val 6667"/>
            </a:avLst>
          </a:prstGeom>
          <a:solidFill>
            <a:srgbClr val="124E73"/>
          </a:solidFill>
          <a:ln/>
        </p:spPr>
      </p:sp>
      <p:sp>
        <p:nvSpPr>
          <p:cNvPr id="13" name="Text 10"/>
          <p:cNvSpPr/>
          <p:nvPr/>
        </p:nvSpPr>
        <p:spPr>
          <a:xfrm>
            <a:off x="6400800" y="6547604"/>
            <a:ext cx="183356" cy="326350"/>
          </a:xfrm>
          <a:prstGeom prst="rect">
            <a:avLst/>
          </a:prstGeom>
          <a:noFill/>
          <a:ln/>
        </p:spPr>
        <p:txBody>
          <a:bodyPr wrap="none" lIns="0" tIns="0" rIns="0" bIns="0" rtlCol="0" anchor="t"/>
          <a:lstStyle/>
          <a:p>
            <a:pPr marL="0" indent="0" algn="ctr">
              <a:lnSpc>
                <a:spcPts val="2550"/>
              </a:lnSpc>
              <a:buNone/>
            </a:pPr>
            <a:r>
              <a:rPr lang="en-US" sz="2550" dirty="0">
                <a:solidFill>
                  <a:srgbClr val="FFFFFF"/>
                </a:solidFill>
                <a:latin typeface="MuseoModerno Medium" pitchFamily="34" charset="0"/>
                <a:ea typeface="MuseoModerno Medium" pitchFamily="34" charset="-122"/>
                <a:cs typeface="MuseoModerno Medium" pitchFamily="34" charset="-120"/>
              </a:rPr>
              <a:t>3</a:t>
            </a:r>
            <a:endParaRPr lang="en-US" sz="2550" dirty="0"/>
          </a:p>
        </p:txBody>
      </p:sp>
      <p:sp>
        <p:nvSpPr>
          <p:cNvPr id="14" name="Text 11"/>
          <p:cNvSpPr/>
          <p:nvPr/>
        </p:nvSpPr>
        <p:spPr>
          <a:xfrm>
            <a:off x="6954798" y="6466046"/>
            <a:ext cx="2719507" cy="339923"/>
          </a:xfrm>
          <a:prstGeom prst="rect">
            <a:avLst/>
          </a:prstGeom>
          <a:noFill/>
          <a:ln/>
        </p:spPr>
        <p:txBody>
          <a:bodyPr wrap="none" lIns="0" tIns="0" rIns="0" bIns="0" rtlCol="0" anchor="t"/>
          <a:lstStyle/>
          <a:p>
            <a:pPr marL="0" indent="0">
              <a:lnSpc>
                <a:spcPts val="2650"/>
              </a:lnSpc>
              <a:buNone/>
            </a:pPr>
            <a:r>
              <a:rPr lang="en-US" sz="2100" dirty="0">
                <a:solidFill>
                  <a:srgbClr val="2B4150"/>
                </a:solidFill>
                <a:latin typeface="MuseoModerno Medium" pitchFamily="34" charset="0"/>
                <a:ea typeface="MuseoModerno Medium" pitchFamily="34" charset="-122"/>
                <a:cs typeface="MuseoModerno Medium" pitchFamily="34" charset="-120"/>
              </a:rPr>
              <a:t>Kiểm tra thiết bị</a:t>
            </a:r>
            <a:endParaRPr lang="en-US" sz="2100" dirty="0"/>
          </a:p>
        </p:txBody>
      </p:sp>
      <p:sp>
        <p:nvSpPr>
          <p:cNvPr id="15" name="Text 12"/>
          <p:cNvSpPr/>
          <p:nvPr/>
        </p:nvSpPr>
        <p:spPr>
          <a:xfrm>
            <a:off x="6954798" y="6805969"/>
            <a:ext cx="6914198" cy="696039"/>
          </a:xfrm>
          <a:prstGeom prst="rect">
            <a:avLst/>
          </a:prstGeom>
          <a:noFill/>
          <a:ln/>
        </p:spPr>
        <p:txBody>
          <a:bodyPr wrap="square" lIns="0" tIns="0" rIns="0" bIns="0" rtlCol="0" anchor="t"/>
          <a:lstStyle/>
          <a:p>
            <a:pPr marL="0" indent="0">
              <a:lnSpc>
                <a:spcPts val="2700"/>
              </a:lnSpc>
              <a:buNone/>
            </a:pPr>
            <a:r>
              <a:rPr lang="en-US" sz="1700" dirty="0">
                <a:solidFill>
                  <a:srgbClr val="2B4150"/>
                </a:solidFill>
                <a:latin typeface="PT Serif" panose="020A0603040505020204" pitchFamily="18" charset="0"/>
                <a:ea typeface="Source Sans Pro" pitchFamily="34" charset="-122"/>
                <a:cs typeface="Source Sans Pro" pitchFamily="34" charset="-120"/>
              </a:rPr>
              <a:t>Kiểm tra định kỳ các thiết bị máy móc và thực hiện bảo trì thường xuyên giúp phát hiện sớm các vấn đề tiềm ẩn.</a:t>
            </a:r>
            <a:endParaRPr lang="en-US" sz="1700" dirty="0"/>
          </a:p>
        </p:txBody>
      </p:sp>
      <p:pic>
        <p:nvPicPr>
          <p:cNvPr id="16" name="Picture 15">
            <a:extLst>
              <a:ext uri="{FF2B5EF4-FFF2-40B4-BE49-F238E27FC236}">
                <a16:creationId xmlns:a16="http://schemas.microsoft.com/office/drawing/2014/main" id="{AF68F2E9-AA47-26FE-489A-52CF6649986A}"/>
              </a:ext>
            </a:extLst>
          </p:cNvPr>
          <p:cNvPicPr>
            <a:picLocks noChangeAspect="1"/>
          </p:cNvPicPr>
          <p:nvPr/>
        </p:nvPicPr>
        <p:blipFill>
          <a:blip r:embed="rId4"/>
          <a:stretch>
            <a:fillRect/>
          </a:stretch>
        </p:blipFill>
        <p:spPr>
          <a:xfrm>
            <a:off x="12399666" y="7446962"/>
            <a:ext cx="2086516" cy="7258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51080" y="492481"/>
            <a:ext cx="5338762" cy="395526"/>
          </a:xfrm>
          <a:prstGeom prst="rect">
            <a:avLst/>
          </a:prstGeom>
          <a:noFill/>
          <a:ln/>
        </p:spPr>
        <p:txBody>
          <a:bodyPr wrap="none" lIns="0" tIns="0" rIns="0" bIns="0" rtlCol="0" anchor="t"/>
          <a:lstStyle/>
          <a:p>
            <a:pPr marL="0" indent="0">
              <a:lnSpc>
                <a:spcPts val="3100"/>
              </a:lnSpc>
              <a:buNone/>
            </a:pPr>
            <a:r>
              <a:rPr lang="en-US" sz="3600" b="1" dirty="0">
                <a:solidFill>
                  <a:srgbClr val="124E73"/>
                </a:solidFill>
                <a:latin typeface="MuseoModerno Medium" pitchFamily="34" charset="0"/>
                <a:ea typeface="MuseoModerno Medium" pitchFamily="34" charset="-122"/>
                <a:cs typeface="MuseoModerno Medium" pitchFamily="34" charset="-120"/>
              </a:rPr>
              <a:t>II. Công đoạn Nung và ép tạo hình</a:t>
            </a:r>
            <a:endParaRPr lang="en-US" sz="3600" b="1" dirty="0"/>
          </a:p>
        </p:txBody>
      </p:sp>
      <p:pic>
        <p:nvPicPr>
          <p:cNvPr id="3" name="Image 0" descr="preencoded.png"/>
          <p:cNvPicPr>
            <a:picLocks noChangeAspect="1"/>
          </p:cNvPicPr>
          <p:nvPr/>
        </p:nvPicPr>
        <p:blipFill>
          <a:blip r:embed="rId3"/>
          <a:stretch>
            <a:fillRect/>
          </a:stretch>
        </p:blipFill>
        <p:spPr>
          <a:xfrm>
            <a:off x="9023063" y="1283958"/>
            <a:ext cx="5164306" cy="3079921"/>
          </a:xfrm>
          <a:prstGeom prst="rect">
            <a:avLst/>
          </a:prstGeom>
        </p:spPr>
      </p:pic>
      <p:pic>
        <p:nvPicPr>
          <p:cNvPr id="4" name="Image 1" descr="preencoded.png"/>
          <p:cNvPicPr>
            <a:picLocks noChangeAspect="1"/>
          </p:cNvPicPr>
          <p:nvPr/>
        </p:nvPicPr>
        <p:blipFill>
          <a:blip r:embed="rId4"/>
          <a:stretch>
            <a:fillRect/>
          </a:stretch>
        </p:blipFill>
        <p:spPr>
          <a:xfrm>
            <a:off x="9023063" y="4871520"/>
            <a:ext cx="5164305" cy="2694624"/>
          </a:xfrm>
          <a:prstGeom prst="rect">
            <a:avLst/>
          </a:prstGeom>
        </p:spPr>
      </p:pic>
      <p:sp>
        <p:nvSpPr>
          <p:cNvPr id="5" name="Text 1"/>
          <p:cNvSpPr/>
          <p:nvPr/>
        </p:nvSpPr>
        <p:spPr>
          <a:xfrm>
            <a:off x="443032" y="4019074"/>
            <a:ext cx="13744337" cy="202406"/>
          </a:xfrm>
          <a:prstGeom prst="rect">
            <a:avLst/>
          </a:prstGeom>
          <a:noFill/>
          <a:ln/>
        </p:spPr>
        <p:txBody>
          <a:bodyPr wrap="none" lIns="0" tIns="0" rIns="0" bIns="0" rtlCol="0" anchor="t"/>
          <a:lstStyle/>
          <a:p>
            <a:pPr marL="0" indent="0">
              <a:lnSpc>
                <a:spcPts val="1550"/>
              </a:lnSpc>
              <a:buNone/>
            </a:pPr>
            <a:endParaRPr lang="en-US" sz="950" dirty="0"/>
          </a:p>
        </p:txBody>
      </p:sp>
      <p:pic>
        <p:nvPicPr>
          <p:cNvPr id="6" name="Image 2" descr="preencoded.png"/>
          <p:cNvPicPr>
            <a:picLocks noChangeAspect="1"/>
          </p:cNvPicPr>
          <p:nvPr/>
        </p:nvPicPr>
        <p:blipFill>
          <a:blip r:embed="rId5"/>
          <a:stretch>
            <a:fillRect/>
          </a:stretch>
        </p:blipFill>
        <p:spPr>
          <a:xfrm>
            <a:off x="551080" y="2632048"/>
            <a:ext cx="316468" cy="316468"/>
          </a:xfrm>
          <a:prstGeom prst="rect">
            <a:avLst/>
          </a:prstGeom>
        </p:spPr>
      </p:pic>
      <p:sp>
        <p:nvSpPr>
          <p:cNvPr id="7" name="Text 2"/>
          <p:cNvSpPr/>
          <p:nvPr/>
        </p:nvSpPr>
        <p:spPr>
          <a:xfrm>
            <a:off x="975595" y="2690336"/>
            <a:ext cx="1582460" cy="197763"/>
          </a:xfrm>
          <a:prstGeom prst="rect">
            <a:avLst/>
          </a:prstGeom>
          <a:noFill/>
          <a:ln/>
        </p:spPr>
        <p:txBody>
          <a:bodyPr wrap="none" lIns="0" tIns="0" rIns="0" bIns="0" rtlCol="0" anchor="t"/>
          <a:lstStyle/>
          <a:p>
            <a:pPr marL="0" indent="0" algn="l">
              <a:lnSpc>
                <a:spcPts val="1550"/>
              </a:lnSpc>
              <a:buNone/>
            </a:pPr>
            <a:r>
              <a:rPr lang="en-US" sz="2400" dirty="0">
                <a:solidFill>
                  <a:srgbClr val="2B4150"/>
                </a:solidFill>
                <a:latin typeface="MuseoModerno Medium" pitchFamily="34" charset="0"/>
                <a:ea typeface="MuseoModerno Medium" pitchFamily="34" charset="-122"/>
                <a:cs typeface="MuseoModerno Medium" pitchFamily="34" charset="-120"/>
              </a:rPr>
              <a:t>Bỏng</a:t>
            </a:r>
            <a:endParaRPr lang="en-US" sz="2400" dirty="0"/>
          </a:p>
        </p:txBody>
      </p:sp>
      <p:sp>
        <p:nvSpPr>
          <p:cNvPr id="8" name="Text 3"/>
          <p:cNvSpPr/>
          <p:nvPr/>
        </p:nvSpPr>
        <p:spPr>
          <a:xfrm>
            <a:off x="975595" y="2963942"/>
            <a:ext cx="13744337" cy="202406"/>
          </a:xfrm>
          <a:prstGeom prst="rect">
            <a:avLst/>
          </a:prstGeom>
          <a:noFill/>
          <a:ln/>
        </p:spPr>
        <p:txBody>
          <a:bodyPr wrap="none" lIns="0" tIns="0" rIns="0" bIns="0" rtlCol="0" anchor="t"/>
          <a:lstStyle/>
          <a:p>
            <a:pPr marL="0" indent="0" algn="l">
              <a:lnSpc>
                <a:spcPts val="155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Tiếp xúc với bề mặt nóng hoặc cao su đang ở nhiệt độ cao có thể gây bỏng.</a:t>
            </a:r>
            <a:endParaRPr lang="en-US" sz="1400" dirty="0"/>
          </a:p>
        </p:txBody>
      </p:sp>
      <p:pic>
        <p:nvPicPr>
          <p:cNvPr id="9" name="Image 3" descr="preencoded.png"/>
          <p:cNvPicPr>
            <a:picLocks noChangeAspect="1"/>
          </p:cNvPicPr>
          <p:nvPr/>
        </p:nvPicPr>
        <p:blipFill>
          <a:blip r:embed="rId6"/>
          <a:stretch>
            <a:fillRect/>
          </a:stretch>
        </p:blipFill>
        <p:spPr>
          <a:xfrm>
            <a:off x="551080" y="3930782"/>
            <a:ext cx="316468" cy="316468"/>
          </a:xfrm>
          <a:prstGeom prst="rect">
            <a:avLst/>
          </a:prstGeom>
        </p:spPr>
      </p:pic>
      <p:sp>
        <p:nvSpPr>
          <p:cNvPr id="10" name="Text 4"/>
          <p:cNvSpPr/>
          <p:nvPr/>
        </p:nvSpPr>
        <p:spPr>
          <a:xfrm>
            <a:off x="975595" y="3989070"/>
            <a:ext cx="1582460" cy="197763"/>
          </a:xfrm>
          <a:prstGeom prst="rect">
            <a:avLst/>
          </a:prstGeom>
          <a:noFill/>
          <a:ln/>
        </p:spPr>
        <p:txBody>
          <a:bodyPr wrap="none" lIns="0" tIns="0" rIns="0" bIns="0" rtlCol="0" anchor="t"/>
          <a:lstStyle/>
          <a:p>
            <a:pPr marL="0" indent="0" algn="l">
              <a:lnSpc>
                <a:spcPts val="1550"/>
              </a:lnSpc>
              <a:buNone/>
            </a:pPr>
            <a:r>
              <a:rPr lang="en-US" sz="2400" dirty="0">
                <a:solidFill>
                  <a:srgbClr val="2B4150"/>
                </a:solidFill>
                <a:latin typeface="MuseoModerno Medium" pitchFamily="34" charset="0"/>
                <a:ea typeface="MuseoModerno Medium" pitchFamily="34" charset="-122"/>
                <a:cs typeface="MuseoModerno Medium" pitchFamily="34" charset="-120"/>
              </a:rPr>
              <a:t>Sự cố máy móc</a:t>
            </a:r>
            <a:endParaRPr lang="en-US" sz="2400" dirty="0"/>
          </a:p>
        </p:txBody>
      </p:sp>
      <p:sp>
        <p:nvSpPr>
          <p:cNvPr id="11" name="Text 5"/>
          <p:cNvSpPr/>
          <p:nvPr/>
        </p:nvSpPr>
        <p:spPr>
          <a:xfrm>
            <a:off x="975595" y="4262676"/>
            <a:ext cx="13744337" cy="202406"/>
          </a:xfrm>
          <a:prstGeom prst="rect">
            <a:avLst/>
          </a:prstGeom>
          <a:noFill/>
          <a:ln/>
        </p:spPr>
        <p:txBody>
          <a:bodyPr wrap="none" lIns="0" tIns="0" rIns="0" bIns="0" rtlCol="0" anchor="t"/>
          <a:lstStyle/>
          <a:p>
            <a:pPr marL="0" indent="0" algn="l">
              <a:lnSpc>
                <a:spcPts val="155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Nếu máy ép hoạt động không ổn định, áp suất có thể tăng đột ngột, gây nổ.</a:t>
            </a:r>
            <a:endParaRPr lang="en-US" sz="1400" dirty="0"/>
          </a:p>
        </p:txBody>
      </p:sp>
      <p:pic>
        <p:nvPicPr>
          <p:cNvPr id="12" name="Image 4" descr="preencoded.png"/>
          <p:cNvPicPr>
            <a:picLocks noChangeAspect="1"/>
          </p:cNvPicPr>
          <p:nvPr/>
        </p:nvPicPr>
        <p:blipFill>
          <a:blip r:embed="rId7"/>
          <a:stretch>
            <a:fillRect/>
          </a:stretch>
        </p:blipFill>
        <p:spPr>
          <a:xfrm>
            <a:off x="551080" y="5229515"/>
            <a:ext cx="316468" cy="316468"/>
          </a:xfrm>
          <a:prstGeom prst="rect">
            <a:avLst/>
          </a:prstGeom>
        </p:spPr>
      </p:pic>
      <p:sp>
        <p:nvSpPr>
          <p:cNvPr id="13" name="Text 6"/>
          <p:cNvSpPr/>
          <p:nvPr/>
        </p:nvSpPr>
        <p:spPr>
          <a:xfrm>
            <a:off x="975595" y="5287804"/>
            <a:ext cx="1582460" cy="197763"/>
          </a:xfrm>
          <a:prstGeom prst="rect">
            <a:avLst/>
          </a:prstGeom>
          <a:noFill/>
          <a:ln/>
        </p:spPr>
        <p:txBody>
          <a:bodyPr wrap="none" lIns="0" tIns="0" rIns="0" bIns="0" rtlCol="0" anchor="t"/>
          <a:lstStyle/>
          <a:p>
            <a:pPr marL="0" indent="0" algn="l">
              <a:lnSpc>
                <a:spcPts val="1550"/>
              </a:lnSpc>
              <a:buNone/>
            </a:pPr>
            <a:r>
              <a:rPr lang="en-US" sz="2400" dirty="0">
                <a:solidFill>
                  <a:srgbClr val="2B4150"/>
                </a:solidFill>
                <a:latin typeface="MuseoModerno Medium" pitchFamily="34" charset="0"/>
                <a:ea typeface="MuseoModerno Medium" pitchFamily="34" charset="-122"/>
                <a:cs typeface="MuseoModerno Medium" pitchFamily="34" charset="-120"/>
              </a:rPr>
              <a:t>Sự cố điện</a:t>
            </a:r>
            <a:endParaRPr lang="en-US" sz="2400" dirty="0"/>
          </a:p>
        </p:txBody>
      </p:sp>
      <p:sp>
        <p:nvSpPr>
          <p:cNvPr id="14" name="Text 7"/>
          <p:cNvSpPr/>
          <p:nvPr/>
        </p:nvSpPr>
        <p:spPr>
          <a:xfrm>
            <a:off x="975595" y="5561409"/>
            <a:ext cx="13744337" cy="202406"/>
          </a:xfrm>
          <a:prstGeom prst="rect">
            <a:avLst/>
          </a:prstGeom>
          <a:noFill/>
          <a:ln/>
        </p:spPr>
        <p:txBody>
          <a:bodyPr wrap="none" lIns="0" tIns="0" rIns="0" bIns="0" rtlCol="0" anchor="t"/>
          <a:lstStyle/>
          <a:p>
            <a:pPr marL="0" indent="0" algn="l">
              <a:lnSpc>
                <a:spcPts val="155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Nếu hệ thống điện không được bảo trì đúng cách, có thể dẫn đến điện giật.</a:t>
            </a:r>
            <a:endParaRPr lang="en-US" sz="1400" dirty="0"/>
          </a:p>
        </p:txBody>
      </p:sp>
      <p:pic>
        <p:nvPicPr>
          <p:cNvPr id="15" name="Picture 14">
            <a:extLst>
              <a:ext uri="{FF2B5EF4-FFF2-40B4-BE49-F238E27FC236}">
                <a16:creationId xmlns:a16="http://schemas.microsoft.com/office/drawing/2014/main" id="{C40B1225-53FE-79E7-3EF7-340A94C04C11}"/>
              </a:ext>
            </a:extLst>
          </p:cNvPr>
          <p:cNvPicPr>
            <a:picLocks noChangeAspect="1"/>
          </p:cNvPicPr>
          <p:nvPr/>
        </p:nvPicPr>
        <p:blipFill>
          <a:blip r:embed="rId8"/>
          <a:stretch>
            <a:fillRect/>
          </a:stretch>
        </p:blipFill>
        <p:spPr>
          <a:xfrm>
            <a:off x="12399666" y="7446962"/>
            <a:ext cx="2086516" cy="7258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9471871" y="2545378"/>
            <a:ext cx="4971217" cy="4735592"/>
          </a:xfrm>
          <a:prstGeom prst="rect">
            <a:avLst/>
          </a:prstGeom>
        </p:spPr>
      </p:pic>
      <p:sp>
        <p:nvSpPr>
          <p:cNvPr id="4" name="Text 0"/>
          <p:cNvSpPr/>
          <p:nvPr/>
        </p:nvSpPr>
        <p:spPr>
          <a:xfrm>
            <a:off x="721162" y="359203"/>
            <a:ext cx="13651587" cy="1287780"/>
          </a:xfrm>
          <a:prstGeom prst="rect">
            <a:avLst/>
          </a:prstGeom>
          <a:noFill/>
          <a:ln/>
        </p:spPr>
        <p:txBody>
          <a:bodyPr wrap="square" lIns="0" tIns="0" rIns="0" bIns="0" rtlCol="0" anchor="t"/>
          <a:lstStyle/>
          <a:p>
            <a:pPr marL="0" indent="0">
              <a:lnSpc>
                <a:spcPts val="5050"/>
              </a:lnSpc>
              <a:buNone/>
            </a:pPr>
            <a:r>
              <a:rPr lang="en-US" sz="4050" b="1" dirty="0">
                <a:solidFill>
                  <a:srgbClr val="124E73"/>
                </a:solidFill>
                <a:latin typeface="MuseoModerno Medium" pitchFamily="34" charset="0"/>
                <a:ea typeface="MuseoModerno Medium" pitchFamily="34" charset="-122"/>
                <a:cs typeface="MuseoModerno Medium" pitchFamily="34" charset="-120"/>
              </a:rPr>
              <a:t>Nguyên nhân gây ra tai nạn khi Nung và ép tạo hình</a:t>
            </a:r>
            <a:endParaRPr lang="en-US" sz="4050" b="1" dirty="0"/>
          </a:p>
        </p:txBody>
      </p:sp>
      <p:sp>
        <p:nvSpPr>
          <p:cNvPr id="5" name="Shape 1"/>
          <p:cNvSpPr/>
          <p:nvPr/>
        </p:nvSpPr>
        <p:spPr>
          <a:xfrm>
            <a:off x="1018699" y="2432090"/>
            <a:ext cx="22860" cy="4962168"/>
          </a:xfrm>
          <a:prstGeom prst="roundRect">
            <a:avLst>
              <a:gd name="adj" fmla="val 135206"/>
            </a:avLst>
          </a:prstGeom>
          <a:solidFill>
            <a:srgbClr val="D9D4C9"/>
          </a:solidFill>
          <a:ln/>
        </p:spPr>
      </p:sp>
      <p:sp>
        <p:nvSpPr>
          <p:cNvPr id="6" name="Shape 2"/>
          <p:cNvSpPr/>
          <p:nvPr/>
        </p:nvSpPr>
        <p:spPr>
          <a:xfrm>
            <a:off x="1239024" y="2884051"/>
            <a:ext cx="721162" cy="22860"/>
          </a:xfrm>
          <a:prstGeom prst="roundRect">
            <a:avLst>
              <a:gd name="adj" fmla="val 135206"/>
            </a:avLst>
          </a:prstGeom>
          <a:solidFill>
            <a:srgbClr val="2B678C"/>
          </a:solidFill>
          <a:ln/>
        </p:spPr>
      </p:sp>
      <p:sp>
        <p:nvSpPr>
          <p:cNvPr id="7" name="Shape 3"/>
          <p:cNvSpPr/>
          <p:nvPr/>
        </p:nvSpPr>
        <p:spPr>
          <a:xfrm>
            <a:off x="798374" y="2663785"/>
            <a:ext cx="463510" cy="463510"/>
          </a:xfrm>
          <a:prstGeom prst="roundRect">
            <a:avLst>
              <a:gd name="adj" fmla="val 6668"/>
            </a:avLst>
          </a:prstGeom>
          <a:solidFill>
            <a:srgbClr val="124E73"/>
          </a:solidFill>
          <a:ln/>
        </p:spPr>
      </p:sp>
      <p:sp>
        <p:nvSpPr>
          <p:cNvPr id="8" name="Text 4"/>
          <p:cNvSpPr/>
          <p:nvPr/>
        </p:nvSpPr>
        <p:spPr>
          <a:xfrm>
            <a:off x="957560" y="2740938"/>
            <a:ext cx="145018" cy="309086"/>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1</a:t>
            </a:r>
            <a:endParaRPr lang="en-US" sz="2400" dirty="0"/>
          </a:p>
        </p:txBody>
      </p:sp>
      <p:sp>
        <p:nvSpPr>
          <p:cNvPr id="9" name="Text 5"/>
          <p:cNvSpPr/>
          <p:nvPr/>
        </p:nvSpPr>
        <p:spPr>
          <a:xfrm>
            <a:off x="2163366" y="2638068"/>
            <a:ext cx="2575560" cy="321826"/>
          </a:xfrm>
          <a:prstGeom prst="rect">
            <a:avLst/>
          </a:prstGeom>
          <a:noFill/>
          <a:ln/>
        </p:spPr>
        <p:txBody>
          <a:bodyPr wrap="none" lIns="0" tIns="0" rIns="0" bIns="0" rtlCol="0" anchor="t"/>
          <a:lstStyle/>
          <a:p>
            <a:pPr marL="0" indent="0" algn="l">
              <a:lnSpc>
                <a:spcPts val="2500"/>
              </a:lnSpc>
              <a:buNone/>
            </a:pPr>
            <a:r>
              <a:rPr lang="en-US" sz="2800" dirty="0">
                <a:solidFill>
                  <a:srgbClr val="2B4150"/>
                </a:solidFill>
                <a:latin typeface="MuseoModerno Medium" pitchFamily="34" charset="0"/>
                <a:ea typeface="MuseoModerno Medium" pitchFamily="34" charset="-122"/>
                <a:cs typeface="MuseoModerno Medium" pitchFamily="34" charset="-120"/>
              </a:rPr>
              <a:t>Thiếu chú ý</a:t>
            </a:r>
            <a:endParaRPr lang="en-US" sz="2800" dirty="0"/>
          </a:p>
        </p:txBody>
      </p:sp>
      <p:sp>
        <p:nvSpPr>
          <p:cNvPr id="10" name="Text 6"/>
          <p:cNvSpPr/>
          <p:nvPr/>
        </p:nvSpPr>
        <p:spPr>
          <a:xfrm>
            <a:off x="2163366" y="3083481"/>
            <a:ext cx="6259473" cy="659368"/>
          </a:xfrm>
          <a:prstGeom prst="rect">
            <a:avLst/>
          </a:prstGeom>
          <a:noFill/>
          <a:ln/>
        </p:spPr>
        <p:txBody>
          <a:bodyPr wrap="square" lIns="0" tIns="0" rIns="0" bIns="0" rtlCol="0" anchor="t"/>
          <a:lstStyle/>
          <a:p>
            <a:pPr marL="0" indent="0" algn="l">
              <a:lnSpc>
                <a:spcPts val="2550"/>
              </a:lnSpc>
              <a:buNone/>
            </a:pPr>
            <a:r>
              <a:rPr lang="en-US" dirty="0">
                <a:solidFill>
                  <a:srgbClr val="2B4150"/>
                </a:solidFill>
                <a:latin typeface="PT Serif" panose="020A0603040505020204" pitchFamily="18" charset="0"/>
                <a:ea typeface="Source Sans Pro" pitchFamily="34" charset="-122"/>
                <a:cs typeface="Source Sans Pro" pitchFamily="34" charset="-120"/>
              </a:rPr>
              <a:t>Công nhân không tuân thủ quy trình an toàn hoặc không theo dõi sát sao nhiệt độ và áp suất.</a:t>
            </a:r>
            <a:endParaRPr lang="en-US" dirty="0"/>
          </a:p>
        </p:txBody>
      </p:sp>
      <p:sp>
        <p:nvSpPr>
          <p:cNvPr id="11" name="Shape 7"/>
          <p:cNvSpPr/>
          <p:nvPr/>
        </p:nvSpPr>
        <p:spPr>
          <a:xfrm>
            <a:off x="1239024" y="4606766"/>
            <a:ext cx="721162" cy="22860"/>
          </a:xfrm>
          <a:prstGeom prst="roundRect">
            <a:avLst>
              <a:gd name="adj" fmla="val 135206"/>
            </a:avLst>
          </a:prstGeom>
          <a:solidFill>
            <a:srgbClr val="2B678C"/>
          </a:solidFill>
          <a:ln/>
        </p:spPr>
      </p:sp>
      <p:sp>
        <p:nvSpPr>
          <p:cNvPr id="12" name="Shape 8"/>
          <p:cNvSpPr/>
          <p:nvPr/>
        </p:nvSpPr>
        <p:spPr>
          <a:xfrm>
            <a:off x="798374" y="4386501"/>
            <a:ext cx="463510" cy="463510"/>
          </a:xfrm>
          <a:prstGeom prst="roundRect">
            <a:avLst>
              <a:gd name="adj" fmla="val 6668"/>
            </a:avLst>
          </a:prstGeom>
          <a:solidFill>
            <a:srgbClr val="124E73"/>
          </a:solidFill>
          <a:ln/>
        </p:spPr>
      </p:sp>
      <p:sp>
        <p:nvSpPr>
          <p:cNvPr id="13" name="Text 9"/>
          <p:cNvSpPr/>
          <p:nvPr/>
        </p:nvSpPr>
        <p:spPr>
          <a:xfrm>
            <a:off x="944225" y="4463653"/>
            <a:ext cx="171807" cy="309086"/>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2</a:t>
            </a:r>
            <a:endParaRPr lang="en-US" sz="2400" dirty="0"/>
          </a:p>
        </p:txBody>
      </p:sp>
      <p:sp>
        <p:nvSpPr>
          <p:cNvPr id="14" name="Text 10"/>
          <p:cNvSpPr/>
          <p:nvPr/>
        </p:nvSpPr>
        <p:spPr>
          <a:xfrm>
            <a:off x="2163366" y="4360783"/>
            <a:ext cx="2654379" cy="321826"/>
          </a:xfrm>
          <a:prstGeom prst="rect">
            <a:avLst/>
          </a:prstGeom>
          <a:noFill/>
          <a:ln/>
        </p:spPr>
        <p:txBody>
          <a:bodyPr wrap="none" lIns="0" tIns="0" rIns="0" bIns="0" rtlCol="0" anchor="t"/>
          <a:lstStyle/>
          <a:p>
            <a:pPr marL="0" indent="0" algn="l">
              <a:lnSpc>
                <a:spcPts val="2500"/>
              </a:lnSpc>
              <a:buNone/>
            </a:pPr>
            <a:r>
              <a:rPr lang="en-US" sz="2800" dirty="0">
                <a:solidFill>
                  <a:srgbClr val="2B4150"/>
                </a:solidFill>
                <a:latin typeface="MuseoModerno Medium" pitchFamily="34" charset="0"/>
                <a:ea typeface="MuseoModerno Medium" pitchFamily="34" charset="-122"/>
                <a:cs typeface="MuseoModerno Medium" pitchFamily="34" charset="-120"/>
              </a:rPr>
              <a:t>Bảo trì không đầy đủ</a:t>
            </a:r>
            <a:endParaRPr lang="en-US" sz="2800" dirty="0"/>
          </a:p>
        </p:txBody>
      </p:sp>
      <p:sp>
        <p:nvSpPr>
          <p:cNvPr id="15" name="Text 11"/>
          <p:cNvSpPr/>
          <p:nvPr/>
        </p:nvSpPr>
        <p:spPr>
          <a:xfrm>
            <a:off x="2163366" y="4806196"/>
            <a:ext cx="6585985" cy="659368"/>
          </a:xfrm>
          <a:prstGeom prst="rect">
            <a:avLst/>
          </a:prstGeom>
          <a:noFill/>
          <a:ln/>
        </p:spPr>
        <p:txBody>
          <a:bodyPr wrap="square" lIns="0" tIns="0" rIns="0" bIns="0" rtlCol="0" anchor="t"/>
          <a:lstStyle/>
          <a:p>
            <a:pPr marL="0" indent="0" algn="l">
              <a:lnSpc>
                <a:spcPts val="2550"/>
              </a:lnSpc>
              <a:buNone/>
            </a:pPr>
            <a:r>
              <a:rPr lang="en-US" dirty="0">
                <a:solidFill>
                  <a:srgbClr val="2B4150"/>
                </a:solidFill>
                <a:latin typeface="PT Serif" panose="020A0603040505020204" pitchFamily="18" charset="0"/>
                <a:ea typeface="Source Sans Pro" pitchFamily="34" charset="-122"/>
                <a:cs typeface="Source Sans Pro" pitchFamily="34" charset="-120"/>
              </a:rPr>
              <a:t>Nếu máy móc không được kiểm tra thường xuyên, các bộ phận có thể bị hỏng, dẫn đến các sự cố không lường trước được.</a:t>
            </a:r>
            <a:endParaRPr lang="en-US" dirty="0"/>
          </a:p>
        </p:txBody>
      </p:sp>
      <p:sp>
        <p:nvSpPr>
          <p:cNvPr id="16" name="Shape 12"/>
          <p:cNvSpPr/>
          <p:nvPr/>
        </p:nvSpPr>
        <p:spPr>
          <a:xfrm>
            <a:off x="1239024" y="6329482"/>
            <a:ext cx="721162" cy="22860"/>
          </a:xfrm>
          <a:prstGeom prst="roundRect">
            <a:avLst>
              <a:gd name="adj" fmla="val 135206"/>
            </a:avLst>
          </a:prstGeom>
          <a:solidFill>
            <a:srgbClr val="2B678C"/>
          </a:solidFill>
          <a:ln/>
        </p:spPr>
      </p:sp>
      <p:sp>
        <p:nvSpPr>
          <p:cNvPr id="17" name="Shape 13"/>
          <p:cNvSpPr/>
          <p:nvPr/>
        </p:nvSpPr>
        <p:spPr>
          <a:xfrm>
            <a:off x="798374" y="6109216"/>
            <a:ext cx="463510" cy="463510"/>
          </a:xfrm>
          <a:prstGeom prst="roundRect">
            <a:avLst>
              <a:gd name="adj" fmla="val 6668"/>
            </a:avLst>
          </a:prstGeom>
          <a:solidFill>
            <a:srgbClr val="124E73"/>
          </a:solidFill>
          <a:ln/>
        </p:spPr>
      </p:sp>
      <p:sp>
        <p:nvSpPr>
          <p:cNvPr id="18" name="Text 14"/>
          <p:cNvSpPr/>
          <p:nvPr/>
        </p:nvSpPr>
        <p:spPr>
          <a:xfrm>
            <a:off x="943273" y="6186368"/>
            <a:ext cx="173712" cy="309086"/>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3</a:t>
            </a:r>
            <a:endParaRPr lang="en-US" sz="2400" dirty="0"/>
          </a:p>
        </p:txBody>
      </p:sp>
      <p:sp>
        <p:nvSpPr>
          <p:cNvPr id="19" name="Text 15"/>
          <p:cNvSpPr/>
          <p:nvPr/>
        </p:nvSpPr>
        <p:spPr>
          <a:xfrm>
            <a:off x="2163366" y="6083498"/>
            <a:ext cx="2575560" cy="321826"/>
          </a:xfrm>
          <a:prstGeom prst="rect">
            <a:avLst/>
          </a:prstGeom>
          <a:noFill/>
          <a:ln/>
        </p:spPr>
        <p:txBody>
          <a:bodyPr wrap="none" lIns="0" tIns="0" rIns="0" bIns="0" rtlCol="0" anchor="t"/>
          <a:lstStyle/>
          <a:p>
            <a:pPr marL="0" indent="0" algn="l">
              <a:lnSpc>
                <a:spcPts val="2500"/>
              </a:lnSpc>
              <a:buNone/>
            </a:pPr>
            <a:r>
              <a:rPr lang="en-US" sz="2800" dirty="0">
                <a:solidFill>
                  <a:srgbClr val="2B4150"/>
                </a:solidFill>
                <a:latin typeface="MuseoModerno Medium" pitchFamily="34" charset="0"/>
                <a:ea typeface="MuseoModerno Medium" pitchFamily="34" charset="-122"/>
                <a:cs typeface="MuseoModerno Medium" pitchFamily="34" charset="-120"/>
              </a:rPr>
              <a:t>Thiếu đào tạo</a:t>
            </a:r>
            <a:endParaRPr lang="en-US" sz="2800" dirty="0"/>
          </a:p>
        </p:txBody>
      </p:sp>
      <p:sp>
        <p:nvSpPr>
          <p:cNvPr id="20" name="Text 16"/>
          <p:cNvSpPr/>
          <p:nvPr/>
        </p:nvSpPr>
        <p:spPr>
          <a:xfrm>
            <a:off x="2163366" y="6528911"/>
            <a:ext cx="6259473" cy="659368"/>
          </a:xfrm>
          <a:prstGeom prst="rect">
            <a:avLst/>
          </a:prstGeom>
          <a:noFill/>
          <a:ln/>
        </p:spPr>
        <p:txBody>
          <a:bodyPr wrap="square" lIns="0" tIns="0" rIns="0" bIns="0" rtlCol="0" anchor="t"/>
          <a:lstStyle/>
          <a:p>
            <a:pPr marL="0" indent="0" algn="l">
              <a:lnSpc>
                <a:spcPts val="2550"/>
              </a:lnSpc>
              <a:buNone/>
            </a:pPr>
            <a:r>
              <a:rPr lang="en-US" dirty="0">
                <a:solidFill>
                  <a:srgbClr val="2B4150"/>
                </a:solidFill>
                <a:latin typeface="PT Serif" panose="020A0603040505020204" pitchFamily="18" charset="0"/>
                <a:ea typeface="Source Sans Pro" pitchFamily="34" charset="-122"/>
                <a:cs typeface="Source Sans Pro" pitchFamily="34" charset="-120"/>
              </a:rPr>
              <a:t>Nếu công nhân không được đào tạo đầy đủ về quy trình sản xuất và các biện pháp an toàn, họ sẽ không nhận thức được các rủi ro.</a:t>
            </a:r>
            <a:endParaRPr lang="en-US" dirty="0"/>
          </a:p>
        </p:txBody>
      </p:sp>
      <p:pic>
        <p:nvPicPr>
          <p:cNvPr id="21" name="Picture 20">
            <a:extLst>
              <a:ext uri="{FF2B5EF4-FFF2-40B4-BE49-F238E27FC236}">
                <a16:creationId xmlns:a16="http://schemas.microsoft.com/office/drawing/2014/main" id="{A7CFD70B-6B06-B7FD-52F7-C3BBA8B47715}"/>
              </a:ext>
            </a:extLst>
          </p:cNvPr>
          <p:cNvPicPr>
            <a:picLocks noChangeAspect="1"/>
          </p:cNvPicPr>
          <p:nvPr/>
        </p:nvPicPr>
        <p:blipFill>
          <a:blip r:embed="rId4"/>
          <a:stretch>
            <a:fillRect/>
          </a:stretch>
        </p:blipFill>
        <p:spPr>
          <a:xfrm>
            <a:off x="12399666" y="7446962"/>
            <a:ext cx="2086516" cy="7258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261848" y="398859"/>
            <a:ext cx="4106585" cy="453152"/>
          </a:xfrm>
          <a:prstGeom prst="rect">
            <a:avLst/>
          </a:prstGeom>
          <a:noFill/>
          <a:ln/>
        </p:spPr>
        <p:txBody>
          <a:bodyPr wrap="none" lIns="0" tIns="0" rIns="0" bIns="0" rtlCol="0" anchor="t"/>
          <a:lstStyle/>
          <a:p>
            <a:pPr marL="0" indent="0" algn="ctr">
              <a:lnSpc>
                <a:spcPts val="3550"/>
              </a:lnSpc>
              <a:buNone/>
            </a:pPr>
            <a:r>
              <a:rPr lang="en-US" sz="3200" b="1" dirty="0">
                <a:solidFill>
                  <a:srgbClr val="124E73"/>
                </a:solidFill>
                <a:latin typeface="MuseoModerno Medium" pitchFamily="34" charset="0"/>
                <a:ea typeface="MuseoModerno Medium" pitchFamily="34" charset="-122"/>
                <a:cs typeface="MuseoModerno Medium" pitchFamily="34" charset="-120"/>
              </a:rPr>
              <a:t>Biện pháp phòng tránh</a:t>
            </a:r>
            <a:endParaRPr lang="en-US" sz="3200" dirty="0"/>
          </a:p>
        </p:txBody>
      </p:sp>
      <p:pic>
        <p:nvPicPr>
          <p:cNvPr id="3" name="Image 0" descr="preencoded.png"/>
          <p:cNvPicPr>
            <a:picLocks noChangeAspect="1"/>
          </p:cNvPicPr>
          <p:nvPr/>
        </p:nvPicPr>
        <p:blipFill>
          <a:blip r:embed="rId3"/>
          <a:stretch>
            <a:fillRect/>
          </a:stretch>
        </p:blipFill>
        <p:spPr>
          <a:xfrm>
            <a:off x="7994767" y="3215348"/>
            <a:ext cx="5992101" cy="3171289"/>
          </a:xfrm>
          <a:prstGeom prst="rect">
            <a:avLst/>
          </a:prstGeom>
        </p:spPr>
      </p:pic>
      <p:sp>
        <p:nvSpPr>
          <p:cNvPr id="5" name="Shape 2"/>
          <p:cNvSpPr/>
          <p:nvPr/>
        </p:nvSpPr>
        <p:spPr>
          <a:xfrm>
            <a:off x="1225035" y="2726001"/>
            <a:ext cx="15240" cy="3776901"/>
          </a:xfrm>
          <a:prstGeom prst="roundRect">
            <a:avLst>
              <a:gd name="adj" fmla="val 142757"/>
            </a:avLst>
          </a:prstGeom>
          <a:solidFill>
            <a:srgbClr val="D9D4C9"/>
          </a:solidFill>
          <a:ln/>
        </p:spPr>
      </p:sp>
      <p:sp>
        <p:nvSpPr>
          <p:cNvPr id="6" name="Shape 3"/>
          <p:cNvSpPr/>
          <p:nvPr/>
        </p:nvSpPr>
        <p:spPr>
          <a:xfrm>
            <a:off x="1380530" y="3044612"/>
            <a:ext cx="507563" cy="15240"/>
          </a:xfrm>
          <a:prstGeom prst="roundRect">
            <a:avLst>
              <a:gd name="adj" fmla="val 142757"/>
            </a:avLst>
          </a:prstGeom>
          <a:solidFill>
            <a:srgbClr val="2B678C"/>
          </a:solidFill>
          <a:ln/>
        </p:spPr>
      </p:sp>
      <p:sp>
        <p:nvSpPr>
          <p:cNvPr id="7" name="Shape 4"/>
          <p:cNvSpPr/>
          <p:nvPr/>
        </p:nvSpPr>
        <p:spPr>
          <a:xfrm>
            <a:off x="1069539" y="2889117"/>
            <a:ext cx="326231" cy="326231"/>
          </a:xfrm>
          <a:prstGeom prst="roundRect">
            <a:avLst>
              <a:gd name="adj" fmla="val 6669"/>
            </a:avLst>
          </a:prstGeom>
          <a:solidFill>
            <a:srgbClr val="124E73"/>
          </a:solidFill>
          <a:ln/>
        </p:spPr>
      </p:sp>
      <p:sp>
        <p:nvSpPr>
          <p:cNvPr id="8" name="Text 5"/>
          <p:cNvSpPr/>
          <p:nvPr/>
        </p:nvSpPr>
        <p:spPr>
          <a:xfrm>
            <a:off x="1181577" y="2943409"/>
            <a:ext cx="102037" cy="217527"/>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1</a:t>
            </a:r>
            <a:endParaRPr lang="en-US" sz="1700" dirty="0"/>
          </a:p>
        </p:txBody>
      </p:sp>
      <p:sp>
        <p:nvSpPr>
          <p:cNvPr id="9" name="Text 6"/>
          <p:cNvSpPr/>
          <p:nvPr/>
        </p:nvSpPr>
        <p:spPr>
          <a:xfrm>
            <a:off x="2030373" y="2871019"/>
            <a:ext cx="1812965" cy="226576"/>
          </a:xfrm>
          <a:prstGeom prst="rect">
            <a:avLst/>
          </a:prstGeom>
          <a:noFill/>
          <a:ln/>
        </p:spPr>
        <p:txBody>
          <a:bodyPr wrap="none" lIns="0" tIns="0" rIns="0" bIns="0" rtlCol="0" anchor="t"/>
          <a:lstStyle/>
          <a:p>
            <a:pPr marL="0" indent="0" algn="l">
              <a:lnSpc>
                <a:spcPts val="1750"/>
              </a:lnSpc>
              <a:buNone/>
            </a:pPr>
            <a:r>
              <a:rPr lang="en-US" dirty="0">
                <a:solidFill>
                  <a:srgbClr val="2B4150"/>
                </a:solidFill>
                <a:latin typeface="MuseoModerno Medium" pitchFamily="34" charset="0"/>
                <a:ea typeface="MuseoModerno Medium" pitchFamily="34" charset="-122"/>
                <a:cs typeface="MuseoModerno Medium" pitchFamily="34" charset="-120"/>
              </a:rPr>
              <a:t>Đào tạo</a:t>
            </a:r>
            <a:endParaRPr lang="en-US" dirty="0"/>
          </a:p>
        </p:txBody>
      </p:sp>
      <p:sp>
        <p:nvSpPr>
          <p:cNvPr id="10" name="Text 7"/>
          <p:cNvSpPr/>
          <p:nvPr/>
        </p:nvSpPr>
        <p:spPr>
          <a:xfrm>
            <a:off x="2030373" y="3094872"/>
            <a:ext cx="12600027" cy="231934"/>
          </a:xfrm>
          <a:prstGeom prst="rect">
            <a:avLst/>
          </a:prstGeom>
          <a:noFill/>
          <a:ln/>
        </p:spPr>
        <p:txBody>
          <a:bodyPr wrap="none" lIns="0" tIns="0" rIns="0" bIns="0" rtlCol="0" anchor="t"/>
          <a:lstStyle/>
          <a:p>
            <a:pPr marL="0" indent="0" algn="l">
              <a:lnSpc>
                <a:spcPts val="220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Công nhân cần được đào tạo bài bản về quy trình vận hành máy móc, </a:t>
            </a:r>
          </a:p>
          <a:p>
            <a:pPr marL="0" indent="0" algn="l">
              <a:lnSpc>
                <a:spcPts val="2200"/>
              </a:lnSpc>
              <a:buNone/>
            </a:pPr>
            <a:r>
              <a:rPr lang="en-US" sz="1400" dirty="0" err="1">
                <a:solidFill>
                  <a:srgbClr val="2B4150"/>
                </a:solidFill>
                <a:latin typeface="PT Serif" panose="020A0603040505020204" pitchFamily="18" charset="0"/>
                <a:ea typeface="Source Sans Pro" pitchFamily="34" charset="-122"/>
                <a:cs typeface="Source Sans Pro" pitchFamily="34" charset="-120"/>
              </a:rPr>
              <a:t>cũng</a:t>
            </a:r>
            <a:r>
              <a:rPr lang="en-US" sz="1400" dirty="0">
                <a:solidFill>
                  <a:srgbClr val="2B4150"/>
                </a:solidFill>
                <a:latin typeface="PT Serif" panose="020A0603040505020204" pitchFamily="18" charset="0"/>
                <a:ea typeface="Source Sans Pro" pitchFamily="34" charset="-122"/>
                <a:cs typeface="Source Sans Pro" pitchFamily="34" charset="-120"/>
              </a:rPr>
              <a:t> như </a:t>
            </a:r>
            <a:r>
              <a:rPr lang="en-US" sz="1400" dirty="0" err="1">
                <a:solidFill>
                  <a:srgbClr val="2B4150"/>
                </a:solidFill>
                <a:latin typeface="PT Serif" panose="020A0603040505020204" pitchFamily="18" charset="0"/>
                <a:ea typeface="Source Sans Pro" pitchFamily="34" charset="-122"/>
                <a:cs typeface="Source Sans Pro" pitchFamily="34" charset="-120"/>
              </a:rPr>
              <a:t>những</a:t>
            </a:r>
            <a:r>
              <a:rPr lang="en-US" sz="1400" dirty="0">
                <a:solidFill>
                  <a:srgbClr val="2B4150"/>
                </a:solidFill>
                <a:latin typeface="PT Serif" panose="020A0603040505020204" pitchFamily="18" charset="0"/>
                <a:ea typeface="Source Sans Pro" pitchFamily="34" charset="-122"/>
                <a:cs typeface="Source Sans Pro" pitchFamily="34" charset="-120"/>
              </a:rPr>
              <a:t> </a:t>
            </a:r>
            <a:r>
              <a:rPr lang="en-US" sz="1400" dirty="0" err="1">
                <a:solidFill>
                  <a:srgbClr val="2B4150"/>
                </a:solidFill>
                <a:latin typeface="PT Serif" panose="020A0603040505020204" pitchFamily="18" charset="0"/>
                <a:ea typeface="Source Sans Pro" pitchFamily="34" charset="-122"/>
                <a:cs typeface="Source Sans Pro" pitchFamily="34" charset="-120"/>
              </a:rPr>
              <a:t>rủi</a:t>
            </a:r>
            <a:r>
              <a:rPr lang="en-US" sz="1400" dirty="0">
                <a:solidFill>
                  <a:srgbClr val="2B4150"/>
                </a:solidFill>
                <a:latin typeface="PT Serif" panose="020A0603040505020204" pitchFamily="18" charset="0"/>
                <a:ea typeface="Source Sans Pro" pitchFamily="34" charset="-122"/>
                <a:cs typeface="Source Sans Pro" pitchFamily="34" charset="-120"/>
              </a:rPr>
              <a:t> ro có thể xảy ra.</a:t>
            </a:r>
            <a:endParaRPr lang="en-US" sz="1400" dirty="0"/>
          </a:p>
        </p:txBody>
      </p:sp>
      <p:sp>
        <p:nvSpPr>
          <p:cNvPr id="11" name="Shape 8"/>
          <p:cNvSpPr/>
          <p:nvPr/>
        </p:nvSpPr>
        <p:spPr>
          <a:xfrm>
            <a:off x="1380530" y="4025092"/>
            <a:ext cx="507563" cy="15240"/>
          </a:xfrm>
          <a:prstGeom prst="roundRect">
            <a:avLst>
              <a:gd name="adj" fmla="val 142757"/>
            </a:avLst>
          </a:prstGeom>
          <a:solidFill>
            <a:srgbClr val="2B678C"/>
          </a:solidFill>
          <a:ln/>
        </p:spPr>
      </p:sp>
      <p:sp>
        <p:nvSpPr>
          <p:cNvPr id="12" name="Shape 9"/>
          <p:cNvSpPr/>
          <p:nvPr/>
        </p:nvSpPr>
        <p:spPr>
          <a:xfrm>
            <a:off x="1069539" y="3869597"/>
            <a:ext cx="326231" cy="326231"/>
          </a:xfrm>
          <a:prstGeom prst="roundRect">
            <a:avLst>
              <a:gd name="adj" fmla="val 6669"/>
            </a:avLst>
          </a:prstGeom>
          <a:solidFill>
            <a:srgbClr val="124E73"/>
          </a:solidFill>
          <a:ln/>
        </p:spPr>
      </p:sp>
      <p:sp>
        <p:nvSpPr>
          <p:cNvPr id="13" name="Text 10"/>
          <p:cNvSpPr/>
          <p:nvPr/>
        </p:nvSpPr>
        <p:spPr>
          <a:xfrm>
            <a:off x="1172171" y="3923889"/>
            <a:ext cx="120968" cy="217527"/>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2</a:t>
            </a:r>
            <a:endParaRPr lang="en-US" sz="1700" dirty="0"/>
          </a:p>
        </p:txBody>
      </p:sp>
      <p:sp>
        <p:nvSpPr>
          <p:cNvPr id="14" name="Text 11"/>
          <p:cNvSpPr/>
          <p:nvPr/>
        </p:nvSpPr>
        <p:spPr>
          <a:xfrm>
            <a:off x="2030373" y="3851499"/>
            <a:ext cx="1819989" cy="226576"/>
          </a:xfrm>
          <a:prstGeom prst="rect">
            <a:avLst/>
          </a:prstGeom>
          <a:noFill/>
          <a:ln/>
        </p:spPr>
        <p:txBody>
          <a:bodyPr wrap="none" lIns="0" tIns="0" rIns="0" bIns="0" rtlCol="0" anchor="t"/>
          <a:lstStyle/>
          <a:p>
            <a:pPr marL="0" indent="0" algn="l">
              <a:lnSpc>
                <a:spcPts val="1750"/>
              </a:lnSpc>
              <a:buNone/>
            </a:pPr>
            <a:r>
              <a:rPr lang="en-US" dirty="0">
                <a:solidFill>
                  <a:srgbClr val="2B4150"/>
                </a:solidFill>
                <a:latin typeface="MuseoModerno Medium" pitchFamily="34" charset="0"/>
                <a:ea typeface="MuseoModerno Medium" pitchFamily="34" charset="-122"/>
                <a:cs typeface="MuseoModerno Medium" pitchFamily="34" charset="-120"/>
              </a:rPr>
              <a:t>Trang thiết bị bảo hộ</a:t>
            </a:r>
            <a:endParaRPr lang="en-US" dirty="0"/>
          </a:p>
        </p:txBody>
      </p:sp>
      <p:sp>
        <p:nvSpPr>
          <p:cNvPr id="15" name="Text 12"/>
          <p:cNvSpPr/>
          <p:nvPr/>
        </p:nvSpPr>
        <p:spPr>
          <a:xfrm>
            <a:off x="2030373" y="4164991"/>
            <a:ext cx="12600027" cy="231934"/>
          </a:xfrm>
          <a:prstGeom prst="rect">
            <a:avLst/>
          </a:prstGeom>
          <a:noFill/>
          <a:ln/>
        </p:spPr>
        <p:txBody>
          <a:bodyPr wrap="none" lIns="0" tIns="0" rIns="0" bIns="0" rtlCol="0" anchor="t"/>
          <a:lstStyle/>
          <a:p>
            <a:pPr marL="0" indent="0" algn="l">
              <a:lnSpc>
                <a:spcPts val="180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Công nhân nên đeo găng tay, khẩu trang và kính bảo hộ.</a:t>
            </a:r>
            <a:endParaRPr lang="en-US" sz="1400" dirty="0"/>
          </a:p>
        </p:txBody>
      </p:sp>
      <p:sp>
        <p:nvSpPr>
          <p:cNvPr id="16" name="Shape 13"/>
          <p:cNvSpPr/>
          <p:nvPr/>
        </p:nvSpPr>
        <p:spPr>
          <a:xfrm>
            <a:off x="1380530" y="5005572"/>
            <a:ext cx="507563" cy="15240"/>
          </a:xfrm>
          <a:prstGeom prst="roundRect">
            <a:avLst>
              <a:gd name="adj" fmla="val 142757"/>
            </a:avLst>
          </a:prstGeom>
          <a:solidFill>
            <a:srgbClr val="2B678C"/>
          </a:solidFill>
          <a:ln/>
        </p:spPr>
      </p:sp>
      <p:sp>
        <p:nvSpPr>
          <p:cNvPr id="17" name="Shape 14"/>
          <p:cNvSpPr/>
          <p:nvPr/>
        </p:nvSpPr>
        <p:spPr>
          <a:xfrm>
            <a:off x="1069539" y="4850076"/>
            <a:ext cx="326231" cy="326231"/>
          </a:xfrm>
          <a:prstGeom prst="roundRect">
            <a:avLst>
              <a:gd name="adj" fmla="val 6669"/>
            </a:avLst>
          </a:prstGeom>
          <a:solidFill>
            <a:srgbClr val="124E73"/>
          </a:solidFill>
          <a:ln/>
        </p:spPr>
      </p:sp>
      <p:sp>
        <p:nvSpPr>
          <p:cNvPr id="18" name="Text 15"/>
          <p:cNvSpPr/>
          <p:nvPr/>
        </p:nvSpPr>
        <p:spPr>
          <a:xfrm>
            <a:off x="1171457" y="4904369"/>
            <a:ext cx="122277" cy="217527"/>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3</a:t>
            </a:r>
            <a:endParaRPr lang="en-US" sz="1700" dirty="0"/>
          </a:p>
        </p:txBody>
      </p:sp>
      <p:sp>
        <p:nvSpPr>
          <p:cNvPr id="19" name="Text 16"/>
          <p:cNvSpPr/>
          <p:nvPr/>
        </p:nvSpPr>
        <p:spPr>
          <a:xfrm>
            <a:off x="2030373" y="4831979"/>
            <a:ext cx="1812965" cy="226576"/>
          </a:xfrm>
          <a:prstGeom prst="rect">
            <a:avLst/>
          </a:prstGeom>
          <a:noFill/>
          <a:ln/>
        </p:spPr>
        <p:txBody>
          <a:bodyPr wrap="none" lIns="0" tIns="0" rIns="0" bIns="0" rtlCol="0" anchor="t"/>
          <a:lstStyle/>
          <a:p>
            <a:pPr marL="0" indent="0" algn="l">
              <a:lnSpc>
                <a:spcPts val="1750"/>
              </a:lnSpc>
              <a:buNone/>
            </a:pPr>
            <a:r>
              <a:rPr lang="en-US" dirty="0">
                <a:solidFill>
                  <a:srgbClr val="2B4150"/>
                </a:solidFill>
                <a:latin typeface="MuseoModerno Medium" pitchFamily="34" charset="0"/>
                <a:ea typeface="MuseoModerno Medium" pitchFamily="34" charset="-122"/>
                <a:cs typeface="MuseoModerno Medium" pitchFamily="34" charset="-120"/>
              </a:rPr>
              <a:t>Kiểm tra và bảo trì</a:t>
            </a:r>
            <a:endParaRPr lang="en-US" dirty="0"/>
          </a:p>
        </p:txBody>
      </p:sp>
      <p:sp>
        <p:nvSpPr>
          <p:cNvPr id="20" name="Text 17"/>
          <p:cNvSpPr/>
          <p:nvPr/>
        </p:nvSpPr>
        <p:spPr>
          <a:xfrm>
            <a:off x="2030373" y="5145470"/>
            <a:ext cx="12600027" cy="231934"/>
          </a:xfrm>
          <a:prstGeom prst="rect">
            <a:avLst/>
          </a:prstGeom>
          <a:noFill/>
          <a:ln/>
        </p:spPr>
        <p:txBody>
          <a:bodyPr wrap="none" lIns="0" tIns="0" rIns="0" bIns="0" rtlCol="0" anchor="t"/>
          <a:lstStyle/>
          <a:p>
            <a:pPr marL="0" indent="0" algn="l">
              <a:lnSpc>
                <a:spcPts val="180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Hệ thống điện và các thiết bị nung nóng phải được kiểm tra kỹ lưỡng.</a:t>
            </a:r>
            <a:endParaRPr lang="en-US" sz="1400" dirty="0"/>
          </a:p>
        </p:txBody>
      </p:sp>
      <p:sp>
        <p:nvSpPr>
          <p:cNvPr id="21" name="Shape 18"/>
          <p:cNvSpPr/>
          <p:nvPr/>
        </p:nvSpPr>
        <p:spPr>
          <a:xfrm>
            <a:off x="1380530" y="5986052"/>
            <a:ext cx="507563" cy="15240"/>
          </a:xfrm>
          <a:prstGeom prst="roundRect">
            <a:avLst>
              <a:gd name="adj" fmla="val 142757"/>
            </a:avLst>
          </a:prstGeom>
          <a:solidFill>
            <a:srgbClr val="2B678C"/>
          </a:solidFill>
          <a:ln/>
        </p:spPr>
      </p:sp>
      <p:sp>
        <p:nvSpPr>
          <p:cNvPr id="22" name="Shape 19"/>
          <p:cNvSpPr/>
          <p:nvPr/>
        </p:nvSpPr>
        <p:spPr>
          <a:xfrm>
            <a:off x="1069539" y="5830556"/>
            <a:ext cx="326231" cy="326231"/>
          </a:xfrm>
          <a:prstGeom prst="roundRect">
            <a:avLst>
              <a:gd name="adj" fmla="val 6669"/>
            </a:avLst>
          </a:prstGeom>
          <a:solidFill>
            <a:srgbClr val="124E73"/>
          </a:solidFill>
          <a:ln/>
        </p:spPr>
      </p:sp>
      <p:sp>
        <p:nvSpPr>
          <p:cNvPr id="23" name="Text 20"/>
          <p:cNvSpPr/>
          <p:nvPr/>
        </p:nvSpPr>
        <p:spPr>
          <a:xfrm>
            <a:off x="1162527" y="5884848"/>
            <a:ext cx="140137" cy="217527"/>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4</a:t>
            </a:r>
            <a:endParaRPr lang="en-US" sz="1700" dirty="0"/>
          </a:p>
        </p:txBody>
      </p:sp>
      <p:sp>
        <p:nvSpPr>
          <p:cNvPr id="24" name="Text 21"/>
          <p:cNvSpPr/>
          <p:nvPr/>
        </p:nvSpPr>
        <p:spPr>
          <a:xfrm>
            <a:off x="2030373" y="5812458"/>
            <a:ext cx="1812965" cy="226576"/>
          </a:xfrm>
          <a:prstGeom prst="rect">
            <a:avLst/>
          </a:prstGeom>
          <a:noFill/>
          <a:ln/>
        </p:spPr>
        <p:txBody>
          <a:bodyPr wrap="none" lIns="0" tIns="0" rIns="0" bIns="0" rtlCol="0" anchor="t"/>
          <a:lstStyle/>
          <a:p>
            <a:pPr marL="0" indent="0" algn="l">
              <a:lnSpc>
                <a:spcPts val="1750"/>
              </a:lnSpc>
              <a:buNone/>
            </a:pPr>
            <a:r>
              <a:rPr lang="en-US" dirty="0">
                <a:solidFill>
                  <a:srgbClr val="2B4150"/>
                </a:solidFill>
                <a:latin typeface="MuseoModerno Medium" pitchFamily="34" charset="0"/>
                <a:ea typeface="MuseoModerno Medium" pitchFamily="34" charset="-122"/>
                <a:cs typeface="MuseoModerno Medium" pitchFamily="34" charset="-120"/>
              </a:rPr>
              <a:t>Quy trình khẩn cấp</a:t>
            </a:r>
            <a:endParaRPr lang="en-US" dirty="0"/>
          </a:p>
        </p:txBody>
      </p:sp>
      <p:sp>
        <p:nvSpPr>
          <p:cNvPr id="25" name="Text 22"/>
          <p:cNvSpPr/>
          <p:nvPr/>
        </p:nvSpPr>
        <p:spPr>
          <a:xfrm>
            <a:off x="2030373" y="6036311"/>
            <a:ext cx="12600027" cy="231934"/>
          </a:xfrm>
          <a:prstGeom prst="rect">
            <a:avLst/>
          </a:prstGeom>
          <a:noFill/>
          <a:ln/>
        </p:spPr>
        <p:txBody>
          <a:bodyPr wrap="none" lIns="0" tIns="0" rIns="0" bIns="0" rtlCol="0" anchor="t"/>
          <a:lstStyle/>
          <a:p>
            <a:pPr marL="0" indent="0" algn="l">
              <a:lnSpc>
                <a:spcPts val="220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Thiết lập các quy trình khẩn cấp rõ ràng và thường xuyên thực </a:t>
            </a:r>
            <a:r>
              <a:rPr lang="en-US" sz="1400" dirty="0" err="1">
                <a:solidFill>
                  <a:srgbClr val="2B4150"/>
                </a:solidFill>
                <a:latin typeface="PT Serif" panose="020A0603040505020204" pitchFamily="18" charset="0"/>
                <a:ea typeface="Source Sans Pro" pitchFamily="34" charset="-122"/>
                <a:cs typeface="Source Sans Pro" pitchFamily="34" charset="-120"/>
              </a:rPr>
              <a:t>hành</a:t>
            </a:r>
            <a:r>
              <a:rPr lang="en-US" sz="1400"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ts val="2200"/>
              </a:lnSpc>
              <a:buNone/>
            </a:pPr>
            <a:r>
              <a:rPr lang="en-US" sz="1400" dirty="0" err="1">
                <a:solidFill>
                  <a:srgbClr val="2B4150"/>
                </a:solidFill>
                <a:latin typeface="PT Serif" panose="020A0603040505020204" pitchFamily="18" charset="0"/>
                <a:ea typeface="Source Sans Pro" pitchFamily="34" charset="-122"/>
                <a:cs typeface="Source Sans Pro" pitchFamily="34" charset="-120"/>
              </a:rPr>
              <a:t>diễn</a:t>
            </a:r>
            <a:r>
              <a:rPr lang="en-US" sz="1400" dirty="0">
                <a:solidFill>
                  <a:srgbClr val="2B4150"/>
                </a:solidFill>
                <a:latin typeface="PT Serif" panose="020A0603040505020204" pitchFamily="18" charset="0"/>
                <a:ea typeface="Source Sans Pro" pitchFamily="34" charset="-122"/>
                <a:cs typeface="Source Sans Pro" pitchFamily="34" charset="-120"/>
              </a:rPr>
              <a:t> tập an toàn.</a:t>
            </a:r>
            <a:endParaRPr lang="en-US" sz="1400" dirty="0"/>
          </a:p>
        </p:txBody>
      </p:sp>
      <p:pic>
        <p:nvPicPr>
          <p:cNvPr id="26" name="Picture 25">
            <a:extLst>
              <a:ext uri="{FF2B5EF4-FFF2-40B4-BE49-F238E27FC236}">
                <a16:creationId xmlns:a16="http://schemas.microsoft.com/office/drawing/2014/main" id="{5F3BD89E-AE5B-1EEA-A36B-F2445EA8DD11}"/>
              </a:ext>
            </a:extLst>
          </p:cNvPr>
          <p:cNvPicPr>
            <a:picLocks noChangeAspect="1"/>
          </p:cNvPicPr>
          <p:nvPr/>
        </p:nvPicPr>
        <p:blipFill>
          <a:blip r:embed="rId4"/>
          <a:stretch>
            <a:fillRect/>
          </a:stretch>
        </p:blipFill>
        <p:spPr>
          <a:xfrm>
            <a:off x="12399666" y="7446962"/>
            <a:ext cx="2086516" cy="7258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1811</Words>
  <Application>Microsoft Office PowerPoint</Application>
  <PresentationFormat>Custom</PresentationFormat>
  <Paragraphs>200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MuseoModerno Medium</vt:lpstr>
      <vt:lpstr>Arial</vt:lpstr>
      <vt:lpstr>PT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Nhan Van</cp:lastModifiedBy>
  <cp:revision>2</cp:revision>
  <dcterms:created xsi:type="dcterms:W3CDTF">2024-12-06T04:03:20Z</dcterms:created>
  <dcterms:modified xsi:type="dcterms:W3CDTF">2024-12-06T04:28:30Z</dcterms:modified>
</cp:coreProperties>
</file>