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MuseoModerno Medium" panose="020B0604020202020204" charset="0"/>
      <p:regular r:id="rId17"/>
    </p:embeddedFont>
    <p:embeddedFont>
      <p:font typeface="PT Serif" panose="020A0603040505020204" pitchFamily="18"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8" d="100"/>
          <a:sy n="88" d="100"/>
        </p:scale>
        <p:origin x="132"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49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s://antoannamviet.com/quan-trac-moi-truong-lao-dong/" TargetMode="External"/><Relationship Id="rId4" Type="http://schemas.openxmlformats.org/officeDocument/2006/relationships/hyperlink" Target="https://antoannamviet.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antoannamviet.com/tai-lieu-an-toan-lao-dong-san-xuat-giay-truot-bang/" TargetMode="External"/><Relationship Id="rId5" Type="http://schemas.openxmlformats.org/officeDocument/2006/relationships/hyperlink" Target="https://antoannamviet.com/bao-gia-huan-luyen-an-toan-lao-dong/" TargetMode="External"/><Relationship Id="rId4" Type="http://schemas.openxmlformats.org/officeDocument/2006/relationships/hyperlink" Target="https://antoannamviet.com/bai-kiem-tra-an-toan-lao-dong-nhom-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080135" y="1418715"/>
            <a:ext cx="3889532" cy="5834298"/>
          </a:xfrm>
          <a:prstGeom prst="rect">
            <a:avLst/>
          </a:prstGeom>
        </p:spPr>
      </p:pic>
      <p:sp>
        <p:nvSpPr>
          <p:cNvPr id="3" name="Text 0"/>
          <p:cNvSpPr/>
          <p:nvPr/>
        </p:nvSpPr>
        <p:spPr>
          <a:xfrm>
            <a:off x="793790" y="1388934"/>
            <a:ext cx="8390403" cy="2126337"/>
          </a:xfrm>
          <a:prstGeom prst="rect">
            <a:avLst/>
          </a:prstGeom>
          <a:noFill/>
          <a:ln/>
        </p:spPr>
        <p:txBody>
          <a:bodyPr wrap="squar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Giáo trình an toàn lao </a:t>
            </a:r>
            <a:r>
              <a:rPr lang="en-US" sz="4800" b="1" dirty="0" err="1">
                <a:solidFill>
                  <a:srgbClr val="124E73"/>
                </a:solidFill>
                <a:latin typeface="MuseoModerno Medium" pitchFamily="34" charset="0"/>
                <a:ea typeface="MuseoModerno Medium" pitchFamily="34" charset="-122"/>
                <a:cs typeface="MuseoModerno Medium" pitchFamily="34" charset="-120"/>
              </a:rPr>
              <a:t>động</a:t>
            </a:r>
            <a:r>
              <a:rPr lang="en-US" sz="4800" b="1" dirty="0">
                <a:solidFill>
                  <a:srgbClr val="124E73"/>
                </a:solidFill>
                <a:latin typeface="MuseoModerno Medium" pitchFamily="34" charset="0"/>
                <a:ea typeface="MuseoModerno Medium" pitchFamily="34" charset="-122"/>
                <a:cs typeface="MuseoModerno Medium" pitchFamily="34" charset="-120"/>
              </a:rPr>
              <a:t> </a:t>
            </a:r>
            <a:r>
              <a:rPr lang="en-US" sz="4800" b="1" dirty="0" err="1">
                <a:solidFill>
                  <a:srgbClr val="124E73"/>
                </a:solidFill>
                <a:latin typeface="MuseoModerno Medium" pitchFamily="34" charset="0"/>
                <a:ea typeface="MuseoModerno Medium" pitchFamily="34" charset="-122"/>
                <a:cs typeface="MuseoModerno Medium" pitchFamily="34" charset="-120"/>
              </a:rPr>
              <a:t>Sản</a:t>
            </a:r>
            <a:r>
              <a:rPr lang="en-US" sz="4800" b="1" dirty="0">
                <a:solidFill>
                  <a:srgbClr val="124E73"/>
                </a:solidFill>
                <a:latin typeface="MuseoModerno Medium" pitchFamily="34" charset="0"/>
                <a:ea typeface="MuseoModerno Medium" pitchFamily="34" charset="-122"/>
                <a:cs typeface="MuseoModerno Medium" pitchFamily="34" charset="-120"/>
              </a:rPr>
              <a:t> </a:t>
            </a:r>
            <a:r>
              <a:rPr lang="en-US" sz="4800" b="1" dirty="0" err="1">
                <a:solidFill>
                  <a:srgbClr val="124E73"/>
                </a:solidFill>
                <a:latin typeface="MuseoModerno Medium" pitchFamily="34" charset="0"/>
                <a:ea typeface="MuseoModerno Medium" pitchFamily="34" charset="-122"/>
                <a:cs typeface="MuseoModerno Medium" pitchFamily="34" charset="-120"/>
              </a:rPr>
              <a:t>Xuất</a:t>
            </a:r>
            <a:r>
              <a:rPr lang="en-US" sz="4800" b="1" dirty="0">
                <a:solidFill>
                  <a:srgbClr val="124E73"/>
                </a:solidFill>
                <a:latin typeface="MuseoModerno Medium" pitchFamily="34" charset="0"/>
                <a:ea typeface="MuseoModerno Medium" pitchFamily="34" charset="-122"/>
                <a:cs typeface="MuseoModerno Medium" pitchFamily="34" charset="-120"/>
              </a:rPr>
              <a:t> </a:t>
            </a:r>
            <a:r>
              <a:rPr lang="en-US" sz="4800" b="1" dirty="0" err="1">
                <a:solidFill>
                  <a:srgbClr val="124E73"/>
                </a:solidFill>
                <a:latin typeface="MuseoModerno Medium" pitchFamily="34" charset="0"/>
                <a:ea typeface="MuseoModerno Medium" pitchFamily="34" charset="-122"/>
                <a:cs typeface="MuseoModerno Medium" pitchFamily="34" charset="-120"/>
              </a:rPr>
              <a:t>Giày</a:t>
            </a:r>
            <a:r>
              <a:rPr lang="en-US" sz="4800" b="1" dirty="0">
                <a:solidFill>
                  <a:srgbClr val="124E73"/>
                </a:solidFill>
                <a:latin typeface="MuseoModerno Medium" pitchFamily="34" charset="0"/>
                <a:ea typeface="MuseoModerno Medium" pitchFamily="34" charset="-122"/>
                <a:cs typeface="MuseoModerno Medium" pitchFamily="34" charset="-120"/>
              </a:rPr>
              <a:t> </a:t>
            </a:r>
            <a:r>
              <a:rPr lang="en-US" sz="4800" b="1" dirty="0" err="1">
                <a:solidFill>
                  <a:srgbClr val="124E73"/>
                </a:solidFill>
                <a:latin typeface="MuseoModerno Medium" pitchFamily="34" charset="0"/>
                <a:ea typeface="MuseoModerno Medium" pitchFamily="34" charset="-122"/>
                <a:cs typeface="MuseoModerno Medium" pitchFamily="34" charset="-120"/>
              </a:rPr>
              <a:t>Trượt</a:t>
            </a:r>
            <a:r>
              <a:rPr lang="en-US" sz="4800" b="1" dirty="0">
                <a:solidFill>
                  <a:srgbClr val="124E73"/>
                </a:solidFill>
                <a:latin typeface="MuseoModerno Medium" pitchFamily="34" charset="0"/>
                <a:ea typeface="MuseoModerno Medium" pitchFamily="34" charset="-122"/>
                <a:cs typeface="MuseoModerno Medium" pitchFamily="34" charset="-120"/>
              </a:rPr>
              <a:t> </a:t>
            </a:r>
            <a:r>
              <a:rPr lang="en-US" sz="4800" b="1" dirty="0" err="1">
                <a:solidFill>
                  <a:srgbClr val="124E73"/>
                </a:solidFill>
                <a:latin typeface="MuseoModerno Medium" pitchFamily="34" charset="0"/>
                <a:ea typeface="MuseoModerno Medium" pitchFamily="34" charset="-122"/>
                <a:cs typeface="MuseoModerno Medium" pitchFamily="34" charset="-120"/>
              </a:rPr>
              <a:t>Băng</a:t>
            </a:r>
            <a:endParaRPr lang="en-US" sz="4800" b="1" dirty="0"/>
          </a:p>
        </p:txBody>
      </p:sp>
      <p:sp>
        <p:nvSpPr>
          <p:cNvPr id="4" name="Text 1"/>
          <p:cNvSpPr/>
          <p:nvPr/>
        </p:nvSpPr>
        <p:spPr>
          <a:xfrm>
            <a:off x="793790" y="4857513"/>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Việc nhận thức rõ tầm quan trọng của an toàn lao động trong ngành sản xuất giày trượt băng là rất quan trọng. Góp phần nâng cao ý thức an toàn và hiệu suất công việc thông qua áp dụng các biện pháp phòng ngừa hiệu quả khi làm việc.</a:t>
            </a:r>
            <a:endParaRPr lang="en-US" sz="1750" dirty="0"/>
          </a:p>
        </p:txBody>
      </p:sp>
      <p:pic>
        <p:nvPicPr>
          <p:cNvPr id="6" name="Image 1" descr="preencoded.png"/>
          <p:cNvPicPr>
            <a:picLocks noChangeAspect="1"/>
          </p:cNvPicPr>
          <p:nvPr/>
        </p:nvPicPr>
        <p:blipFill>
          <a:blip r:embed="rId4"/>
          <a:stretch>
            <a:fillRect/>
          </a:stretch>
        </p:blipFill>
        <p:spPr>
          <a:xfrm>
            <a:off x="801410" y="6574430"/>
            <a:ext cx="347663" cy="347663"/>
          </a:xfrm>
          <a:prstGeom prst="rect">
            <a:avLst/>
          </a:prstGeom>
        </p:spPr>
      </p:pic>
      <p:sp>
        <p:nvSpPr>
          <p:cNvPr id="7" name="Text 3"/>
          <p:cNvSpPr/>
          <p:nvPr/>
        </p:nvSpPr>
        <p:spPr>
          <a:xfrm>
            <a:off x="1270040" y="6549903"/>
            <a:ext cx="2619494" cy="396835"/>
          </a:xfrm>
          <a:prstGeom prst="rect">
            <a:avLst/>
          </a:prstGeom>
          <a:noFill/>
          <a:ln/>
        </p:spPr>
        <p:txBody>
          <a:bodyPr wrap="none" lIns="0" tIns="0" rIns="0" bIns="0" rtlCol="0" anchor="t"/>
          <a:lstStyle/>
          <a:p>
            <a:pPr marL="0" indent="0" algn="l">
              <a:lnSpc>
                <a:spcPts val="3100"/>
              </a:lnSpc>
              <a:buNone/>
            </a:pPr>
            <a:r>
              <a:rPr lang="en-US" sz="2200" b="1" dirty="0" err="1">
                <a:solidFill>
                  <a:srgbClr val="2B4150"/>
                </a:solidFill>
                <a:latin typeface="PT Serif" panose="020A0603040505020204" pitchFamily="18" charset="0"/>
                <a:ea typeface="Source Sans Pro Bold" pitchFamily="34" charset="-122"/>
                <a:cs typeface="Source Sans Pro Bold" pitchFamily="34" charset="-120"/>
              </a:rPr>
              <a:t>Bản</a:t>
            </a:r>
            <a:r>
              <a:rPr lang="en-US" sz="2200" b="1" dirty="0">
                <a:solidFill>
                  <a:srgbClr val="2B4150"/>
                </a:solidFill>
                <a:latin typeface="PT Serif" panose="020A0603040505020204" pitchFamily="18" charset="0"/>
                <a:ea typeface="Source Sans Pro Bold" pitchFamily="34" charset="-122"/>
                <a:cs typeface="Source Sans Pro Bold" pitchFamily="34" charset="-120"/>
              </a:rPr>
              <a:t> </a:t>
            </a:r>
            <a:r>
              <a:rPr lang="en-US" sz="2200" b="1" dirty="0" err="1">
                <a:solidFill>
                  <a:srgbClr val="2B4150"/>
                </a:solidFill>
                <a:latin typeface="PT Serif" panose="020A0603040505020204" pitchFamily="18" charset="0"/>
                <a:ea typeface="Source Sans Pro Bold" pitchFamily="34" charset="-122"/>
                <a:cs typeface="Source Sans Pro Bold" pitchFamily="34" charset="-120"/>
              </a:rPr>
              <a:t>quyền</a:t>
            </a:r>
            <a:r>
              <a:rPr lang="en-US" sz="2200" b="1" dirty="0">
                <a:solidFill>
                  <a:srgbClr val="2B4150"/>
                </a:solidFill>
                <a:latin typeface="PT Serif" panose="020A0603040505020204" pitchFamily="18" charset="0"/>
                <a:ea typeface="Source Sans Pro Bold" pitchFamily="34" charset="-122"/>
                <a:cs typeface="Source Sans Pro Bold" pitchFamily="34" charset="-120"/>
              </a:rPr>
              <a:t> </a:t>
            </a:r>
            <a:r>
              <a:rPr lang="en-US" sz="2200" b="1" dirty="0" err="1">
                <a:solidFill>
                  <a:srgbClr val="2B4150"/>
                </a:solidFill>
                <a:latin typeface="PT Serif" panose="020A0603040505020204" pitchFamily="18" charset="0"/>
                <a:ea typeface="Source Sans Pro Bold" pitchFamily="34" charset="-122"/>
                <a:cs typeface="Source Sans Pro Bold" pitchFamily="34" charset="-120"/>
              </a:rPr>
              <a:t>thuộc</a:t>
            </a:r>
            <a:r>
              <a:rPr lang="en-US" sz="2200" b="1" dirty="0">
                <a:solidFill>
                  <a:srgbClr val="2B4150"/>
                </a:solidFill>
                <a:latin typeface="PT Serif" panose="020A0603040505020204" pitchFamily="18" charset="0"/>
                <a:ea typeface="Source Sans Pro Bold" pitchFamily="34" charset="-122"/>
                <a:cs typeface="Source Sans Pro Bold" pitchFamily="34" charset="-120"/>
              </a:rPr>
              <a:t> An Toàn  Nam Việt</a:t>
            </a:r>
            <a:endParaRPr lang="en-US" sz="2200" dirty="0"/>
          </a:p>
        </p:txBody>
      </p:sp>
      <p:pic>
        <p:nvPicPr>
          <p:cNvPr id="8" name="Picture 7">
            <a:extLst>
              <a:ext uri="{FF2B5EF4-FFF2-40B4-BE49-F238E27FC236}">
                <a16:creationId xmlns:a16="http://schemas.microsoft.com/office/drawing/2014/main" id="{07C44CDD-3B14-B42F-0CA4-A99844CD7DC1}"/>
              </a:ext>
            </a:extLst>
          </p:cNvPr>
          <p:cNvPicPr>
            <a:picLocks noChangeAspect="1"/>
          </p:cNvPicPr>
          <p:nvPr/>
        </p:nvPicPr>
        <p:blipFill>
          <a:blip r:embed="rId5"/>
          <a:stretch>
            <a:fillRect/>
          </a:stretch>
        </p:blipFill>
        <p:spPr>
          <a:xfrm>
            <a:off x="11972745" y="7405635"/>
            <a:ext cx="2518971" cy="7800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442044" y="505063"/>
            <a:ext cx="5746313" cy="444818"/>
          </a:xfrm>
          <a:prstGeom prst="rect">
            <a:avLst/>
          </a:prstGeom>
          <a:noFill/>
          <a:ln/>
        </p:spPr>
        <p:txBody>
          <a:bodyPr wrap="none" lIns="0" tIns="0" rIns="0" bIns="0" rtlCol="0" anchor="t"/>
          <a:lstStyle/>
          <a:p>
            <a:pPr marL="0" indent="0" algn="ctr">
              <a:lnSpc>
                <a:spcPts val="3500"/>
              </a:lnSpc>
              <a:buNone/>
            </a:pPr>
            <a:r>
              <a:rPr lang="en-US" sz="4400" b="1" dirty="0">
                <a:solidFill>
                  <a:srgbClr val="124E73"/>
                </a:solidFill>
                <a:latin typeface="MuseoModerno Medium" pitchFamily="34" charset="0"/>
                <a:ea typeface="MuseoModerno Medium" pitchFamily="34" charset="-122"/>
                <a:cs typeface="MuseoModerno Medium" pitchFamily="34" charset="-120"/>
              </a:rPr>
              <a:t>IV. Công đoạn Hoàn thiện bề mặt</a:t>
            </a:r>
            <a:endParaRPr lang="en-US" sz="4400" b="1" dirty="0"/>
          </a:p>
        </p:txBody>
      </p:sp>
      <p:pic>
        <p:nvPicPr>
          <p:cNvPr id="3" name="Image 0" descr="preencoded.png"/>
          <p:cNvPicPr>
            <a:picLocks noChangeAspect="1"/>
          </p:cNvPicPr>
          <p:nvPr/>
        </p:nvPicPr>
        <p:blipFill>
          <a:blip r:embed="rId3"/>
          <a:stretch>
            <a:fillRect/>
          </a:stretch>
        </p:blipFill>
        <p:spPr>
          <a:xfrm>
            <a:off x="3713270" y="1105332"/>
            <a:ext cx="7203859" cy="4055656"/>
          </a:xfrm>
          <a:prstGeom prst="rect">
            <a:avLst/>
          </a:prstGeom>
        </p:spPr>
      </p:pic>
      <p:sp>
        <p:nvSpPr>
          <p:cNvPr id="4" name="Text 1"/>
          <p:cNvSpPr/>
          <p:nvPr/>
        </p:nvSpPr>
        <p:spPr>
          <a:xfrm>
            <a:off x="498158" y="6493073"/>
            <a:ext cx="13634085" cy="227767"/>
          </a:xfrm>
          <a:prstGeom prst="rect">
            <a:avLst/>
          </a:prstGeom>
          <a:noFill/>
          <a:ln/>
        </p:spPr>
        <p:txBody>
          <a:bodyPr wrap="none" lIns="0" tIns="0" rIns="0" bIns="0" rtlCol="0" anchor="t"/>
          <a:lstStyle/>
          <a:p>
            <a:pPr marL="0" indent="0">
              <a:lnSpc>
                <a:spcPts val="1750"/>
              </a:lnSpc>
              <a:buNone/>
            </a:pPr>
            <a:endParaRPr lang="en-US" sz="1100" dirty="0"/>
          </a:p>
        </p:txBody>
      </p:sp>
      <p:sp>
        <p:nvSpPr>
          <p:cNvPr id="5" name="Text 2"/>
          <p:cNvSpPr/>
          <p:nvPr/>
        </p:nvSpPr>
        <p:spPr>
          <a:xfrm>
            <a:off x="3086372" y="5775661"/>
            <a:ext cx="11045872" cy="387906"/>
          </a:xfrm>
          <a:prstGeom prst="rect">
            <a:avLst/>
          </a:prstGeom>
          <a:noFill/>
          <a:ln/>
        </p:spPr>
        <p:txBody>
          <a:bodyPr wrap="none" lIns="0" tIns="0" rIns="0" bIns="0" rtlCol="0" anchor="t"/>
          <a:lstStyle/>
          <a:p>
            <a:pPr marL="0" indent="0">
              <a:lnSpc>
                <a:spcPts val="175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Trong giai đoạn này, các </a:t>
            </a:r>
            <a:r>
              <a:rPr lang="en-US" sz="1400" dirty="0" err="1">
                <a:solidFill>
                  <a:srgbClr val="2B4150"/>
                </a:solidFill>
                <a:latin typeface="PT Serif" panose="020A0603040505020204" pitchFamily="18" charset="0"/>
                <a:ea typeface="Source Sans Pro" pitchFamily="34" charset="-122"/>
                <a:cs typeface="Source Sans Pro" pitchFamily="34" charset="-120"/>
              </a:rPr>
              <a:t>công</a:t>
            </a:r>
            <a:r>
              <a:rPr lang="en-US" sz="1400" dirty="0">
                <a:solidFill>
                  <a:srgbClr val="2B4150"/>
                </a:solidFill>
                <a:latin typeface="PT Serif" panose="020A0603040505020204" pitchFamily="18" charset="0"/>
                <a:ea typeface="Source Sans Pro" pitchFamily="34" charset="-122"/>
                <a:cs typeface="Source Sans Pro" pitchFamily="34" charset="-120"/>
              </a:rPr>
              <a:t> </a:t>
            </a:r>
            <a:r>
              <a:rPr lang="en-US" sz="1400" dirty="0" err="1">
                <a:solidFill>
                  <a:srgbClr val="2B4150"/>
                </a:solidFill>
                <a:latin typeface="PT Serif" panose="020A0603040505020204" pitchFamily="18" charset="0"/>
                <a:ea typeface="Source Sans Pro" pitchFamily="34" charset="-122"/>
                <a:cs typeface="Source Sans Pro" pitchFamily="34" charset="-120"/>
              </a:rPr>
              <a:t>nhân</a:t>
            </a:r>
            <a:r>
              <a:rPr lang="en-US" sz="1400" dirty="0">
                <a:solidFill>
                  <a:srgbClr val="2B4150"/>
                </a:solidFill>
                <a:latin typeface="PT Serif" panose="020A0603040505020204" pitchFamily="18" charset="0"/>
                <a:ea typeface="Source Sans Pro" pitchFamily="34" charset="-122"/>
                <a:cs typeface="Source Sans Pro" pitchFamily="34" charset="-120"/>
              </a:rPr>
              <a:t> thực hiện nhiều bước khác nhau như đánh bóng, phủ lớp bảo vệ và in logo.</a:t>
            </a:r>
            <a:endParaRPr lang="en-US" sz="1400" dirty="0"/>
          </a:p>
        </p:txBody>
      </p:sp>
      <p:sp>
        <p:nvSpPr>
          <p:cNvPr id="6" name="Text 3"/>
          <p:cNvSpPr/>
          <p:nvPr/>
        </p:nvSpPr>
        <p:spPr>
          <a:xfrm>
            <a:off x="3086371" y="6163567"/>
            <a:ext cx="8921409" cy="1221971"/>
          </a:xfrm>
          <a:prstGeom prst="rect">
            <a:avLst/>
          </a:prstGeom>
          <a:noFill/>
          <a:ln/>
        </p:spPr>
        <p:txBody>
          <a:bodyPr wrap="square" lIns="0" tIns="0" rIns="0" bIns="0" rtlCol="0" anchor="t"/>
          <a:lstStyle/>
          <a:p>
            <a:pPr marL="0" indent="0">
              <a:lnSpc>
                <a:spcPct val="13000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Đánh bóng là quá trình loại bỏ các vết xước và tạo độ bóng cho bề mặt giày, giúp sản phẩm trở nên hấp dẫn hơn. Phủ lớp bảo vệ không chỉ giúp tăng cường độ bền mà còn bảo vệ giày khỏi tác động của môi trường, đảm bảo sản phẩm luôn giữ được hình thức và chất lượng trong thời gian dài. Và Logo không chỉ giúp nhận diện thương hiệu mà còn tạo điểm nhấn cho sản phẩm.</a:t>
            </a:r>
            <a:endParaRPr lang="en-US" sz="1400" dirty="0"/>
          </a:p>
        </p:txBody>
      </p:sp>
      <p:pic>
        <p:nvPicPr>
          <p:cNvPr id="7" name="Picture 6">
            <a:extLst>
              <a:ext uri="{FF2B5EF4-FFF2-40B4-BE49-F238E27FC236}">
                <a16:creationId xmlns:a16="http://schemas.microsoft.com/office/drawing/2014/main" id="{AF6C8598-0850-588A-4758-9205DBF7B91E}"/>
              </a:ext>
            </a:extLst>
          </p:cNvPr>
          <p:cNvPicPr>
            <a:picLocks noChangeAspect="1"/>
          </p:cNvPicPr>
          <p:nvPr/>
        </p:nvPicPr>
        <p:blipFill>
          <a:blip r:embed="rId4"/>
          <a:stretch>
            <a:fillRect/>
          </a:stretch>
        </p:blipFill>
        <p:spPr>
          <a:xfrm>
            <a:off x="11972745" y="7405635"/>
            <a:ext cx="2518971" cy="7800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2259390" y="530900"/>
            <a:ext cx="10111621" cy="603171"/>
          </a:xfrm>
          <a:prstGeom prst="rect">
            <a:avLst/>
          </a:prstGeom>
          <a:noFill/>
          <a:ln/>
        </p:spPr>
        <p:txBody>
          <a:bodyPr wrap="none" lIns="0" tIns="0" rIns="0" bIns="0" rtlCol="0" anchor="t"/>
          <a:lstStyle/>
          <a:p>
            <a:pPr marL="0" indent="0" algn="ctr">
              <a:lnSpc>
                <a:spcPts val="4750"/>
              </a:lnSpc>
              <a:buNone/>
            </a:pPr>
            <a:r>
              <a:rPr lang="en-US" sz="4000" b="1" dirty="0">
                <a:solidFill>
                  <a:srgbClr val="124E73"/>
                </a:solidFill>
                <a:latin typeface="MuseoModerno Medium" pitchFamily="34" charset="0"/>
                <a:ea typeface="MuseoModerno Medium" pitchFamily="34" charset="-122"/>
                <a:cs typeface="MuseoModerno Medium" pitchFamily="34" charset="-120"/>
              </a:rPr>
              <a:t>Nguy cơ trong quá trình Hoàn thiện bề mặt</a:t>
            </a:r>
            <a:endParaRPr lang="en-US" sz="4000" b="1" dirty="0"/>
          </a:p>
        </p:txBody>
      </p:sp>
      <p:pic>
        <p:nvPicPr>
          <p:cNvPr id="3" name="Image 0" descr="preencoded.png"/>
          <p:cNvPicPr>
            <a:picLocks noChangeAspect="1"/>
          </p:cNvPicPr>
          <p:nvPr/>
        </p:nvPicPr>
        <p:blipFill>
          <a:blip r:embed="rId3"/>
          <a:stretch>
            <a:fillRect/>
          </a:stretch>
        </p:blipFill>
        <p:spPr>
          <a:xfrm>
            <a:off x="3623191" y="1520071"/>
            <a:ext cx="7383899" cy="2437090"/>
          </a:xfrm>
          <a:prstGeom prst="rect">
            <a:avLst/>
          </a:prstGeom>
        </p:spPr>
      </p:pic>
      <p:sp>
        <p:nvSpPr>
          <p:cNvPr id="4" name="Shape 1"/>
          <p:cNvSpPr/>
          <p:nvPr/>
        </p:nvSpPr>
        <p:spPr>
          <a:xfrm>
            <a:off x="675561" y="4391501"/>
            <a:ext cx="434340" cy="434340"/>
          </a:xfrm>
          <a:prstGeom prst="roundRect">
            <a:avLst>
              <a:gd name="adj" fmla="val 6667"/>
            </a:avLst>
          </a:prstGeom>
          <a:solidFill>
            <a:srgbClr val="124E73"/>
          </a:solidFill>
          <a:ln/>
        </p:spPr>
      </p:sp>
      <p:sp>
        <p:nvSpPr>
          <p:cNvPr id="5" name="Text 2"/>
          <p:cNvSpPr/>
          <p:nvPr/>
        </p:nvSpPr>
        <p:spPr>
          <a:xfrm>
            <a:off x="824746" y="4463891"/>
            <a:ext cx="135850" cy="289560"/>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1</a:t>
            </a:r>
            <a:endParaRPr lang="en-US" sz="2250" dirty="0"/>
          </a:p>
        </p:txBody>
      </p:sp>
      <p:sp>
        <p:nvSpPr>
          <p:cNvPr id="6" name="Text 3"/>
          <p:cNvSpPr/>
          <p:nvPr/>
        </p:nvSpPr>
        <p:spPr>
          <a:xfrm>
            <a:off x="1302901" y="4391501"/>
            <a:ext cx="2413040" cy="301585"/>
          </a:xfrm>
          <a:prstGeom prst="rect">
            <a:avLst/>
          </a:prstGeom>
          <a:noFill/>
          <a:ln/>
        </p:spPr>
        <p:txBody>
          <a:bodyPr wrap="none" lIns="0" tIns="0" rIns="0" bIns="0" rtlCol="0" anchor="t"/>
          <a:lstStyle/>
          <a:p>
            <a:pPr marL="0" indent="0">
              <a:lnSpc>
                <a:spcPts val="2350"/>
              </a:lnSpc>
              <a:buNone/>
            </a:pPr>
            <a:r>
              <a:rPr lang="en-US" sz="2800" dirty="0">
                <a:solidFill>
                  <a:srgbClr val="2B4150"/>
                </a:solidFill>
                <a:latin typeface="MuseoModerno Medium" pitchFamily="34" charset="0"/>
                <a:ea typeface="MuseoModerno Medium" pitchFamily="34" charset="-122"/>
                <a:cs typeface="MuseoModerno Medium" pitchFamily="34" charset="-120"/>
              </a:rPr>
              <a:t>Tai nạn do máy móc</a:t>
            </a:r>
            <a:endParaRPr lang="en-US" sz="2800" dirty="0"/>
          </a:p>
        </p:txBody>
      </p:sp>
      <p:sp>
        <p:nvSpPr>
          <p:cNvPr id="7" name="Text 4"/>
          <p:cNvSpPr/>
          <p:nvPr/>
        </p:nvSpPr>
        <p:spPr>
          <a:xfrm>
            <a:off x="1331013" y="4671476"/>
            <a:ext cx="12651938" cy="617458"/>
          </a:xfrm>
          <a:prstGeom prst="rect">
            <a:avLst/>
          </a:prstGeom>
          <a:noFill/>
          <a:ln/>
        </p:spPr>
        <p:txBody>
          <a:bodyPr wrap="square" lIns="0" tIns="0" rIns="0" bIns="0" rtlCol="0" anchor="t"/>
          <a:lstStyle/>
          <a:p>
            <a:pPr marL="0" indent="0">
              <a:lnSpc>
                <a:spcPts val="2400"/>
              </a:lnSpc>
              <a:buNone/>
            </a:pPr>
            <a:r>
              <a:rPr lang="en-US" dirty="0">
                <a:solidFill>
                  <a:srgbClr val="2B4150"/>
                </a:solidFill>
                <a:latin typeface="PT Serif" panose="020A0603040505020204" pitchFamily="18" charset="0"/>
                <a:ea typeface="Source Sans Pro" pitchFamily="34" charset="-122"/>
                <a:cs typeface="Source Sans Pro" pitchFamily="34" charset="-120"/>
              </a:rPr>
              <a:t>Việc sử dụng các dụng cụ như máy đánh bóng và máy phun sơn có thể gây ra các tai nạn nghiêm trọng nếu không được sử dụng đúng cách. Tai nạn thường gặp là bị thương do lưỡi cắt của máy hoặc bị bỏng do tiếp xúc với sơn hoặc hóa chất.</a:t>
            </a:r>
            <a:endParaRPr lang="en-US" dirty="0"/>
          </a:p>
        </p:txBody>
      </p:sp>
      <p:sp>
        <p:nvSpPr>
          <p:cNvPr id="8" name="Shape 5"/>
          <p:cNvSpPr/>
          <p:nvPr/>
        </p:nvSpPr>
        <p:spPr>
          <a:xfrm>
            <a:off x="675561" y="5836444"/>
            <a:ext cx="434340" cy="434340"/>
          </a:xfrm>
          <a:prstGeom prst="roundRect">
            <a:avLst>
              <a:gd name="adj" fmla="val 6667"/>
            </a:avLst>
          </a:prstGeom>
          <a:solidFill>
            <a:srgbClr val="124E73"/>
          </a:solidFill>
          <a:ln/>
        </p:spPr>
      </p:sp>
      <p:sp>
        <p:nvSpPr>
          <p:cNvPr id="9" name="Text 6"/>
          <p:cNvSpPr/>
          <p:nvPr/>
        </p:nvSpPr>
        <p:spPr>
          <a:xfrm>
            <a:off x="812125" y="5908834"/>
            <a:ext cx="161092" cy="289560"/>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2</a:t>
            </a:r>
            <a:endParaRPr lang="en-US" sz="2250" dirty="0"/>
          </a:p>
        </p:txBody>
      </p:sp>
      <p:sp>
        <p:nvSpPr>
          <p:cNvPr id="10" name="Text 7"/>
          <p:cNvSpPr/>
          <p:nvPr/>
        </p:nvSpPr>
        <p:spPr>
          <a:xfrm>
            <a:off x="1302901" y="5836444"/>
            <a:ext cx="3548420" cy="301585"/>
          </a:xfrm>
          <a:prstGeom prst="rect">
            <a:avLst/>
          </a:prstGeom>
          <a:noFill/>
          <a:ln/>
        </p:spPr>
        <p:txBody>
          <a:bodyPr wrap="none" lIns="0" tIns="0" rIns="0" bIns="0" rtlCol="0" anchor="t"/>
          <a:lstStyle/>
          <a:p>
            <a:pPr marL="0" indent="0">
              <a:lnSpc>
                <a:spcPts val="2350"/>
              </a:lnSpc>
              <a:buNone/>
            </a:pPr>
            <a:r>
              <a:rPr lang="en-US" sz="2800" dirty="0">
                <a:solidFill>
                  <a:srgbClr val="2B4150"/>
                </a:solidFill>
                <a:latin typeface="MuseoModerno Medium" pitchFamily="34" charset="0"/>
                <a:ea typeface="MuseoModerno Medium" pitchFamily="34" charset="-122"/>
                <a:cs typeface="MuseoModerno Medium" pitchFamily="34" charset="-120"/>
              </a:rPr>
              <a:t>Môi trường làm việc trơn trượt</a:t>
            </a:r>
            <a:endParaRPr lang="en-US" sz="2800" dirty="0"/>
          </a:p>
        </p:txBody>
      </p:sp>
      <p:sp>
        <p:nvSpPr>
          <p:cNvPr id="11" name="Text 8"/>
          <p:cNvSpPr/>
          <p:nvPr/>
        </p:nvSpPr>
        <p:spPr>
          <a:xfrm>
            <a:off x="1331013" y="6116419"/>
            <a:ext cx="12651938" cy="308729"/>
          </a:xfrm>
          <a:prstGeom prst="rect">
            <a:avLst/>
          </a:prstGeom>
          <a:noFill/>
          <a:ln/>
        </p:spPr>
        <p:txBody>
          <a:bodyPr wrap="none" lIns="0" tIns="0" rIns="0" bIns="0" rtlCol="0" anchor="t"/>
          <a:lstStyle/>
          <a:p>
            <a:pPr marL="0" indent="0">
              <a:lnSpc>
                <a:spcPts val="2400"/>
              </a:lnSpc>
              <a:buNone/>
            </a:pPr>
            <a:r>
              <a:rPr lang="en-US" dirty="0">
                <a:solidFill>
                  <a:srgbClr val="2B4150"/>
                </a:solidFill>
                <a:latin typeface="PT Serif" panose="020A0603040505020204" pitchFamily="18" charset="0"/>
                <a:ea typeface="Source Sans Pro" pitchFamily="34" charset="-122"/>
                <a:cs typeface="Source Sans Pro" pitchFamily="34" charset="-120"/>
              </a:rPr>
              <a:t>Môi trường làm việc có thể trở nên trơn trượt do sự rò rỉ của các chất lỏng, dẫn đến nguy cơ ngã và gây chấn thương.</a:t>
            </a:r>
            <a:endParaRPr lang="en-US" dirty="0"/>
          </a:p>
        </p:txBody>
      </p:sp>
      <p:sp>
        <p:nvSpPr>
          <p:cNvPr id="12" name="Shape 9"/>
          <p:cNvSpPr/>
          <p:nvPr/>
        </p:nvSpPr>
        <p:spPr>
          <a:xfrm>
            <a:off x="675561" y="6972657"/>
            <a:ext cx="434340" cy="434340"/>
          </a:xfrm>
          <a:prstGeom prst="roundRect">
            <a:avLst>
              <a:gd name="adj" fmla="val 6667"/>
            </a:avLst>
          </a:prstGeom>
          <a:solidFill>
            <a:srgbClr val="124E73"/>
          </a:solidFill>
          <a:ln/>
        </p:spPr>
      </p:sp>
      <p:sp>
        <p:nvSpPr>
          <p:cNvPr id="13" name="Text 10"/>
          <p:cNvSpPr/>
          <p:nvPr/>
        </p:nvSpPr>
        <p:spPr>
          <a:xfrm>
            <a:off x="811292" y="7045047"/>
            <a:ext cx="162758" cy="289560"/>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3</a:t>
            </a:r>
            <a:endParaRPr lang="en-US" sz="2250" dirty="0"/>
          </a:p>
        </p:txBody>
      </p:sp>
      <p:sp>
        <p:nvSpPr>
          <p:cNvPr id="14" name="Text 11"/>
          <p:cNvSpPr/>
          <p:nvPr/>
        </p:nvSpPr>
        <p:spPr>
          <a:xfrm>
            <a:off x="1302901" y="6972657"/>
            <a:ext cx="2431137" cy="301585"/>
          </a:xfrm>
          <a:prstGeom prst="rect">
            <a:avLst/>
          </a:prstGeom>
          <a:noFill/>
          <a:ln/>
        </p:spPr>
        <p:txBody>
          <a:bodyPr wrap="none" lIns="0" tIns="0" rIns="0" bIns="0" rtlCol="0" anchor="t"/>
          <a:lstStyle/>
          <a:p>
            <a:pPr marL="0" indent="0">
              <a:lnSpc>
                <a:spcPts val="2350"/>
              </a:lnSpc>
              <a:buNone/>
            </a:pPr>
            <a:r>
              <a:rPr lang="en-US" sz="2800" dirty="0">
                <a:solidFill>
                  <a:srgbClr val="2B4150"/>
                </a:solidFill>
                <a:latin typeface="MuseoModerno Medium" pitchFamily="34" charset="0"/>
                <a:ea typeface="MuseoModerno Medium" pitchFamily="34" charset="-122"/>
                <a:cs typeface="MuseoModerno Medium" pitchFamily="34" charset="-120"/>
              </a:rPr>
              <a:t>Tiếp xúc với hóa chất</a:t>
            </a:r>
            <a:endParaRPr lang="en-US" sz="2800" dirty="0"/>
          </a:p>
        </p:txBody>
      </p:sp>
      <p:sp>
        <p:nvSpPr>
          <p:cNvPr id="15" name="Text 12"/>
          <p:cNvSpPr/>
          <p:nvPr/>
        </p:nvSpPr>
        <p:spPr>
          <a:xfrm>
            <a:off x="1331013" y="7252632"/>
            <a:ext cx="12651938" cy="308729"/>
          </a:xfrm>
          <a:prstGeom prst="rect">
            <a:avLst/>
          </a:prstGeom>
          <a:noFill/>
          <a:ln/>
        </p:spPr>
        <p:txBody>
          <a:bodyPr wrap="none" lIns="0" tIns="0" rIns="0" bIns="0" rtlCol="0" anchor="t"/>
          <a:lstStyle/>
          <a:p>
            <a:pPr marL="0" indent="0">
              <a:lnSpc>
                <a:spcPts val="2400"/>
              </a:lnSpc>
              <a:buNone/>
            </a:pPr>
            <a:r>
              <a:rPr lang="en-US" dirty="0">
                <a:solidFill>
                  <a:srgbClr val="2B4150"/>
                </a:solidFill>
                <a:latin typeface="PT Serif" panose="020A0603040505020204" pitchFamily="18" charset="0"/>
                <a:ea typeface="Source Sans Pro" pitchFamily="34" charset="-122"/>
                <a:cs typeface="Source Sans Pro" pitchFamily="34" charset="-120"/>
              </a:rPr>
              <a:t>Việc tiếp xúc lâu dài với các hóa chất có trong sơn và lớp bảo vệ có thể gây ra các vấn đề sức khỏe như dị ứng hoặc các bệnh hô hấp.</a:t>
            </a:r>
            <a:endParaRPr lang="en-US" dirty="0"/>
          </a:p>
        </p:txBody>
      </p:sp>
      <p:pic>
        <p:nvPicPr>
          <p:cNvPr id="16" name="Picture 15">
            <a:extLst>
              <a:ext uri="{FF2B5EF4-FFF2-40B4-BE49-F238E27FC236}">
                <a16:creationId xmlns:a16="http://schemas.microsoft.com/office/drawing/2014/main" id="{B41E33D5-B061-3887-7642-39384269E965}"/>
              </a:ext>
            </a:extLst>
          </p:cNvPr>
          <p:cNvPicPr>
            <a:picLocks noChangeAspect="1"/>
          </p:cNvPicPr>
          <p:nvPr/>
        </p:nvPicPr>
        <p:blipFill>
          <a:blip r:embed="rId4"/>
          <a:stretch>
            <a:fillRect/>
          </a:stretch>
        </p:blipFill>
        <p:spPr>
          <a:xfrm>
            <a:off x="12202886" y="7476899"/>
            <a:ext cx="2288830" cy="7087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94737" y="2598479"/>
            <a:ext cx="4457700" cy="4457700"/>
          </a:xfrm>
          <a:prstGeom prst="rect">
            <a:avLst/>
          </a:prstGeom>
        </p:spPr>
      </p:pic>
      <p:sp>
        <p:nvSpPr>
          <p:cNvPr id="3" name="Text 0"/>
          <p:cNvSpPr/>
          <p:nvPr/>
        </p:nvSpPr>
        <p:spPr>
          <a:xfrm>
            <a:off x="5846088" y="290393"/>
            <a:ext cx="7788831" cy="1209913"/>
          </a:xfrm>
          <a:prstGeom prst="rect">
            <a:avLst/>
          </a:prstGeom>
          <a:noFill/>
          <a:ln/>
        </p:spPr>
        <p:txBody>
          <a:bodyPr wrap="square" lIns="0" tIns="0" rIns="0" bIns="0" rtlCol="0" anchor="t"/>
          <a:lstStyle/>
          <a:p>
            <a:pPr marL="0" indent="0">
              <a:buNone/>
            </a:pPr>
            <a:r>
              <a:rPr lang="en-US" sz="4400" b="1" dirty="0">
                <a:solidFill>
                  <a:srgbClr val="124E73"/>
                </a:solidFill>
                <a:latin typeface="MuseoModerno Medium" pitchFamily="34" charset="0"/>
                <a:ea typeface="MuseoModerno Medium" pitchFamily="34" charset="-122"/>
                <a:cs typeface="MuseoModerno Medium" pitchFamily="34" charset="-120"/>
              </a:rPr>
              <a:t>Các Biện Pháp Phòng Ngừa Tai Nạn Lao Động</a:t>
            </a:r>
            <a:endParaRPr lang="en-US" sz="4400" b="1" dirty="0"/>
          </a:p>
        </p:txBody>
      </p:sp>
      <p:sp>
        <p:nvSpPr>
          <p:cNvPr id="4" name="Shape 1"/>
          <p:cNvSpPr/>
          <p:nvPr/>
        </p:nvSpPr>
        <p:spPr>
          <a:xfrm>
            <a:off x="5534859" y="2330291"/>
            <a:ext cx="435531" cy="435531"/>
          </a:xfrm>
          <a:prstGeom prst="roundRect">
            <a:avLst>
              <a:gd name="adj" fmla="val 6668"/>
            </a:avLst>
          </a:prstGeom>
          <a:solidFill>
            <a:srgbClr val="124E73"/>
          </a:solidFill>
          <a:ln/>
        </p:spPr>
      </p:sp>
      <p:sp>
        <p:nvSpPr>
          <p:cNvPr id="5" name="Text 2"/>
          <p:cNvSpPr/>
          <p:nvPr/>
        </p:nvSpPr>
        <p:spPr>
          <a:xfrm>
            <a:off x="5684520" y="2402800"/>
            <a:ext cx="136208" cy="290393"/>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1</a:t>
            </a:r>
            <a:endParaRPr lang="en-US" sz="2250" dirty="0"/>
          </a:p>
        </p:txBody>
      </p:sp>
      <p:sp>
        <p:nvSpPr>
          <p:cNvPr id="6" name="Text 3"/>
          <p:cNvSpPr/>
          <p:nvPr/>
        </p:nvSpPr>
        <p:spPr>
          <a:xfrm>
            <a:off x="6163985" y="2351186"/>
            <a:ext cx="2420064" cy="302538"/>
          </a:xfrm>
          <a:prstGeom prst="rect">
            <a:avLst/>
          </a:prstGeom>
          <a:noFill/>
          <a:ln/>
        </p:spPr>
        <p:txBody>
          <a:bodyPr wrap="none" lIns="0" tIns="0" rIns="0" bIns="0" rtlCol="0" anchor="t"/>
          <a:lstStyle/>
          <a:p>
            <a:pPr marL="0" indent="0">
              <a:lnSpc>
                <a:spcPts val="2350"/>
              </a:lnSpc>
              <a:buNone/>
            </a:pPr>
            <a:r>
              <a:rPr lang="en-US" sz="2800" dirty="0">
                <a:solidFill>
                  <a:srgbClr val="2B4150"/>
                </a:solidFill>
                <a:latin typeface="MuseoModerno Medium" pitchFamily="34" charset="0"/>
                <a:ea typeface="MuseoModerno Medium" pitchFamily="34" charset="-122"/>
                <a:cs typeface="MuseoModerno Medium" pitchFamily="34" charset="-120"/>
              </a:rPr>
              <a:t>Đào tạo an toàn</a:t>
            </a:r>
            <a:endParaRPr lang="en-US" sz="2800" dirty="0"/>
          </a:p>
        </p:txBody>
      </p:sp>
      <p:sp>
        <p:nvSpPr>
          <p:cNvPr id="7" name="Text 4"/>
          <p:cNvSpPr/>
          <p:nvPr/>
        </p:nvSpPr>
        <p:spPr>
          <a:xfrm>
            <a:off x="6163985" y="2614969"/>
            <a:ext cx="7159704" cy="309682"/>
          </a:xfrm>
          <a:prstGeom prst="rect">
            <a:avLst/>
          </a:prstGeom>
          <a:noFill/>
          <a:ln/>
        </p:spPr>
        <p:txBody>
          <a:bodyPr wrap="none" lIns="0" tIns="0" rIns="0" bIns="0" rtlCol="0" anchor="t"/>
          <a:lstStyle/>
          <a:p>
            <a:pPr marL="0" indent="0">
              <a:lnSpc>
                <a:spcPts val="24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Tổ chức các lớp </a:t>
            </a:r>
            <a:r>
              <a:rPr lang="en-US" sz="1600" u="sng" dirty="0">
                <a:solidFill>
                  <a:srgbClr val="325F7B"/>
                </a:solidFill>
                <a:latin typeface="PT Serif" panose="020A0603040505020204" pitchFamily="18" charset="0"/>
                <a:ea typeface="Source Sans Pro" pitchFamily="34" charset="-122"/>
                <a:cs typeface="Source Sans Pro" pitchFamily="34" charset="-120"/>
                <a:hlinkClick r:id="rId4">
                  <a:extLst>
                    <a:ext uri="{A12FA001-AC4F-418D-AE19-62706E023703}">
                      <ahyp:hlinkClr xmlns:ahyp="http://schemas.microsoft.com/office/drawing/2018/hyperlinkcolor" val="tx"/>
                    </a:ext>
                  </a:extLst>
                </a:hlinkClick>
              </a:rPr>
              <a:t>Huấn luyện an toàn lao động</a:t>
            </a:r>
            <a:r>
              <a:rPr lang="en-US" sz="1600" dirty="0">
                <a:solidFill>
                  <a:srgbClr val="2B4150"/>
                </a:solidFill>
                <a:latin typeface="PT Serif" panose="020A0603040505020204" pitchFamily="18" charset="0"/>
                <a:ea typeface="Source Sans Pro" pitchFamily="34" charset="-122"/>
                <a:cs typeface="Source Sans Pro" pitchFamily="34" charset="-120"/>
              </a:rPr>
              <a:t> nhằm nâng cao ý thức cho người lao động</a:t>
            </a:r>
            <a:endParaRPr lang="en-US" sz="1600" dirty="0"/>
          </a:p>
        </p:txBody>
      </p:sp>
      <p:sp>
        <p:nvSpPr>
          <p:cNvPr id="8" name="Shape 5"/>
          <p:cNvSpPr/>
          <p:nvPr/>
        </p:nvSpPr>
        <p:spPr>
          <a:xfrm>
            <a:off x="5534859" y="3469958"/>
            <a:ext cx="435531" cy="435531"/>
          </a:xfrm>
          <a:prstGeom prst="roundRect">
            <a:avLst>
              <a:gd name="adj" fmla="val 6668"/>
            </a:avLst>
          </a:prstGeom>
          <a:solidFill>
            <a:srgbClr val="124E73"/>
          </a:solidFill>
          <a:ln/>
        </p:spPr>
      </p:sp>
      <p:sp>
        <p:nvSpPr>
          <p:cNvPr id="9" name="Text 6"/>
          <p:cNvSpPr/>
          <p:nvPr/>
        </p:nvSpPr>
        <p:spPr>
          <a:xfrm>
            <a:off x="5671781" y="3542467"/>
            <a:ext cx="161568" cy="290393"/>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2</a:t>
            </a:r>
            <a:endParaRPr lang="en-US" sz="2250" dirty="0"/>
          </a:p>
        </p:txBody>
      </p:sp>
      <p:sp>
        <p:nvSpPr>
          <p:cNvPr id="10" name="Text 7"/>
          <p:cNvSpPr/>
          <p:nvPr/>
        </p:nvSpPr>
        <p:spPr>
          <a:xfrm>
            <a:off x="6163985" y="3490853"/>
            <a:ext cx="2420064" cy="302538"/>
          </a:xfrm>
          <a:prstGeom prst="rect">
            <a:avLst/>
          </a:prstGeom>
          <a:noFill/>
          <a:ln/>
        </p:spPr>
        <p:txBody>
          <a:bodyPr wrap="none" lIns="0" tIns="0" rIns="0" bIns="0" rtlCol="0" anchor="t"/>
          <a:lstStyle/>
          <a:p>
            <a:pPr marL="0" indent="0">
              <a:lnSpc>
                <a:spcPts val="2350"/>
              </a:lnSpc>
              <a:buNone/>
            </a:pPr>
            <a:r>
              <a:rPr lang="en-US" sz="2800" dirty="0">
                <a:solidFill>
                  <a:srgbClr val="2B4150"/>
                </a:solidFill>
                <a:latin typeface="MuseoModerno Medium" pitchFamily="34" charset="0"/>
                <a:ea typeface="MuseoModerno Medium" pitchFamily="34" charset="-122"/>
                <a:cs typeface="MuseoModerno Medium" pitchFamily="34" charset="-120"/>
              </a:rPr>
              <a:t>Kiểm tra an toàn</a:t>
            </a:r>
            <a:endParaRPr lang="en-US" sz="2800" dirty="0"/>
          </a:p>
        </p:txBody>
      </p:sp>
      <p:sp>
        <p:nvSpPr>
          <p:cNvPr id="11" name="Text 8"/>
          <p:cNvSpPr/>
          <p:nvPr/>
        </p:nvSpPr>
        <p:spPr>
          <a:xfrm>
            <a:off x="6163985" y="3754635"/>
            <a:ext cx="7159704" cy="309682"/>
          </a:xfrm>
          <a:prstGeom prst="rect">
            <a:avLst/>
          </a:prstGeom>
          <a:noFill/>
          <a:ln/>
        </p:spPr>
        <p:txBody>
          <a:bodyPr wrap="none" lIns="0" tIns="0" rIns="0" bIns="0" rtlCol="0" anchor="t"/>
          <a:lstStyle/>
          <a:p>
            <a:pPr marL="0" indent="0">
              <a:lnSpc>
                <a:spcPts val="24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Kiểm tra định kỳ máy móc, thiết bị. Thực hiện </a:t>
            </a:r>
            <a:r>
              <a:rPr lang="en-US" sz="1600" u="sng" dirty="0">
                <a:solidFill>
                  <a:srgbClr val="325F7B"/>
                </a:solidFill>
                <a:latin typeface="PT Serif" panose="020A0603040505020204" pitchFamily="18" charset="0"/>
                <a:ea typeface="Source Sans Pro" pitchFamily="34" charset="-122"/>
                <a:cs typeface="Source Sans Pro" pitchFamily="34" charset="-120"/>
                <a:hlinkClick r:id="rId5">
                  <a:extLst>
                    <a:ext uri="{A12FA001-AC4F-418D-AE19-62706E023703}">
                      <ahyp:hlinkClr xmlns:ahyp="http://schemas.microsoft.com/office/drawing/2018/hyperlinkcolor" val="tx"/>
                    </a:ext>
                  </a:extLst>
                </a:hlinkClick>
              </a:rPr>
              <a:t>Quan trắc môi trường lao động</a:t>
            </a:r>
            <a:endParaRPr lang="en-US" sz="1600" dirty="0"/>
          </a:p>
        </p:txBody>
      </p:sp>
      <p:sp>
        <p:nvSpPr>
          <p:cNvPr id="12" name="Shape 9"/>
          <p:cNvSpPr/>
          <p:nvPr/>
        </p:nvSpPr>
        <p:spPr>
          <a:xfrm>
            <a:off x="5534859" y="4609624"/>
            <a:ext cx="435531" cy="435531"/>
          </a:xfrm>
          <a:prstGeom prst="roundRect">
            <a:avLst>
              <a:gd name="adj" fmla="val 6668"/>
            </a:avLst>
          </a:prstGeom>
          <a:solidFill>
            <a:srgbClr val="124E73"/>
          </a:solidFill>
          <a:ln/>
        </p:spPr>
      </p:sp>
      <p:sp>
        <p:nvSpPr>
          <p:cNvPr id="13" name="Text 10"/>
          <p:cNvSpPr/>
          <p:nvPr/>
        </p:nvSpPr>
        <p:spPr>
          <a:xfrm>
            <a:off x="5670947" y="4682133"/>
            <a:ext cx="163235" cy="290393"/>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3</a:t>
            </a:r>
            <a:endParaRPr lang="en-US" sz="2250" dirty="0"/>
          </a:p>
        </p:txBody>
      </p:sp>
      <p:sp>
        <p:nvSpPr>
          <p:cNvPr id="14" name="Text 11"/>
          <p:cNvSpPr/>
          <p:nvPr/>
        </p:nvSpPr>
        <p:spPr>
          <a:xfrm>
            <a:off x="6163985" y="4630519"/>
            <a:ext cx="2420064" cy="302538"/>
          </a:xfrm>
          <a:prstGeom prst="rect">
            <a:avLst/>
          </a:prstGeom>
          <a:noFill/>
          <a:ln/>
        </p:spPr>
        <p:txBody>
          <a:bodyPr wrap="none" lIns="0" tIns="0" rIns="0" bIns="0" rtlCol="0" anchor="t"/>
          <a:lstStyle/>
          <a:p>
            <a:pPr marL="0" indent="0">
              <a:lnSpc>
                <a:spcPts val="2350"/>
              </a:lnSpc>
              <a:buNone/>
            </a:pPr>
            <a:r>
              <a:rPr lang="en-US" sz="2800" dirty="0">
                <a:solidFill>
                  <a:srgbClr val="2B4150"/>
                </a:solidFill>
                <a:latin typeface="MuseoModerno Medium" pitchFamily="34" charset="0"/>
                <a:ea typeface="MuseoModerno Medium" pitchFamily="34" charset="-122"/>
                <a:cs typeface="MuseoModerno Medium" pitchFamily="34" charset="-120"/>
              </a:rPr>
              <a:t>Trang bị bảo hộ</a:t>
            </a:r>
            <a:endParaRPr lang="en-US" sz="2800" dirty="0"/>
          </a:p>
        </p:txBody>
      </p:sp>
      <p:sp>
        <p:nvSpPr>
          <p:cNvPr id="15" name="Text 12"/>
          <p:cNvSpPr/>
          <p:nvPr/>
        </p:nvSpPr>
        <p:spPr>
          <a:xfrm>
            <a:off x="6163985" y="4894302"/>
            <a:ext cx="7159704" cy="309682"/>
          </a:xfrm>
          <a:prstGeom prst="rect">
            <a:avLst/>
          </a:prstGeom>
          <a:noFill/>
          <a:ln/>
        </p:spPr>
        <p:txBody>
          <a:bodyPr wrap="none" lIns="0" tIns="0" rIns="0" bIns="0" rtlCol="0" anchor="t"/>
          <a:lstStyle/>
          <a:p>
            <a:pPr marL="0" indent="0">
              <a:lnSpc>
                <a:spcPts val="24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Cung cấp đầy đủ trang thiết bị bảo hộ lao động cho công nhân.</a:t>
            </a:r>
            <a:endParaRPr lang="en-US" sz="1600" dirty="0"/>
          </a:p>
        </p:txBody>
      </p:sp>
      <p:sp>
        <p:nvSpPr>
          <p:cNvPr id="16" name="Shape 13"/>
          <p:cNvSpPr/>
          <p:nvPr/>
        </p:nvSpPr>
        <p:spPr>
          <a:xfrm>
            <a:off x="5534859" y="5749290"/>
            <a:ext cx="435531" cy="435531"/>
          </a:xfrm>
          <a:prstGeom prst="roundRect">
            <a:avLst>
              <a:gd name="adj" fmla="val 6668"/>
            </a:avLst>
          </a:prstGeom>
          <a:solidFill>
            <a:srgbClr val="124E73"/>
          </a:solidFill>
          <a:ln/>
        </p:spPr>
      </p:sp>
      <p:sp>
        <p:nvSpPr>
          <p:cNvPr id="17" name="Text 14"/>
          <p:cNvSpPr/>
          <p:nvPr/>
        </p:nvSpPr>
        <p:spPr>
          <a:xfrm>
            <a:off x="5659041" y="5821799"/>
            <a:ext cx="187047" cy="290393"/>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4</a:t>
            </a:r>
            <a:endParaRPr lang="en-US" sz="2250" dirty="0"/>
          </a:p>
        </p:txBody>
      </p:sp>
      <p:sp>
        <p:nvSpPr>
          <p:cNvPr id="18" name="Text 15"/>
          <p:cNvSpPr/>
          <p:nvPr/>
        </p:nvSpPr>
        <p:spPr>
          <a:xfrm>
            <a:off x="6163985" y="5770185"/>
            <a:ext cx="3216831" cy="302538"/>
          </a:xfrm>
          <a:prstGeom prst="rect">
            <a:avLst/>
          </a:prstGeom>
          <a:noFill/>
          <a:ln/>
        </p:spPr>
        <p:txBody>
          <a:bodyPr wrap="none" lIns="0" tIns="0" rIns="0" bIns="0" rtlCol="0" anchor="t"/>
          <a:lstStyle/>
          <a:p>
            <a:pPr marL="0" indent="0">
              <a:lnSpc>
                <a:spcPts val="2350"/>
              </a:lnSpc>
              <a:buNone/>
            </a:pPr>
            <a:r>
              <a:rPr lang="en-US" sz="2800" dirty="0">
                <a:solidFill>
                  <a:srgbClr val="2B4150"/>
                </a:solidFill>
                <a:latin typeface="MuseoModerno Medium" pitchFamily="34" charset="0"/>
                <a:ea typeface="MuseoModerno Medium" pitchFamily="34" charset="-122"/>
                <a:cs typeface="MuseoModerno Medium" pitchFamily="34" charset="-120"/>
              </a:rPr>
              <a:t>Thực hiện quy trình an toàn</a:t>
            </a:r>
            <a:endParaRPr lang="en-US" sz="2800" dirty="0"/>
          </a:p>
        </p:txBody>
      </p:sp>
      <p:sp>
        <p:nvSpPr>
          <p:cNvPr id="19" name="Text 16"/>
          <p:cNvSpPr/>
          <p:nvPr/>
        </p:nvSpPr>
        <p:spPr>
          <a:xfrm>
            <a:off x="6163985" y="6033968"/>
            <a:ext cx="7159704" cy="309682"/>
          </a:xfrm>
          <a:prstGeom prst="rect">
            <a:avLst/>
          </a:prstGeom>
          <a:noFill/>
          <a:ln/>
        </p:spPr>
        <p:txBody>
          <a:bodyPr wrap="none" lIns="0" tIns="0" rIns="0" bIns="0" rtlCol="0" anchor="t"/>
          <a:lstStyle/>
          <a:p>
            <a:pPr marL="0" indent="0">
              <a:lnSpc>
                <a:spcPts val="24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Thực hiện nghiêm ngặt quy trình an toàn lao động trong mọi công đoạn sản xuất.</a:t>
            </a:r>
            <a:endParaRPr lang="en-US" sz="1600" dirty="0"/>
          </a:p>
        </p:txBody>
      </p:sp>
      <p:sp>
        <p:nvSpPr>
          <p:cNvPr id="20" name="Shape 17"/>
          <p:cNvSpPr/>
          <p:nvPr/>
        </p:nvSpPr>
        <p:spPr>
          <a:xfrm>
            <a:off x="5534859" y="6888956"/>
            <a:ext cx="435531" cy="435531"/>
          </a:xfrm>
          <a:prstGeom prst="roundRect">
            <a:avLst>
              <a:gd name="adj" fmla="val 6668"/>
            </a:avLst>
          </a:prstGeom>
          <a:solidFill>
            <a:srgbClr val="124E73"/>
          </a:solidFill>
          <a:ln/>
        </p:spPr>
      </p:sp>
      <p:sp>
        <p:nvSpPr>
          <p:cNvPr id="21" name="Text 18"/>
          <p:cNvSpPr/>
          <p:nvPr/>
        </p:nvSpPr>
        <p:spPr>
          <a:xfrm>
            <a:off x="5672138" y="6961465"/>
            <a:ext cx="160973" cy="290393"/>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5</a:t>
            </a:r>
            <a:endParaRPr lang="en-US" sz="2250" dirty="0"/>
          </a:p>
        </p:txBody>
      </p:sp>
      <p:sp>
        <p:nvSpPr>
          <p:cNvPr id="22" name="Text 19"/>
          <p:cNvSpPr/>
          <p:nvPr/>
        </p:nvSpPr>
        <p:spPr>
          <a:xfrm>
            <a:off x="6163985" y="6909851"/>
            <a:ext cx="2420064" cy="302538"/>
          </a:xfrm>
          <a:prstGeom prst="rect">
            <a:avLst/>
          </a:prstGeom>
          <a:noFill/>
          <a:ln/>
        </p:spPr>
        <p:txBody>
          <a:bodyPr wrap="none" lIns="0" tIns="0" rIns="0" bIns="0" rtlCol="0" anchor="t"/>
          <a:lstStyle/>
          <a:p>
            <a:pPr marL="0" indent="0">
              <a:lnSpc>
                <a:spcPts val="2350"/>
              </a:lnSpc>
              <a:buNone/>
            </a:pPr>
            <a:r>
              <a:rPr lang="en-US" sz="2800" dirty="0">
                <a:solidFill>
                  <a:srgbClr val="2B4150"/>
                </a:solidFill>
                <a:latin typeface="MuseoModerno Medium" pitchFamily="34" charset="0"/>
                <a:ea typeface="MuseoModerno Medium" pitchFamily="34" charset="-122"/>
                <a:cs typeface="MuseoModerno Medium" pitchFamily="34" charset="-120"/>
              </a:rPr>
              <a:t>Nâng cao ý thức</a:t>
            </a:r>
            <a:endParaRPr lang="en-US" sz="2800" dirty="0"/>
          </a:p>
        </p:txBody>
      </p:sp>
      <p:sp>
        <p:nvSpPr>
          <p:cNvPr id="23" name="Text 20"/>
          <p:cNvSpPr/>
          <p:nvPr/>
        </p:nvSpPr>
        <p:spPr>
          <a:xfrm>
            <a:off x="6163985" y="7152739"/>
            <a:ext cx="7159704" cy="309682"/>
          </a:xfrm>
          <a:prstGeom prst="rect">
            <a:avLst/>
          </a:prstGeom>
          <a:noFill/>
          <a:ln/>
        </p:spPr>
        <p:txBody>
          <a:bodyPr wrap="none" lIns="0" tIns="0" rIns="0" bIns="0" rtlCol="0" anchor="t"/>
          <a:lstStyle/>
          <a:p>
            <a:pPr marL="0" indent="0">
              <a:lnSpc>
                <a:spcPts val="24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Nâng cao ý thức về an toàn lao động cho công nhân.</a:t>
            </a:r>
            <a:endParaRPr lang="en-US" sz="1600" dirty="0"/>
          </a:p>
        </p:txBody>
      </p:sp>
      <p:pic>
        <p:nvPicPr>
          <p:cNvPr id="24" name="Picture 23">
            <a:extLst>
              <a:ext uri="{FF2B5EF4-FFF2-40B4-BE49-F238E27FC236}">
                <a16:creationId xmlns:a16="http://schemas.microsoft.com/office/drawing/2014/main" id="{558CDD9F-E2D9-951C-5A07-84E2A1CFDD40}"/>
              </a:ext>
            </a:extLst>
          </p:cNvPr>
          <p:cNvPicPr>
            <a:picLocks noChangeAspect="1"/>
          </p:cNvPicPr>
          <p:nvPr/>
        </p:nvPicPr>
        <p:blipFill>
          <a:blip r:embed="rId6"/>
          <a:stretch>
            <a:fillRect/>
          </a:stretch>
        </p:blipFill>
        <p:spPr>
          <a:xfrm>
            <a:off x="11972745" y="7405635"/>
            <a:ext cx="2518971" cy="7800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502411" y="2909649"/>
            <a:ext cx="4457700" cy="4457700"/>
          </a:xfrm>
          <a:prstGeom prst="rect">
            <a:avLst/>
          </a:prstGeom>
        </p:spPr>
      </p:pic>
      <p:sp>
        <p:nvSpPr>
          <p:cNvPr id="3" name="Text 0"/>
          <p:cNvSpPr/>
          <p:nvPr/>
        </p:nvSpPr>
        <p:spPr>
          <a:xfrm>
            <a:off x="2015609" y="979051"/>
            <a:ext cx="5112663" cy="639008"/>
          </a:xfrm>
          <a:prstGeom prst="rect">
            <a:avLst/>
          </a:prstGeom>
          <a:noFill/>
          <a:ln/>
        </p:spPr>
        <p:txBody>
          <a:bodyPr wrap="none" lIns="0" tIns="0" rIns="0" bIns="0" rtlCol="0" anchor="t"/>
          <a:lstStyle/>
          <a:p>
            <a:pPr marL="0" indent="0" algn="ctr">
              <a:lnSpc>
                <a:spcPts val="5000"/>
              </a:lnSpc>
              <a:buNone/>
            </a:pPr>
            <a:r>
              <a:rPr lang="en-US" sz="4800" b="1" dirty="0">
                <a:solidFill>
                  <a:srgbClr val="124E73"/>
                </a:solidFill>
                <a:latin typeface="MuseoModerno Medium" pitchFamily="34" charset="0"/>
                <a:ea typeface="MuseoModerno Medium" pitchFamily="34" charset="-122"/>
                <a:cs typeface="MuseoModerno Medium" pitchFamily="34" charset="-120"/>
              </a:rPr>
              <a:t>Xử lý tình huống</a:t>
            </a:r>
            <a:endParaRPr lang="en-US" sz="4800" b="1" dirty="0"/>
          </a:p>
        </p:txBody>
      </p:sp>
      <p:sp>
        <p:nvSpPr>
          <p:cNvPr id="4" name="Shape 1"/>
          <p:cNvSpPr/>
          <p:nvPr/>
        </p:nvSpPr>
        <p:spPr>
          <a:xfrm>
            <a:off x="1010960" y="1924764"/>
            <a:ext cx="22860" cy="5325785"/>
          </a:xfrm>
          <a:prstGeom prst="roundRect">
            <a:avLst>
              <a:gd name="adj" fmla="val 134192"/>
            </a:avLst>
          </a:prstGeom>
          <a:solidFill>
            <a:srgbClr val="D9D4C9"/>
          </a:solidFill>
          <a:ln/>
        </p:spPr>
      </p:sp>
      <p:sp>
        <p:nvSpPr>
          <p:cNvPr id="5" name="Shape 2"/>
          <p:cNvSpPr/>
          <p:nvPr/>
        </p:nvSpPr>
        <p:spPr>
          <a:xfrm>
            <a:off x="1229558" y="2373392"/>
            <a:ext cx="715685" cy="22860"/>
          </a:xfrm>
          <a:prstGeom prst="roundRect">
            <a:avLst>
              <a:gd name="adj" fmla="val 134192"/>
            </a:avLst>
          </a:prstGeom>
          <a:solidFill>
            <a:srgbClr val="2B678C"/>
          </a:solidFill>
          <a:ln/>
        </p:spPr>
      </p:sp>
      <p:sp>
        <p:nvSpPr>
          <p:cNvPr id="6" name="Shape 3"/>
          <p:cNvSpPr/>
          <p:nvPr/>
        </p:nvSpPr>
        <p:spPr>
          <a:xfrm>
            <a:off x="792361" y="2154793"/>
            <a:ext cx="460058" cy="460057"/>
          </a:xfrm>
          <a:prstGeom prst="roundRect">
            <a:avLst>
              <a:gd name="adj" fmla="val 6668"/>
            </a:avLst>
          </a:prstGeom>
          <a:solidFill>
            <a:srgbClr val="124E73"/>
          </a:solidFill>
          <a:ln/>
        </p:spPr>
      </p:sp>
      <p:sp>
        <p:nvSpPr>
          <p:cNvPr id="7" name="Text 4"/>
          <p:cNvSpPr/>
          <p:nvPr/>
        </p:nvSpPr>
        <p:spPr>
          <a:xfrm>
            <a:off x="950357" y="2231469"/>
            <a:ext cx="143947" cy="306705"/>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1</a:t>
            </a:r>
            <a:endParaRPr lang="en-US" sz="2400" dirty="0"/>
          </a:p>
        </p:txBody>
      </p:sp>
      <p:sp>
        <p:nvSpPr>
          <p:cNvPr id="8" name="Text 5"/>
          <p:cNvSpPr/>
          <p:nvPr/>
        </p:nvSpPr>
        <p:spPr>
          <a:xfrm>
            <a:off x="2147173" y="2236529"/>
            <a:ext cx="2556272" cy="319445"/>
          </a:xfrm>
          <a:prstGeom prst="rect">
            <a:avLst/>
          </a:prstGeom>
          <a:noFill/>
          <a:ln/>
        </p:spPr>
        <p:txBody>
          <a:bodyPr wrap="none" lIns="0" tIns="0" rIns="0" bIns="0" rtlCol="0" anchor="t"/>
          <a:lstStyle/>
          <a:p>
            <a:pPr marL="0" indent="0" algn="l">
              <a:lnSpc>
                <a:spcPts val="2500"/>
              </a:lnSpc>
              <a:buNone/>
            </a:pPr>
            <a:r>
              <a:rPr lang="en-US" sz="2800" dirty="0">
                <a:solidFill>
                  <a:srgbClr val="2B4150"/>
                </a:solidFill>
                <a:latin typeface="MuseoModerno Medium" pitchFamily="34" charset="0"/>
                <a:ea typeface="MuseoModerno Medium" pitchFamily="34" charset="-122"/>
                <a:cs typeface="MuseoModerno Medium" pitchFamily="34" charset="-120"/>
              </a:rPr>
              <a:t>Ngắt điện</a:t>
            </a:r>
            <a:endParaRPr lang="en-US" sz="2800" dirty="0"/>
          </a:p>
        </p:txBody>
      </p:sp>
      <p:sp>
        <p:nvSpPr>
          <p:cNvPr id="9" name="Text 6"/>
          <p:cNvSpPr/>
          <p:nvPr/>
        </p:nvSpPr>
        <p:spPr>
          <a:xfrm>
            <a:off x="2147173" y="2665186"/>
            <a:ext cx="6281142" cy="327184"/>
          </a:xfrm>
          <a:prstGeom prst="rect">
            <a:avLst/>
          </a:prstGeom>
          <a:noFill/>
          <a:ln/>
        </p:spPr>
        <p:txBody>
          <a:bodyPr wrap="none" lIns="0" tIns="0" rIns="0" bIns="0" rtlCol="0" anchor="t"/>
          <a:lstStyle/>
          <a:p>
            <a:pPr marL="0" indent="0" algn="l">
              <a:lnSpc>
                <a:spcPts val="25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Ngay lập tức ngắt nguồn điện khi xảy ra tai nạn liên quan đến điện.</a:t>
            </a:r>
            <a:endParaRPr lang="en-US" sz="2000" dirty="0"/>
          </a:p>
        </p:txBody>
      </p:sp>
      <p:sp>
        <p:nvSpPr>
          <p:cNvPr id="10" name="Shape 7"/>
          <p:cNvSpPr/>
          <p:nvPr/>
        </p:nvSpPr>
        <p:spPr>
          <a:xfrm>
            <a:off x="1229558" y="3755946"/>
            <a:ext cx="715685" cy="22860"/>
          </a:xfrm>
          <a:prstGeom prst="roundRect">
            <a:avLst>
              <a:gd name="adj" fmla="val 134192"/>
            </a:avLst>
          </a:prstGeom>
          <a:solidFill>
            <a:srgbClr val="2B678C"/>
          </a:solidFill>
          <a:ln/>
        </p:spPr>
      </p:sp>
      <p:sp>
        <p:nvSpPr>
          <p:cNvPr id="11" name="Shape 8"/>
          <p:cNvSpPr/>
          <p:nvPr/>
        </p:nvSpPr>
        <p:spPr>
          <a:xfrm>
            <a:off x="792361" y="3537347"/>
            <a:ext cx="460058" cy="460057"/>
          </a:xfrm>
          <a:prstGeom prst="roundRect">
            <a:avLst>
              <a:gd name="adj" fmla="val 6668"/>
            </a:avLst>
          </a:prstGeom>
          <a:solidFill>
            <a:srgbClr val="124E73"/>
          </a:solidFill>
          <a:ln/>
        </p:spPr>
      </p:sp>
      <p:sp>
        <p:nvSpPr>
          <p:cNvPr id="12" name="Text 9"/>
          <p:cNvSpPr/>
          <p:nvPr/>
        </p:nvSpPr>
        <p:spPr>
          <a:xfrm>
            <a:off x="937022" y="3614023"/>
            <a:ext cx="170617" cy="306705"/>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2</a:t>
            </a:r>
            <a:endParaRPr lang="en-US" sz="2400" dirty="0"/>
          </a:p>
        </p:txBody>
      </p:sp>
      <p:sp>
        <p:nvSpPr>
          <p:cNvPr id="13" name="Text 10"/>
          <p:cNvSpPr/>
          <p:nvPr/>
        </p:nvSpPr>
        <p:spPr>
          <a:xfrm>
            <a:off x="2147173" y="3619082"/>
            <a:ext cx="2556272" cy="319445"/>
          </a:xfrm>
          <a:prstGeom prst="rect">
            <a:avLst/>
          </a:prstGeom>
          <a:noFill/>
          <a:ln/>
        </p:spPr>
        <p:txBody>
          <a:bodyPr wrap="none" lIns="0" tIns="0" rIns="0" bIns="0" rtlCol="0" anchor="t"/>
          <a:lstStyle/>
          <a:p>
            <a:pPr marL="0" indent="0" algn="l">
              <a:lnSpc>
                <a:spcPts val="2500"/>
              </a:lnSpc>
              <a:buNone/>
            </a:pPr>
            <a:r>
              <a:rPr lang="en-US" sz="2800" dirty="0">
                <a:solidFill>
                  <a:srgbClr val="2B4150"/>
                </a:solidFill>
                <a:latin typeface="MuseoModerno Medium" pitchFamily="34" charset="0"/>
                <a:ea typeface="MuseoModerno Medium" pitchFamily="34" charset="-122"/>
                <a:cs typeface="MuseoModerno Medium" pitchFamily="34" charset="-120"/>
              </a:rPr>
              <a:t>Sơ cứu</a:t>
            </a:r>
            <a:endParaRPr lang="en-US" sz="2800" dirty="0"/>
          </a:p>
        </p:txBody>
      </p:sp>
      <p:sp>
        <p:nvSpPr>
          <p:cNvPr id="14" name="Text 11"/>
          <p:cNvSpPr/>
          <p:nvPr/>
        </p:nvSpPr>
        <p:spPr>
          <a:xfrm>
            <a:off x="2147173" y="4047740"/>
            <a:ext cx="6281142" cy="327184"/>
          </a:xfrm>
          <a:prstGeom prst="rect">
            <a:avLst/>
          </a:prstGeom>
          <a:noFill/>
          <a:ln/>
        </p:spPr>
        <p:txBody>
          <a:bodyPr wrap="none" lIns="0" tIns="0" rIns="0" bIns="0" rtlCol="0" anchor="t"/>
          <a:lstStyle/>
          <a:p>
            <a:pPr marL="0" indent="0" algn="l">
              <a:lnSpc>
                <a:spcPts val="25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Tiến hành sơ cứu nhanh chóng và chính xác cho nạn nhân tại chỗ.</a:t>
            </a:r>
            <a:endParaRPr lang="en-US" sz="2000" dirty="0"/>
          </a:p>
        </p:txBody>
      </p:sp>
      <p:sp>
        <p:nvSpPr>
          <p:cNvPr id="15" name="Shape 12"/>
          <p:cNvSpPr/>
          <p:nvPr/>
        </p:nvSpPr>
        <p:spPr>
          <a:xfrm>
            <a:off x="1229558" y="5138499"/>
            <a:ext cx="715685" cy="22860"/>
          </a:xfrm>
          <a:prstGeom prst="roundRect">
            <a:avLst>
              <a:gd name="adj" fmla="val 134192"/>
            </a:avLst>
          </a:prstGeom>
          <a:solidFill>
            <a:srgbClr val="2B678C"/>
          </a:solidFill>
          <a:ln/>
        </p:spPr>
      </p:sp>
      <p:sp>
        <p:nvSpPr>
          <p:cNvPr id="16" name="Shape 13"/>
          <p:cNvSpPr/>
          <p:nvPr/>
        </p:nvSpPr>
        <p:spPr>
          <a:xfrm>
            <a:off x="792361" y="4919901"/>
            <a:ext cx="460058" cy="460057"/>
          </a:xfrm>
          <a:prstGeom prst="roundRect">
            <a:avLst>
              <a:gd name="adj" fmla="val 6668"/>
            </a:avLst>
          </a:prstGeom>
          <a:solidFill>
            <a:srgbClr val="124E73"/>
          </a:solidFill>
          <a:ln/>
        </p:spPr>
      </p:sp>
      <p:sp>
        <p:nvSpPr>
          <p:cNvPr id="17" name="Text 14"/>
          <p:cNvSpPr/>
          <p:nvPr/>
        </p:nvSpPr>
        <p:spPr>
          <a:xfrm>
            <a:off x="936188" y="4996577"/>
            <a:ext cx="172403" cy="306705"/>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3</a:t>
            </a:r>
            <a:endParaRPr lang="en-US" sz="2400" dirty="0"/>
          </a:p>
        </p:txBody>
      </p:sp>
      <p:sp>
        <p:nvSpPr>
          <p:cNvPr id="18" name="Text 15"/>
          <p:cNvSpPr/>
          <p:nvPr/>
        </p:nvSpPr>
        <p:spPr>
          <a:xfrm>
            <a:off x="2147173" y="5001636"/>
            <a:ext cx="2556272" cy="319445"/>
          </a:xfrm>
          <a:prstGeom prst="rect">
            <a:avLst/>
          </a:prstGeom>
          <a:noFill/>
          <a:ln/>
        </p:spPr>
        <p:txBody>
          <a:bodyPr wrap="none" lIns="0" tIns="0" rIns="0" bIns="0" rtlCol="0" anchor="t"/>
          <a:lstStyle/>
          <a:p>
            <a:pPr marL="0" indent="0" algn="l">
              <a:lnSpc>
                <a:spcPts val="2500"/>
              </a:lnSpc>
              <a:buNone/>
            </a:pPr>
            <a:r>
              <a:rPr lang="en-US" sz="2800" dirty="0">
                <a:solidFill>
                  <a:srgbClr val="2B4150"/>
                </a:solidFill>
                <a:latin typeface="MuseoModerno Medium" pitchFamily="34" charset="0"/>
                <a:ea typeface="MuseoModerno Medium" pitchFamily="34" charset="-122"/>
                <a:cs typeface="MuseoModerno Medium" pitchFamily="34" charset="-120"/>
              </a:rPr>
              <a:t>Báo cáo</a:t>
            </a:r>
            <a:endParaRPr lang="en-US" sz="2800" dirty="0"/>
          </a:p>
        </p:txBody>
      </p:sp>
      <p:sp>
        <p:nvSpPr>
          <p:cNvPr id="19" name="Text 16"/>
          <p:cNvSpPr/>
          <p:nvPr/>
        </p:nvSpPr>
        <p:spPr>
          <a:xfrm>
            <a:off x="2147173" y="5389977"/>
            <a:ext cx="6281142" cy="327184"/>
          </a:xfrm>
          <a:prstGeom prst="rect">
            <a:avLst/>
          </a:prstGeom>
          <a:noFill/>
          <a:ln/>
        </p:spPr>
        <p:txBody>
          <a:bodyPr wrap="none" lIns="0" tIns="0" rIns="0" bIns="0" rtlCol="0" anchor="t"/>
          <a:lstStyle/>
          <a:p>
            <a:pPr marL="0" indent="0" algn="l">
              <a:lnSpc>
                <a:spcPts val="25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Thông báo ngay cho quản lý và đội ngũ y tế để được hỗ trợ kịp thời.</a:t>
            </a:r>
            <a:endParaRPr lang="en-US" sz="2000" dirty="0"/>
          </a:p>
        </p:txBody>
      </p:sp>
      <p:sp>
        <p:nvSpPr>
          <p:cNvPr id="20" name="Shape 17"/>
          <p:cNvSpPr/>
          <p:nvPr/>
        </p:nvSpPr>
        <p:spPr>
          <a:xfrm>
            <a:off x="1229558" y="6521053"/>
            <a:ext cx="715685" cy="22860"/>
          </a:xfrm>
          <a:prstGeom prst="roundRect">
            <a:avLst>
              <a:gd name="adj" fmla="val 134192"/>
            </a:avLst>
          </a:prstGeom>
          <a:solidFill>
            <a:srgbClr val="2B678C"/>
          </a:solidFill>
          <a:ln/>
        </p:spPr>
      </p:sp>
      <p:sp>
        <p:nvSpPr>
          <p:cNvPr id="21" name="Shape 18"/>
          <p:cNvSpPr/>
          <p:nvPr/>
        </p:nvSpPr>
        <p:spPr>
          <a:xfrm>
            <a:off x="792361" y="6302454"/>
            <a:ext cx="460058" cy="460057"/>
          </a:xfrm>
          <a:prstGeom prst="roundRect">
            <a:avLst>
              <a:gd name="adj" fmla="val 6668"/>
            </a:avLst>
          </a:prstGeom>
          <a:solidFill>
            <a:srgbClr val="124E73"/>
          </a:solidFill>
          <a:ln/>
        </p:spPr>
      </p:sp>
      <p:sp>
        <p:nvSpPr>
          <p:cNvPr id="22" name="Text 19"/>
          <p:cNvSpPr/>
          <p:nvPr/>
        </p:nvSpPr>
        <p:spPr>
          <a:xfrm>
            <a:off x="923568" y="6379131"/>
            <a:ext cx="197525" cy="306705"/>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MuseoModerno Medium" pitchFamily="34" charset="0"/>
                <a:ea typeface="MuseoModerno Medium" pitchFamily="34" charset="-122"/>
                <a:cs typeface="MuseoModerno Medium" pitchFamily="34" charset="-120"/>
              </a:rPr>
              <a:t>4</a:t>
            </a:r>
            <a:endParaRPr lang="en-US" sz="2400" dirty="0"/>
          </a:p>
        </p:txBody>
      </p:sp>
      <p:sp>
        <p:nvSpPr>
          <p:cNvPr id="23" name="Text 20"/>
          <p:cNvSpPr/>
          <p:nvPr/>
        </p:nvSpPr>
        <p:spPr>
          <a:xfrm>
            <a:off x="2147173" y="6356979"/>
            <a:ext cx="2556272" cy="319445"/>
          </a:xfrm>
          <a:prstGeom prst="rect">
            <a:avLst/>
          </a:prstGeom>
          <a:noFill/>
          <a:ln/>
        </p:spPr>
        <p:txBody>
          <a:bodyPr wrap="none" lIns="0" tIns="0" rIns="0" bIns="0" rtlCol="0" anchor="t"/>
          <a:lstStyle/>
          <a:p>
            <a:pPr marL="0" indent="0" algn="l">
              <a:lnSpc>
                <a:spcPts val="2500"/>
              </a:lnSpc>
              <a:buNone/>
            </a:pPr>
            <a:r>
              <a:rPr lang="en-US" sz="2800" dirty="0">
                <a:solidFill>
                  <a:srgbClr val="2B4150"/>
                </a:solidFill>
                <a:latin typeface="MuseoModerno Medium" pitchFamily="34" charset="0"/>
                <a:ea typeface="MuseoModerno Medium" pitchFamily="34" charset="-122"/>
                <a:cs typeface="MuseoModerno Medium" pitchFamily="34" charset="-120"/>
              </a:rPr>
              <a:t>Điều tra</a:t>
            </a:r>
            <a:endParaRPr lang="en-US" sz="2800" dirty="0"/>
          </a:p>
        </p:txBody>
      </p:sp>
      <p:sp>
        <p:nvSpPr>
          <p:cNvPr id="24" name="Text 21"/>
          <p:cNvSpPr/>
          <p:nvPr/>
        </p:nvSpPr>
        <p:spPr>
          <a:xfrm>
            <a:off x="2147173" y="6728954"/>
            <a:ext cx="6281142" cy="327184"/>
          </a:xfrm>
          <a:prstGeom prst="rect">
            <a:avLst/>
          </a:prstGeom>
          <a:noFill/>
          <a:ln/>
        </p:spPr>
        <p:txBody>
          <a:bodyPr wrap="none" lIns="0" tIns="0" rIns="0" bIns="0" rtlCol="0" anchor="t"/>
          <a:lstStyle/>
          <a:p>
            <a:pPr marL="0" indent="0" algn="l">
              <a:lnSpc>
                <a:spcPts val="2550"/>
              </a:lnSpc>
              <a:buNone/>
            </a:pPr>
            <a:r>
              <a:rPr lang="en-US" sz="2000" dirty="0">
                <a:solidFill>
                  <a:srgbClr val="2B4150"/>
                </a:solidFill>
                <a:latin typeface="PT Serif" panose="020A0603040505020204" pitchFamily="18" charset="0"/>
                <a:ea typeface="Source Sans Pro" pitchFamily="34" charset="-122"/>
                <a:cs typeface="Source Sans Pro" pitchFamily="34" charset="-120"/>
              </a:rPr>
              <a:t>Tiến hành điều tra nguyên nhân và đề xuất biện pháp phòng ngừa trong </a:t>
            </a:r>
            <a:endParaRPr lang="en-US" sz="2000" dirty="0"/>
          </a:p>
        </p:txBody>
      </p:sp>
      <p:pic>
        <p:nvPicPr>
          <p:cNvPr id="25" name="Picture 24">
            <a:extLst>
              <a:ext uri="{FF2B5EF4-FFF2-40B4-BE49-F238E27FC236}">
                <a16:creationId xmlns:a16="http://schemas.microsoft.com/office/drawing/2014/main" id="{A72E67FF-023F-8190-4252-861EF76ED38A}"/>
              </a:ext>
            </a:extLst>
          </p:cNvPr>
          <p:cNvPicPr>
            <a:picLocks noChangeAspect="1"/>
          </p:cNvPicPr>
          <p:nvPr/>
        </p:nvPicPr>
        <p:blipFill>
          <a:blip r:embed="rId4"/>
          <a:stretch>
            <a:fillRect/>
          </a:stretch>
        </p:blipFill>
        <p:spPr>
          <a:xfrm>
            <a:off x="11972745" y="7405635"/>
            <a:ext cx="2518971" cy="7800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35806" y="2278737"/>
            <a:ext cx="4919424" cy="4919424"/>
          </a:xfrm>
          <a:prstGeom prst="rect">
            <a:avLst/>
          </a:prstGeom>
        </p:spPr>
      </p:pic>
      <p:sp>
        <p:nvSpPr>
          <p:cNvPr id="3" name="Text 0"/>
          <p:cNvSpPr/>
          <p:nvPr/>
        </p:nvSpPr>
        <p:spPr>
          <a:xfrm>
            <a:off x="6280190" y="1296591"/>
            <a:ext cx="5670590" cy="708779"/>
          </a:xfrm>
          <a:prstGeom prst="rect">
            <a:avLst/>
          </a:prstGeom>
          <a:noFill/>
          <a:ln/>
        </p:spPr>
        <p:txBody>
          <a:bodyPr wrap="none" lIns="0" tIns="0" rIns="0" bIns="0" rtlCol="0" anchor="t"/>
          <a:lstStyle/>
          <a:p>
            <a:pPr marL="0" indent="0" algn="l">
              <a:lnSpc>
                <a:spcPts val="5550"/>
              </a:lnSpc>
              <a:buNone/>
            </a:pPr>
            <a:r>
              <a:rPr lang="en-US" sz="5400" b="1" dirty="0">
                <a:solidFill>
                  <a:srgbClr val="124E73"/>
                </a:solidFill>
                <a:latin typeface="MuseoModerno Medium" pitchFamily="34" charset="0"/>
                <a:ea typeface="MuseoModerno Medium" pitchFamily="34" charset="-122"/>
                <a:cs typeface="MuseoModerno Medium" pitchFamily="34" charset="-120"/>
              </a:rPr>
              <a:t>Tài liệu tham khảo</a:t>
            </a:r>
            <a:endParaRPr lang="en-US" sz="5400" b="1" dirty="0"/>
          </a:p>
        </p:txBody>
      </p:sp>
      <p:sp>
        <p:nvSpPr>
          <p:cNvPr id="4" name="Shape 1"/>
          <p:cNvSpPr/>
          <p:nvPr/>
        </p:nvSpPr>
        <p:spPr>
          <a:xfrm>
            <a:off x="6280190" y="2345531"/>
            <a:ext cx="7556421" cy="1377910"/>
          </a:xfrm>
          <a:prstGeom prst="roundRect">
            <a:avLst>
              <a:gd name="adj" fmla="val 2469"/>
            </a:avLst>
          </a:prstGeom>
          <a:solidFill>
            <a:srgbClr val="F3EEE3"/>
          </a:solidFill>
          <a:ln/>
        </p:spPr>
      </p:sp>
      <p:sp>
        <p:nvSpPr>
          <p:cNvPr id="5" name="Text 2"/>
          <p:cNvSpPr/>
          <p:nvPr/>
        </p:nvSpPr>
        <p:spPr>
          <a:xfrm>
            <a:off x="6507004" y="2572345"/>
            <a:ext cx="6318885"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Bài kiểm tra an toàn lao động nhóm 3</a:t>
            </a:r>
            <a:endParaRPr lang="en-US" sz="2650" dirty="0"/>
          </a:p>
        </p:txBody>
      </p:sp>
      <p:sp>
        <p:nvSpPr>
          <p:cNvPr id="6" name="Text 3"/>
          <p:cNvSpPr/>
          <p:nvPr/>
        </p:nvSpPr>
        <p:spPr>
          <a:xfrm>
            <a:off x="6507004" y="3133725"/>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dirty="0">
                <a:solidFill>
                  <a:srgbClr val="204C8E"/>
                </a:solidFill>
                <a:latin typeface="PT Serif" panose="020A0603040505020204" pitchFamily="18" charset="0"/>
                <a:ea typeface="Source Sans Pro" pitchFamily="34" charset="-122"/>
                <a:cs typeface="Source Sans Pro" pitchFamily="34" charset="-120"/>
                <a:hlinkClick r:id="rId4">
                  <a:extLst>
                    <a:ext uri="{A12FA001-AC4F-418D-AE19-62706E023703}">
                      <ahyp:hlinkClr xmlns:ahyp="http://schemas.microsoft.com/office/drawing/2018/hyperlinkcolor" val="tx"/>
                    </a:ext>
                  </a:extLst>
                </a:hlinkClick>
              </a:rPr>
              <a:t>Trắc nghiệm an toàn lao động nhóm 3</a:t>
            </a:r>
            <a:endParaRPr lang="en-US" sz="1750" dirty="0"/>
          </a:p>
        </p:txBody>
      </p:sp>
      <p:sp>
        <p:nvSpPr>
          <p:cNvPr id="7" name="Shape 4"/>
          <p:cNvSpPr/>
          <p:nvPr/>
        </p:nvSpPr>
        <p:spPr>
          <a:xfrm>
            <a:off x="6280190" y="3950256"/>
            <a:ext cx="7556421" cy="1377910"/>
          </a:xfrm>
          <a:prstGeom prst="roundRect">
            <a:avLst>
              <a:gd name="adj" fmla="val 2469"/>
            </a:avLst>
          </a:prstGeom>
          <a:solidFill>
            <a:srgbClr val="F3EEE3"/>
          </a:solidFill>
          <a:ln/>
        </p:spPr>
      </p:sp>
      <p:sp>
        <p:nvSpPr>
          <p:cNvPr id="8" name="Text 5"/>
          <p:cNvSpPr/>
          <p:nvPr/>
        </p:nvSpPr>
        <p:spPr>
          <a:xfrm>
            <a:off x="6507004" y="4177070"/>
            <a:ext cx="5095637"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Bảng báo giá huấn luyện ATLD</a:t>
            </a:r>
            <a:endParaRPr lang="en-US" sz="2650" dirty="0"/>
          </a:p>
        </p:txBody>
      </p:sp>
      <p:sp>
        <p:nvSpPr>
          <p:cNvPr id="9" name="Text 6"/>
          <p:cNvSpPr/>
          <p:nvPr/>
        </p:nvSpPr>
        <p:spPr>
          <a:xfrm>
            <a:off x="6507004" y="4738449"/>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dirty="0">
                <a:solidFill>
                  <a:srgbClr val="204C8E"/>
                </a:solidFill>
                <a:latin typeface="PT Serif" panose="020A0603040505020204" pitchFamily="18" charset="0"/>
                <a:ea typeface="Source Sans Pro" pitchFamily="34" charset="-122"/>
                <a:cs typeface="Source Sans Pro" pitchFamily="34" charset="-120"/>
                <a:hlinkClick r:id="rId5">
                  <a:extLst>
                    <a:ext uri="{A12FA001-AC4F-418D-AE19-62706E023703}">
                      <ahyp:hlinkClr xmlns:ahyp="http://schemas.microsoft.com/office/drawing/2018/hyperlinkcolor" val="tx"/>
                    </a:ext>
                  </a:extLst>
                </a:hlinkClick>
              </a:rPr>
              <a:t>Xem chi tiết</a:t>
            </a:r>
            <a:endParaRPr lang="en-US" sz="1750" dirty="0"/>
          </a:p>
        </p:txBody>
      </p:sp>
      <p:sp>
        <p:nvSpPr>
          <p:cNvPr id="10" name="Shape 7"/>
          <p:cNvSpPr/>
          <p:nvPr/>
        </p:nvSpPr>
        <p:spPr>
          <a:xfrm>
            <a:off x="6280190" y="5554980"/>
            <a:ext cx="7556421" cy="1377910"/>
          </a:xfrm>
          <a:prstGeom prst="roundRect">
            <a:avLst>
              <a:gd name="adj" fmla="val 2469"/>
            </a:avLst>
          </a:prstGeom>
          <a:solidFill>
            <a:srgbClr val="F3EEE3"/>
          </a:solidFill>
          <a:ln/>
        </p:spPr>
      </p:sp>
      <p:sp>
        <p:nvSpPr>
          <p:cNvPr id="11" name="Text 8"/>
          <p:cNvSpPr/>
          <p:nvPr/>
        </p:nvSpPr>
        <p:spPr>
          <a:xfrm>
            <a:off x="6507004" y="5781794"/>
            <a:ext cx="4244935" cy="425291"/>
          </a:xfrm>
          <a:prstGeom prst="rect">
            <a:avLst/>
          </a:prstGeom>
          <a:noFill/>
          <a:ln/>
        </p:spPr>
        <p:txBody>
          <a:bodyPr wrap="none" lIns="0" tIns="0" rIns="0" bIns="0" rtlCol="0" anchor="t"/>
          <a:lstStyle/>
          <a:p>
            <a:pPr marL="0" indent="0">
              <a:lnSpc>
                <a:spcPts val="3300"/>
              </a:lnSpc>
              <a:buNone/>
            </a:pPr>
            <a:r>
              <a:rPr lang="en-US" sz="2650" b="1" dirty="0">
                <a:solidFill>
                  <a:srgbClr val="2B4150"/>
                </a:solidFill>
                <a:latin typeface="MuseoModerno Medium" pitchFamily="34" charset="0"/>
                <a:ea typeface="MuseoModerno Medium" pitchFamily="34" charset="-122"/>
                <a:cs typeface="MuseoModerno Medium" pitchFamily="34" charset="-120"/>
              </a:rPr>
              <a:t>Tải về tài liệu (download)</a:t>
            </a:r>
            <a:endParaRPr lang="en-US" sz="2650" dirty="0"/>
          </a:p>
        </p:txBody>
      </p:sp>
      <p:sp>
        <p:nvSpPr>
          <p:cNvPr id="12" name="Text 9"/>
          <p:cNvSpPr/>
          <p:nvPr/>
        </p:nvSpPr>
        <p:spPr>
          <a:xfrm>
            <a:off x="6507004" y="6343174"/>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dirty="0">
                <a:solidFill>
                  <a:srgbClr val="204C8E"/>
                </a:solidFill>
                <a:latin typeface="PT Serif" panose="020A0603040505020204" pitchFamily="18" charset="0"/>
                <a:ea typeface="Source Sans Pro" pitchFamily="34" charset="-122"/>
                <a:cs typeface="Source Sans Pro" pitchFamily="34" charset="-120"/>
                <a:hlinkClick r:id="rId6">
                  <a:extLst>
                    <a:ext uri="{A12FA001-AC4F-418D-AE19-62706E023703}">
                      <ahyp:hlinkClr xmlns:ahyp="http://schemas.microsoft.com/office/drawing/2018/hyperlinkcolor" val="tx"/>
                    </a:ext>
                  </a:extLst>
                </a:hlinkClick>
              </a:rPr>
              <a:t>Tài liệu an toàn lao động trong sản xuất giày trượt băng</a:t>
            </a:r>
            <a:endParaRPr lang="en-US" sz="1750" dirty="0"/>
          </a:p>
        </p:txBody>
      </p:sp>
      <p:pic>
        <p:nvPicPr>
          <p:cNvPr id="14" name="Picture 13">
            <a:extLst>
              <a:ext uri="{FF2B5EF4-FFF2-40B4-BE49-F238E27FC236}">
                <a16:creationId xmlns:a16="http://schemas.microsoft.com/office/drawing/2014/main" id="{2BE43D97-0ADE-3EDD-1899-0F1C7462A1E7}"/>
              </a:ext>
            </a:extLst>
          </p:cNvPr>
          <p:cNvPicPr>
            <a:picLocks noChangeAspect="1"/>
          </p:cNvPicPr>
          <p:nvPr/>
        </p:nvPicPr>
        <p:blipFill>
          <a:blip r:embed="rId7"/>
          <a:stretch>
            <a:fillRect/>
          </a:stretch>
        </p:blipFill>
        <p:spPr>
          <a:xfrm>
            <a:off x="11972745" y="7405635"/>
            <a:ext cx="2518971" cy="7800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401704" y="2926753"/>
            <a:ext cx="3592459" cy="3642791"/>
          </a:xfrm>
          <a:prstGeom prst="rect">
            <a:avLst/>
          </a:prstGeom>
        </p:spPr>
      </p:pic>
      <p:sp>
        <p:nvSpPr>
          <p:cNvPr id="3" name="Text 0"/>
          <p:cNvSpPr/>
          <p:nvPr/>
        </p:nvSpPr>
        <p:spPr>
          <a:xfrm>
            <a:off x="6209852" y="1394643"/>
            <a:ext cx="7200067" cy="708779"/>
          </a:xfrm>
          <a:prstGeom prst="rect">
            <a:avLst/>
          </a:prstGeom>
          <a:noFill/>
          <a:ln/>
        </p:spPr>
        <p:txBody>
          <a:bodyPr wrap="non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Tình hình tai nạn lao động</a:t>
            </a:r>
            <a:endParaRPr lang="en-US" sz="4800" b="1" dirty="0"/>
          </a:p>
        </p:txBody>
      </p:sp>
      <p:sp>
        <p:nvSpPr>
          <p:cNvPr id="4" name="Shape 1"/>
          <p:cNvSpPr/>
          <p:nvPr/>
        </p:nvSpPr>
        <p:spPr>
          <a:xfrm>
            <a:off x="6280190" y="2451973"/>
            <a:ext cx="7556421" cy="1306949"/>
          </a:xfrm>
          <a:prstGeom prst="roundRect">
            <a:avLst>
              <a:gd name="adj" fmla="val 2603"/>
            </a:avLst>
          </a:prstGeom>
          <a:solidFill>
            <a:srgbClr val="124E73"/>
          </a:solidFill>
          <a:ln/>
        </p:spPr>
      </p:sp>
      <p:sp>
        <p:nvSpPr>
          <p:cNvPr id="5" name="Text 2"/>
          <p:cNvSpPr/>
          <p:nvPr/>
        </p:nvSpPr>
        <p:spPr>
          <a:xfrm>
            <a:off x="6507004" y="2860056"/>
            <a:ext cx="2835235" cy="354330"/>
          </a:xfrm>
          <a:prstGeom prst="rect">
            <a:avLst/>
          </a:prstGeom>
          <a:noFill/>
          <a:ln/>
        </p:spPr>
        <p:txBody>
          <a:bodyPr wrap="none" lIns="0" tIns="0" rIns="0" bIns="0" rtlCol="0" anchor="t"/>
          <a:lstStyle/>
          <a:p>
            <a:pPr marL="0" indent="0">
              <a:lnSpc>
                <a:spcPts val="2750"/>
              </a:lnSpc>
              <a:buNone/>
            </a:pPr>
            <a:r>
              <a:rPr lang="en-US" sz="2800" b="1" dirty="0">
                <a:solidFill>
                  <a:srgbClr val="FFFFFF"/>
                </a:solidFill>
                <a:latin typeface="MuseoModerno Medium" pitchFamily="34" charset="0"/>
                <a:ea typeface="MuseoModerno Medium" pitchFamily="34" charset="-122"/>
                <a:cs typeface="MuseoModerno Medium" pitchFamily="34" charset="-120"/>
              </a:rPr>
              <a:t>Số vụ tai nạn</a:t>
            </a:r>
            <a:endParaRPr lang="en-US" sz="2800" dirty="0"/>
          </a:p>
        </p:txBody>
      </p:sp>
      <p:sp>
        <p:nvSpPr>
          <p:cNvPr id="6" name="Text 3"/>
          <p:cNvSpPr/>
          <p:nvPr/>
        </p:nvSpPr>
        <p:spPr>
          <a:xfrm>
            <a:off x="6507004" y="3169206"/>
            <a:ext cx="7102793" cy="362903"/>
          </a:xfrm>
          <a:prstGeom prst="rect">
            <a:avLst/>
          </a:prstGeom>
          <a:noFill/>
          <a:ln/>
        </p:spPr>
        <p:txBody>
          <a:bodyPr wrap="none" lIns="0" tIns="0" rIns="0" bIns="0" rtlCol="0" anchor="t"/>
          <a:lstStyle/>
          <a:p>
            <a:pPr marL="0" indent="0">
              <a:lnSpc>
                <a:spcPts val="2850"/>
              </a:lnSpc>
              <a:buNone/>
            </a:pPr>
            <a:r>
              <a:rPr lang="en-US" dirty="0">
                <a:solidFill>
                  <a:srgbClr val="FFFFFF"/>
                </a:solidFill>
                <a:latin typeface="PT Serif" panose="020A0603040505020204" pitchFamily="18" charset="0"/>
                <a:ea typeface="Source Sans Pro" pitchFamily="34" charset="-122"/>
                <a:cs typeface="Source Sans Pro" pitchFamily="34" charset="-120"/>
              </a:rPr>
              <a:t>3.201 vụ, giảm 7,09% so với cùng kỳ năm 2023.</a:t>
            </a:r>
            <a:endParaRPr lang="en-US" dirty="0"/>
          </a:p>
        </p:txBody>
      </p:sp>
      <p:sp>
        <p:nvSpPr>
          <p:cNvPr id="7" name="Shape 4"/>
          <p:cNvSpPr/>
          <p:nvPr/>
        </p:nvSpPr>
        <p:spPr>
          <a:xfrm>
            <a:off x="6280190" y="3985736"/>
            <a:ext cx="7556421" cy="1306949"/>
          </a:xfrm>
          <a:prstGeom prst="roundRect">
            <a:avLst>
              <a:gd name="adj" fmla="val 2603"/>
            </a:avLst>
          </a:prstGeom>
          <a:solidFill>
            <a:srgbClr val="124E73"/>
          </a:solidFill>
          <a:ln/>
        </p:spPr>
      </p:sp>
      <p:sp>
        <p:nvSpPr>
          <p:cNvPr id="8" name="Text 5"/>
          <p:cNvSpPr/>
          <p:nvPr/>
        </p:nvSpPr>
        <p:spPr>
          <a:xfrm>
            <a:off x="6507004" y="4393819"/>
            <a:ext cx="2835235" cy="354330"/>
          </a:xfrm>
          <a:prstGeom prst="rect">
            <a:avLst/>
          </a:prstGeom>
          <a:noFill/>
          <a:ln/>
        </p:spPr>
        <p:txBody>
          <a:bodyPr wrap="none" lIns="0" tIns="0" rIns="0" bIns="0" rtlCol="0" anchor="t"/>
          <a:lstStyle/>
          <a:p>
            <a:pPr marL="0" indent="0">
              <a:lnSpc>
                <a:spcPts val="2750"/>
              </a:lnSpc>
              <a:buNone/>
            </a:pPr>
            <a:r>
              <a:rPr lang="en-US" sz="2800" b="1" dirty="0">
                <a:solidFill>
                  <a:srgbClr val="FFFFFF"/>
                </a:solidFill>
                <a:latin typeface="MuseoModerno Medium" pitchFamily="34" charset="0"/>
                <a:ea typeface="MuseoModerno Medium" pitchFamily="34" charset="-122"/>
                <a:cs typeface="MuseoModerno Medium" pitchFamily="34" charset="-120"/>
              </a:rPr>
              <a:t>Số người bị nạn</a:t>
            </a:r>
            <a:endParaRPr lang="en-US" sz="2800" dirty="0"/>
          </a:p>
        </p:txBody>
      </p:sp>
      <p:sp>
        <p:nvSpPr>
          <p:cNvPr id="9" name="Text 6"/>
          <p:cNvSpPr/>
          <p:nvPr/>
        </p:nvSpPr>
        <p:spPr>
          <a:xfrm>
            <a:off x="6507004" y="4702969"/>
            <a:ext cx="7102793" cy="362903"/>
          </a:xfrm>
          <a:prstGeom prst="rect">
            <a:avLst/>
          </a:prstGeom>
          <a:noFill/>
          <a:ln/>
        </p:spPr>
        <p:txBody>
          <a:bodyPr wrap="none" lIns="0" tIns="0" rIns="0" bIns="0" rtlCol="0" anchor="t"/>
          <a:lstStyle/>
          <a:p>
            <a:pPr marL="0" indent="0">
              <a:lnSpc>
                <a:spcPts val="2850"/>
              </a:lnSpc>
              <a:buNone/>
            </a:pPr>
            <a:r>
              <a:rPr lang="en-US" dirty="0">
                <a:solidFill>
                  <a:srgbClr val="FFFFFF"/>
                </a:solidFill>
                <a:latin typeface="PT Serif" panose="020A0603040505020204" pitchFamily="18" charset="0"/>
                <a:ea typeface="Source Sans Pro" pitchFamily="34" charset="-122"/>
                <a:cs typeface="Source Sans Pro" pitchFamily="34" charset="-120"/>
              </a:rPr>
              <a:t>3.065 người, giảm 6,04% so với cùng kỳ năm 2023.</a:t>
            </a:r>
            <a:endParaRPr lang="en-US" dirty="0"/>
          </a:p>
        </p:txBody>
      </p:sp>
      <p:sp>
        <p:nvSpPr>
          <p:cNvPr id="10" name="Shape 7"/>
          <p:cNvSpPr/>
          <p:nvPr/>
        </p:nvSpPr>
        <p:spPr>
          <a:xfrm>
            <a:off x="6280190" y="5519499"/>
            <a:ext cx="7556421" cy="1306949"/>
          </a:xfrm>
          <a:prstGeom prst="roundRect">
            <a:avLst>
              <a:gd name="adj" fmla="val 2603"/>
            </a:avLst>
          </a:prstGeom>
          <a:solidFill>
            <a:srgbClr val="124E73"/>
          </a:solidFill>
          <a:ln/>
        </p:spPr>
      </p:sp>
      <p:sp>
        <p:nvSpPr>
          <p:cNvPr id="11" name="Text 8"/>
          <p:cNvSpPr/>
          <p:nvPr/>
        </p:nvSpPr>
        <p:spPr>
          <a:xfrm>
            <a:off x="6507004" y="5873647"/>
            <a:ext cx="2835235" cy="354330"/>
          </a:xfrm>
          <a:prstGeom prst="rect">
            <a:avLst/>
          </a:prstGeom>
          <a:noFill/>
          <a:ln/>
        </p:spPr>
        <p:txBody>
          <a:bodyPr wrap="none" lIns="0" tIns="0" rIns="0" bIns="0" rtlCol="0" anchor="t"/>
          <a:lstStyle/>
          <a:p>
            <a:pPr marL="0" indent="0">
              <a:lnSpc>
                <a:spcPts val="2750"/>
              </a:lnSpc>
              <a:buNone/>
            </a:pPr>
            <a:r>
              <a:rPr lang="en-US" sz="2800" b="1" dirty="0">
                <a:solidFill>
                  <a:srgbClr val="FFFFFF"/>
                </a:solidFill>
                <a:latin typeface="MuseoModerno Medium" pitchFamily="34" charset="0"/>
                <a:ea typeface="MuseoModerno Medium" pitchFamily="34" charset="-122"/>
                <a:cs typeface="MuseoModerno Medium" pitchFamily="34" charset="-120"/>
              </a:rPr>
              <a:t>Số người chết</a:t>
            </a:r>
            <a:endParaRPr lang="en-US" sz="2800" dirty="0"/>
          </a:p>
        </p:txBody>
      </p:sp>
      <p:sp>
        <p:nvSpPr>
          <p:cNvPr id="12" name="Text 9"/>
          <p:cNvSpPr/>
          <p:nvPr/>
        </p:nvSpPr>
        <p:spPr>
          <a:xfrm>
            <a:off x="6507004" y="6219222"/>
            <a:ext cx="7102793" cy="362903"/>
          </a:xfrm>
          <a:prstGeom prst="rect">
            <a:avLst/>
          </a:prstGeom>
          <a:noFill/>
          <a:ln/>
        </p:spPr>
        <p:txBody>
          <a:bodyPr wrap="none" lIns="0" tIns="0" rIns="0" bIns="0" rtlCol="0" anchor="t"/>
          <a:lstStyle/>
          <a:p>
            <a:pPr marL="0" indent="0">
              <a:lnSpc>
                <a:spcPts val="2850"/>
              </a:lnSpc>
              <a:buNone/>
            </a:pPr>
            <a:r>
              <a:rPr lang="en-US" dirty="0">
                <a:solidFill>
                  <a:srgbClr val="FFFFFF"/>
                </a:solidFill>
                <a:latin typeface="PT Serif" panose="020A0603040505020204" pitchFamily="18" charset="0"/>
                <a:ea typeface="Source Sans Pro" pitchFamily="34" charset="-122"/>
                <a:cs typeface="Source Sans Pro" pitchFamily="34" charset="-120"/>
              </a:rPr>
              <a:t>346 người, giảm 1,98% so với cùng kỳ năm 2023.</a:t>
            </a:r>
            <a:endParaRPr lang="en-US" dirty="0"/>
          </a:p>
        </p:txBody>
      </p:sp>
      <p:pic>
        <p:nvPicPr>
          <p:cNvPr id="13" name="Picture 12">
            <a:extLst>
              <a:ext uri="{FF2B5EF4-FFF2-40B4-BE49-F238E27FC236}">
                <a16:creationId xmlns:a16="http://schemas.microsoft.com/office/drawing/2014/main" id="{FE6AB4F9-BCF2-C38A-0DF9-46B259B9B914}"/>
              </a:ext>
            </a:extLst>
          </p:cNvPr>
          <p:cNvPicPr>
            <a:picLocks noChangeAspect="1"/>
          </p:cNvPicPr>
          <p:nvPr/>
        </p:nvPicPr>
        <p:blipFill>
          <a:blip r:embed="rId4"/>
          <a:stretch>
            <a:fillRect/>
          </a:stretch>
        </p:blipFill>
        <p:spPr>
          <a:xfrm>
            <a:off x="11972745" y="7405635"/>
            <a:ext cx="2518971" cy="7800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765874" y="449340"/>
            <a:ext cx="11098649" cy="415885"/>
          </a:xfrm>
          <a:prstGeom prst="rect">
            <a:avLst/>
          </a:prstGeom>
          <a:noFill/>
          <a:ln/>
        </p:spPr>
        <p:txBody>
          <a:bodyPr wrap="none" lIns="0" tIns="0" rIns="0" bIns="0" rtlCol="0" anchor="t"/>
          <a:lstStyle/>
          <a:p>
            <a:pPr marL="0" indent="0" algn="ctr">
              <a:lnSpc>
                <a:spcPts val="3250"/>
              </a:lnSpc>
              <a:buNone/>
            </a:pPr>
            <a:r>
              <a:rPr lang="en-US" sz="3200" b="1" dirty="0">
                <a:solidFill>
                  <a:srgbClr val="124E73"/>
                </a:solidFill>
                <a:latin typeface="MuseoModerno Medium" pitchFamily="34" charset="0"/>
                <a:ea typeface="MuseoModerno Medium" pitchFamily="34" charset="-122"/>
                <a:cs typeface="MuseoModerno Medium" pitchFamily="34" charset="-120"/>
              </a:rPr>
              <a:t>Một số vụ tai nạn lao động trong nhà máy sản xuất giày trượt băng</a:t>
            </a:r>
            <a:endParaRPr lang="en-US" sz="3200" b="1" dirty="0"/>
          </a:p>
        </p:txBody>
      </p:sp>
      <p:pic>
        <p:nvPicPr>
          <p:cNvPr id="3" name="Image 0" descr="preencoded.png"/>
          <p:cNvPicPr>
            <a:picLocks noChangeAspect="1"/>
          </p:cNvPicPr>
          <p:nvPr/>
        </p:nvPicPr>
        <p:blipFill>
          <a:blip r:embed="rId3"/>
          <a:stretch>
            <a:fillRect/>
          </a:stretch>
        </p:blipFill>
        <p:spPr>
          <a:xfrm>
            <a:off x="4975797" y="1097493"/>
            <a:ext cx="4678802" cy="3160064"/>
          </a:xfrm>
          <a:prstGeom prst="rect">
            <a:avLst/>
          </a:prstGeom>
        </p:spPr>
      </p:pic>
      <p:sp>
        <p:nvSpPr>
          <p:cNvPr id="4" name="Text 1"/>
          <p:cNvSpPr/>
          <p:nvPr/>
        </p:nvSpPr>
        <p:spPr>
          <a:xfrm>
            <a:off x="465892" y="4407218"/>
            <a:ext cx="13698617" cy="212884"/>
          </a:xfrm>
          <a:prstGeom prst="rect">
            <a:avLst/>
          </a:prstGeom>
          <a:noFill/>
          <a:ln/>
        </p:spPr>
        <p:txBody>
          <a:bodyPr wrap="none" lIns="0" tIns="0" rIns="0" bIns="0" rtlCol="0" anchor="t"/>
          <a:lstStyle/>
          <a:p>
            <a:pPr marL="0" indent="0">
              <a:lnSpc>
                <a:spcPts val="1650"/>
              </a:lnSpc>
              <a:buNone/>
            </a:pPr>
            <a:endParaRPr lang="en-US" sz="1000" dirty="0"/>
          </a:p>
        </p:txBody>
      </p:sp>
      <p:sp>
        <p:nvSpPr>
          <p:cNvPr id="5" name="Shape 2"/>
          <p:cNvSpPr/>
          <p:nvPr/>
        </p:nvSpPr>
        <p:spPr>
          <a:xfrm>
            <a:off x="465892" y="4566768"/>
            <a:ext cx="13698617" cy="969878"/>
          </a:xfrm>
          <a:prstGeom prst="roundRect">
            <a:avLst>
              <a:gd name="adj" fmla="val 2604"/>
            </a:avLst>
          </a:prstGeom>
          <a:solidFill>
            <a:srgbClr val="124E73"/>
          </a:solidFill>
          <a:ln/>
        </p:spPr>
      </p:sp>
      <p:sp>
        <p:nvSpPr>
          <p:cNvPr id="6" name="Text 3"/>
          <p:cNvSpPr/>
          <p:nvPr/>
        </p:nvSpPr>
        <p:spPr>
          <a:xfrm>
            <a:off x="599003" y="4723195"/>
            <a:ext cx="1664137" cy="208002"/>
          </a:xfrm>
          <a:prstGeom prst="rect">
            <a:avLst/>
          </a:prstGeom>
          <a:noFill/>
          <a:ln/>
        </p:spPr>
        <p:txBody>
          <a:bodyPr wrap="none" lIns="0" tIns="0" rIns="0" bIns="0" rtlCol="0" anchor="t"/>
          <a:lstStyle/>
          <a:p>
            <a:pPr marL="0" indent="0">
              <a:lnSpc>
                <a:spcPts val="1600"/>
              </a:lnSpc>
              <a:buNone/>
            </a:pPr>
            <a:r>
              <a:rPr lang="en-US" sz="2000" dirty="0">
                <a:solidFill>
                  <a:srgbClr val="FFFFFF"/>
                </a:solidFill>
                <a:latin typeface="MuseoModerno Medium" pitchFamily="34" charset="0"/>
                <a:ea typeface="MuseoModerno Medium" pitchFamily="34" charset="-122"/>
                <a:cs typeface="MuseoModerno Medium" pitchFamily="34" charset="-120"/>
              </a:rPr>
              <a:t>Tai nạn do máy móc</a:t>
            </a:r>
            <a:endParaRPr lang="en-US" sz="2000" dirty="0"/>
          </a:p>
        </p:txBody>
      </p:sp>
      <p:sp>
        <p:nvSpPr>
          <p:cNvPr id="7" name="Text 4"/>
          <p:cNvSpPr/>
          <p:nvPr/>
        </p:nvSpPr>
        <p:spPr>
          <a:xfrm>
            <a:off x="599003" y="5010969"/>
            <a:ext cx="13432393" cy="212884"/>
          </a:xfrm>
          <a:prstGeom prst="rect">
            <a:avLst/>
          </a:prstGeom>
          <a:noFill/>
          <a:ln/>
        </p:spPr>
        <p:txBody>
          <a:bodyPr wrap="none" lIns="0" tIns="0" rIns="0" bIns="0" rtlCol="0" anchor="t"/>
          <a:lstStyle/>
          <a:p>
            <a:pPr marL="0" indent="0">
              <a:lnSpc>
                <a:spcPts val="1650"/>
              </a:lnSpc>
              <a:buNone/>
            </a:pPr>
            <a:r>
              <a:rPr lang="en-US" sz="1400" dirty="0">
                <a:solidFill>
                  <a:srgbClr val="FFFFFF"/>
                </a:solidFill>
                <a:latin typeface="PT Serif" panose="020A0603040505020204" pitchFamily="18" charset="0"/>
                <a:ea typeface="Source Sans Pro" pitchFamily="34" charset="-122"/>
                <a:cs typeface="Source Sans Pro" pitchFamily="34" charset="-120"/>
              </a:rPr>
              <a:t>Nhiều công nhân đã bị thương khi làm việc gần máy cắt, máy khâu hoặc máy ép. Một số vụ tai nạn xảy ra khi người lao động không tuân thủ quy trình an toàn, dẫn </a:t>
            </a:r>
            <a:r>
              <a:rPr lang="en-US" sz="1400" dirty="0" err="1">
                <a:solidFill>
                  <a:srgbClr val="FFFFFF"/>
                </a:solidFill>
                <a:latin typeface="PT Serif" panose="020A0603040505020204" pitchFamily="18" charset="0"/>
                <a:ea typeface="Source Sans Pro" pitchFamily="34" charset="-122"/>
                <a:cs typeface="Source Sans Pro" pitchFamily="34" charset="-120"/>
              </a:rPr>
              <a:t>đến</a:t>
            </a:r>
            <a:r>
              <a:rPr lang="en-US" sz="1400" dirty="0">
                <a:solidFill>
                  <a:srgbClr val="FFFFFF"/>
                </a:solidFill>
                <a:latin typeface="PT Serif" panose="020A0603040505020204" pitchFamily="18" charset="0"/>
                <a:ea typeface="Source Sans Pro" pitchFamily="34" charset="-122"/>
                <a:cs typeface="Source Sans Pro" pitchFamily="34" charset="-120"/>
              </a:rPr>
              <a:t> </a:t>
            </a:r>
          </a:p>
          <a:p>
            <a:pPr marL="0" indent="0">
              <a:lnSpc>
                <a:spcPts val="1650"/>
              </a:lnSpc>
              <a:buNone/>
            </a:pPr>
            <a:r>
              <a:rPr lang="en-US" sz="1400" dirty="0" err="1">
                <a:solidFill>
                  <a:srgbClr val="FFFFFF"/>
                </a:solidFill>
                <a:latin typeface="PT Serif" panose="020A0603040505020204" pitchFamily="18" charset="0"/>
                <a:ea typeface="Source Sans Pro" pitchFamily="34" charset="-122"/>
                <a:cs typeface="Source Sans Pro" pitchFamily="34" charset="-120"/>
              </a:rPr>
              <a:t>việc</a:t>
            </a:r>
            <a:r>
              <a:rPr lang="en-US" sz="1400" dirty="0">
                <a:solidFill>
                  <a:srgbClr val="FFFFFF"/>
                </a:solidFill>
                <a:latin typeface="PT Serif" panose="020A0603040505020204" pitchFamily="18" charset="0"/>
                <a:ea typeface="Source Sans Pro" pitchFamily="34" charset="-122"/>
                <a:cs typeface="Source Sans Pro" pitchFamily="34" charset="-120"/>
              </a:rPr>
              <a:t> bị kẹt hoặc va chạm với các bộ phận máy.</a:t>
            </a:r>
            <a:endParaRPr lang="en-US" sz="1400" dirty="0"/>
          </a:p>
        </p:txBody>
      </p:sp>
      <p:sp>
        <p:nvSpPr>
          <p:cNvPr id="8" name="Shape 5"/>
          <p:cNvSpPr/>
          <p:nvPr/>
        </p:nvSpPr>
        <p:spPr>
          <a:xfrm>
            <a:off x="465892" y="5669756"/>
            <a:ext cx="13698617" cy="969878"/>
          </a:xfrm>
          <a:prstGeom prst="roundRect">
            <a:avLst>
              <a:gd name="adj" fmla="val 2604"/>
            </a:avLst>
          </a:prstGeom>
          <a:solidFill>
            <a:srgbClr val="124E73"/>
          </a:solidFill>
          <a:ln/>
        </p:spPr>
      </p:sp>
      <p:sp>
        <p:nvSpPr>
          <p:cNvPr id="9" name="Text 6"/>
          <p:cNvSpPr/>
          <p:nvPr/>
        </p:nvSpPr>
        <p:spPr>
          <a:xfrm>
            <a:off x="599003" y="5802868"/>
            <a:ext cx="1664137" cy="208002"/>
          </a:xfrm>
          <a:prstGeom prst="rect">
            <a:avLst/>
          </a:prstGeom>
          <a:noFill/>
          <a:ln/>
        </p:spPr>
        <p:txBody>
          <a:bodyPr wrap="none" lIns="0" tIns="0" rIns="0" bIns="0" rtlCol="0" anchor="t"/>
          <a:lstStyle/>
          <a:p>
            <a:pPr marL="0" indent="0">
              <a:lnSpc>
                <a:spcPts val="1600"/>
              </a:lnSpc>
              <a:buNone/>
            </a:pPr>
            <a:r>
              <a:rPr lang="en-US" sz="2000" dirty="0">
                <a:solidFill>
                  <a:srgbClr val="FFFFFF"/>
                </a:solidFill>
                <a:latin typeface="MuseoModerno Medium" pitchFamily="34" charset="0"/>
                <a:ea typeface="MuseoModerno Medium" pitchFamily="34" charset="-122"/>
                <a:cs typeface="MuseoModerno Medium" pitchFamily="34" charset="-120"/>
              </a:rPr>
              <a:t>Ngã và trượt</a:t>
            </a:r>
            <a:endParaRPr lang="en-US" sz="2000" dirty="0"/>
          </a:p>
        </p:txBody>
      </p:sp>
      <p:sp>
        <p:nvSpPr>
          <p:cNvPr id="10" name="Text 7"/>
          <p:cNvSpPr/>
          <p:nvPr/>
        </p:nvSpPr>
        <p:spPr>
          <a:xfrm>
            <a:off x="599003" y="6090642"/>
            <a:ext cx="13432393" cy="212884"/>
          </a:xfrm>
          <a:prstGeom prst="rect">
            <a:avLst/>
          </a:prstGeom>
          <a:noFill/>
          <a:ln/>
        </p:spPr>
        <p:txBody>
          <a:bodyPr wrap="none" lIns="0" tIns="0" rIns="0" bIns="0" rtlCol="0" anchor="t"/>
          <a:lstStyle/>
          <a:p>
            <a:pPr marL="0" indent="0">
              <a:lnSpc>
                <a:spcPts val="1650"/>
              </a:lnSpc>
              <a:buNone/>
            </a:pPr>
            <a:r>
              <a:rPr lang="en-US" sz="1400" dirty="0">
                <a:solidFill>
                  <a:srgbClr val="FFFFFF"/>
                </a:solidFill>
                <a:latin typeface="PT Serif" panose="020A0603040505020204" pitchFamily="18" charset="0"/>
                <a:ea typeface="Source Sans Pro" pitchFamily="34" charset="-122"/>
                <a:cs typeface="Source Sans Pro" pitchFamily="34" charset="-120"/>
              </a:rPr>
              <a:t>Các khu vực làm việc thường có bụi, nước hoặc dầu mỡ, gây trơn trượt. Nhiều công nhân đã gặp tai nạn do không có biện pháp vệ sinh và bảo trì thích hợp, dẫn đến </a:t>
            </a:r>
            <a:r>
              <a:rPr lang="en-US" sz="1400" dirty="0" err="1">
                <a:solidFill>
                  <a:srgbClr val="FFFFFF"/>
                </a:solidFill>
                <a:latin typeface="PT Serif" panose="020A0603040505020204" pitchFamily="18" charset="0"/>
                <a:ea typeface="Source Sans Pro" pitchFamily="34" charset="-122"/>
                <a:cs typeface="Source Sans Pro" pitchFamily="34" charset="-120"/>
              </a:rPr>
              <a:t>ngã</a:t>
            </a:r>
            <a:r>
              <a:rPr lang="en-US" sz="1400" dirty="0">
                <a:solidFill>
                  <a:srgbClr val="FFFFFF"/>
                </a:solidFill>
                <a:latin typeface="PT Serif" panose="020A0603040505020204" pitchFamily="18" charset="0"/>
                <a:ea typeface="Source Sans Pro" pitchFamily="34" charset="-122"/>
                <a:cs typeface="Source Sans Pro" pitchFamily="34" charset="-120"/>
              </a:rPr>
              <a:t> </a:t>
            </a:r>
          </a:p>
          <a:p>
            <a:pPr marL="0" indent="0">
              <a:lnSpc>
                <a:spcPts val="1650"/>
              </a:lnSpc>
              <a:buNone/>
            </a:pPr>
            <a:r>
              <a:rPr lang="en-US" sz="1400" dirty="0" err="1">
                <a:solidFill>
                  <a:srgbClr val="FFFFFF"/>
                </a:solidFill>
                <a:latin typeface="PT Serif" panose="020A0603040505020204" pitchFamily="18" charset="0"/>
                <a:ea typeface="Source Sans Pro" pitchFamily="34" charset="-122"/>
                <a:cs typeface="Source Sans Pro" pitchFamily="34" charset="-120"/>
              </a:rPr>
              <a:t>hoặc</a:t>
            </a:r>
            <a:r>
              <a:rPr lang="en-US" sz="1400" dirty="0">
                <a:solidFill>
                  <a:srgbClr val="FFFFFF"/>
                </a:solidFill>
                <a:latin typeface="PT Serif" panose="020A0603040505020204" pitchFamily="18" charset="0"/>
                <a:ea typeface="Source Sans Pro" pitchFamily="34" charset="-122"/>
                <a:cs typeface="Source Sans Pro" pitchFamily="34" charset="-120"/>
              </a:rPr>
              <a:t> trượt trong khi di chuyển.</a:t>
            </a:r>
            <a:endParaRPr lang="en-US" sz="1400" dirty="0"/>
          </a:p>
        </p:txBody>
      </p:sp>
      <p:sp>
        <p:nvSpPr>
          <p:cNvPr id="11" name="Shape 8"/>
          <p:cNvSpPr/>
          <p:nvPr/>
        </p:nvSpPr>
        <p:spPr>
          <a:xfrm>
            <a:off x="465891" y="6772746"/>
            <a:ext cx="13698617" cy="1036852"/>
          </a:xfrm>
          <a:prstGeom prst="roundRect">
            <a:avLst>
              <a:gd name="adj" fmla="val 2604"/>
            </a:avLst>
          </a:prstGeom>
          <a:solidFill>
            <a:srgbClr val="124E73"/>
          </a:solidFill>
          <a:ln/>
        </p:spPr>
      </p:sp>
      <p:sp>
        <p:nvSpPr>
          <p:cNvPr id="12" name="Text 9"/>
          <p:cNvSpPr/>
          <p:nvPr/>
        </p:nvSpPr>
        <p:spPr>
          <a:xfrm>
            <a:off x="599002" y="6905858"/>
            <a:ext cx="1676281" cy="208002"/>
          </a:xfrm>
          <a:prstGeom prst="rect">
            <a:avLst/>
          </a:prstGeom>
          <a:noFill/>
          <a:ln/>
        </p:spPr>
        <p:txBody>
          <a:bodyPr wrap="none" lIns="0" tIns="0" rIns="0" bIns="0" rtlCol="0" anchor="t"/>
          <a:lstStyle/>
          <a:p>
            <a:pPr marL="0" indent="0">
              <a:lnSpc>
                <a:spcPts val="1600"/>
              </a:lnSpc>
              <a:buNone/>
            </a:pPr>
            <a:r>
              <a:rPr lang="en-US" sz="2000" dirty="0">
                <a:solidFill>
                  <a:srgbClr val="FFFFFF"/>
                </a:solidFill>
                <a:latin typeface="MuseoModerno Medium" pitchFamily="34" charset="0"/>
                <a:ea typeface="MuseoModerno Medium" pitchFamily="34" charset="-122"/>
                <a:cs typeface="MuseoModerno Medium" pitchFamily="34" charset="-120"/>
              </a:rPr>
              <a:t>Tiếp xúc với hóa chất</a:t>
            </a:r>
            <a:endParaRPr lang="en-US" sz="2000" dirty="0"/>
          </a:p>
        </p:txBody>
      </p:sp>
      <p:sp>
        <p:nvSpPr>
          <p:cNvPr id="13" name="Text 10"/>
          <p:cNvSpPr/>
          <p:nvPr/>
        </p:nvSpPr>
        <p:spPr>
          <a:xfrm>
            <a:off x="599002" y="7193632"/>
            <a:ext cx="13432393" cy="212884"/>
          </a:xfrm>
          <a:prstGeom prst="rect">
            <a:avLst/>
          </a:prstGeom>
          <a:noFill/>
          <a:ln/>
        </p:spPr>
        <p:txBody>
          <a:bodyPr wrap="none" lIns="0" tIns="0" rIns="0" bIns="0" rtlCol="0" anchor="t"/>
          <a:lstStyle/>
          <a:p>
            <a:pPr marL="0" indent="0">
              <a:lnSpc>
                <a:spcPts val="1650"/>
              </a:lnSpc>
              <a:buNone/>
            </a:pPr>
            <a:r>
              <a:rPr lang="en-US" sz="1400" dirty="0">
                <a:solidFill>
                  <a:srgbClr val="FFFFFF"/>
                </a:solidFill>
                <a:latin typeface="PT Serif" panose="020A0603040505020204" pitchFamily="18" charset="0"/>
                <a:ea typeface="Source Sans Pro" pitchFamily="34" charset="-122"/>
                <a:cs typeface="Source Sans Pro" pitchFamily="34" charset="-120"/>
              </a:rPr>
              <a:t>Trong quá trình sản xuất, một số hóa chất được sử dụng để xử lý vật liệu có thể gây nguy hiểm cho sức khỏe công nhân. Nhiều trường hợp đã ghi nhận người lao động </a:t>
            </a:r>
            <a:r>
              <a:rPr lang="en-US" sz="1400" dirty="0" err="1">
                <a:solidFill>
                  <a:srgbClr val="FFFFFF"/>
                </a:solidFill>
                <a:latin typeface="PT Serif" panose="020A0603040505020204" pitchFamily="18" charset="0"/>
                <a:ea typeface="Source Sans Pro" pitchFamily="34" charset="-122"/>
                <a:cs typeface="Source Sans Pro" pitchFamily="34" charset="-120"/>
              </a:rPr>
              <a:t>bị</a:t>
            </a:r>
            <a:r>
              <a:rPr lang="en-US" sz="1400" dirty="0">
                <a:solidFill>
                  <a:srgbClr val="FFFFFF"/>
                </a:solidFill>
                <a:latin typeface="PT Serif" panose="020A0603040505020204" pitchFamily="18" charset="0"/>
                <a:ea typeface="Source Sans Pro" pitchFamily="34" charset="-122"/>
                <a:cs typeface="Source Sans Pro" pitchFamily="34" charset="-120"/>
              </a:rPr>
              <a:t> </a:t>
            </a:r>
          </a:p>
          <a:p>
            <a:pPr marL="0" indent="0">
              <a:lnSpc>
                <a:spcPts val="1650"/>
              </a:lnSpc>
              <a:buNone/>
            </a:pPr>
            <a:r>
              <a:rPr lang="en-US" sz="1400" dirty="0" err="1">
                <a:solidFill>
                  <a:srgbClr val="FFFFFF"/>
                </a:solidFill>
                <a:latin typeface="PT Serif" panose="020A0603040505020204" pitchFamily="18" charset="0"/>
                <a:ea typeface="Source Sans Pro" pitchFamily="34" charset="-122"/>
                <a:cs typeface="Source Sans Pro" pitchFamily="34" charset="-120"/>
              </a:rPr>
              <a:t>bỏng</a:t>
            </a:r>
            <a:r>
              <a:rPr lang="en-US" sz="1400" dirty="0">
                <a:solidFill>
                  <a:srgbClr val="FFFFFF"/>
                </a:solidFill>
                <a:latin typeface="PT Serif" panose="020A0603040505020204" pitchFamily="18" charset="0"/>
                <a:ea typeface="Source Sans Pro" pitchFamily="34" charset="-122"/>
                <a:cs typeface="Source Sans Pro" pitchFamily="34" charset="-120"/>
              </a:rPr>
              <a:t> hóa chất hoặc gặp vấn đề về hô hấp do </a:t>
            </a:r>
            <a:r>
              <a:rPr lang="en-US" sz="1400" dirty="0" err="1">
                <a:solidFill>
                  <a:srgbClr val="FFFFFF"/>
                </a:solidFill>
                <a:latin typeface="PT Serif" panose="020A0603040505020204" pitchFamily="18" charset="0"/>
                <a:ea typeface="Source Sans Pro" pitchFamily="34" charset="-122"/>
                <a:cs typeface="Source Sans Pro" pitchFamily="34" charset="-120"/>
              </a:rPr>
              <a:t>thiếu</a:t>
            </a:r>
            <a:r>
              <a:rPr lang="en-US" sz="1400" dirty="0">
                <a:solidFill>
                  <a:srgbClr val="FFFFFF"/>
                </a:solidFill>
                <a:latin typeface="PT Serif" panose="020A0603040505020204" pitchFamily="18" charset="0"/>
                <a:ea typeface="Source Sans Pro" pitchFamily="34" charset="-122"/>
                <a:cs typeface="Source Sans Pro" pitchFamily="34" charset="-120"/>
              </a:rPr>
              <a:t> thiết bị bảo hộ cá nhân.</a:t>
            </a:r>
            <a:endParaRPr lang="en-US" sz="1400" dirty="0"/>
          </a:p>
        </p:txBody>
      </p:sp>
      <p:pic>
        <p:nvPicPr>
          <p:cNvPr id="14" name="Picture 13">
            <a:extLst>
              <a:ext uri="{FF2B5EF4-FFF2-40B4-BE49-F238E27FC236}">
                <a16:creationId xmlns:a16="http://schemas.microsoft.com/office/drawing/2014/main" id="{24181A37-8388-9976-5B29-4D524CB5DD15}"/>
              </a:ext>
            </a:extLst>
          </p:cNvPr>
          <p:cNvPicPr>
            <a:picLocks noChangeAspect="1"/>
          </p:cNvPicPr>
          <p:nvPr/>
        </p:nvPicPr>
        <p:blipFill>
          <a:blip r:embed="rId4"/>
          <a:stretch>
            <a:fillRect/>
          </a:stretch>
        </p:blipFill>
        <p:spPr>
          <a:xfrm>
            <a:off x="11972745" y="7405635"/>
            <a:ext cx="2518971" cy="7800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357149" y="2963376"/>
            <a:ext cx="4919305" cy="4105275"/>
          </a:xfrm>
          <a:prstGeom prst="rect">
            <a:avLst/>
          </a:prstGeom>
        </p:spPr>
      </p:pic>
      <p:sp>
        <p:nvSpPr>
          <p:cNvPr id="3" name="Text 0"/>
          <p:cNvSpPr/>
          <p:nvPr/>
        </p:nvSpPr>
        <p:spPr>
          <a:xfrm>
            <a:off x="793789" y="2019657"/>
            <a:ext cx="8734181" cy="1417558"/>
          </a:xfrm>
          <a:prstGeom prst="rect">
            <a:avLst/>
          </a:prstGeom>
          <a:noFill/>
          <a:ln/>
        </p:spPr>
        <p:txBody>
          <a:bodyPr wrap="square" lIns="0" tIns="0" rIns="0" bIns="0" rtlCol="0" anchor="t"/>
          <a:lstStyle/>
          <a:p>
            <a:pPr marL="0" indent="0">
              <a:lnSpc>
                <a:spcPts val="5550"/>
              </a:lnSpc>
              <a:buNone/>
            </a:pPr>
            <a:r>
              <a:rPr lang="en-US" sz="4800" b="1" dirty="0">
                <a:solidFill>
                  <a:srgbClr val="124E73"/>
                </a:solidFill>
                <a:latin typeface="MuseoModerno Medium" pitchFamily="34" charset="0"/>
                <a:ea typeface="MuseoModerno Medium" pitchFamily="34" charset="-122"/>
                <a:cs typeface="MuseoModerno Medium" pitchFamily="34" charset="-120"/>
              </a:rPr>
              <a:t>I. Công đoạn cắt nguyên liệu</a:t>
            </a:r>
            <a:endParaRPr lang="en-US" sz="4800" b="1" dirty="0"/>
          </a:p>
        </p:txBody>
      </p:sp>
      <p:sp>
        <p:nvSpPr>
          <p:cNvPr id="4" name="Text 1"/>
          <p:cNvSpPr/>
          <p:nvPr/>
        </p:nvSpPr>
        <p:spPr>
          <a:xfrm>
            <a:off x="793789" y="4072258"/>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Công nhân sử dụng máy cắt để cắt vải, cao su và da theo kích thước và hình dạng đã được thiết kế.</a:t>
            </a:r>
            <a:endParaRPr lang="en-US" sz="1750" dirty="0"/>
          </a:p>
        </p:txBody>
      </p:sp>
      <p:sp>
        <p:nvSpPr>
          <p:cNvPr id="5" name="Text 2"/>
          <p:cNvSpPr/>
          <p:nvPr/>
        </p:nvSpPr>
        <p:spPr>
          <a:xfrm>
            <a:off x="793789" y="5053214"/>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Sự chính xác là yếu tố hàng đầu trong công việc này, vì mỗi mảnh cắt phải phù hợp với thiết kế tổng thể của giày. Công nhân phải đảm bảo an toàn lao động khi làm việc với máy cắt, sử dụng đầy đủ thiết bị bảo hộ cá nhân như găng tay và kính bảo vệ.</a:t>
            </a:r>
            <a:endParaRPr lang="en-US" sz="1750" dirty="0"/>
          </a:p>
        </p:txBody>
      </p:sp>
      <p:pic>
        <p:nvPicPr>
          <p:cNvPr id="6" name="Picture 5">
            <a:extLst>
              <a:ext uri="{FF2B5EF4-FFF2-40B4-BE49-F238E27FC236}">
                <a16:creationId xmlns:a16="http://schemas.microsoft.com/office/drawing/2014/main" id="{B79685B2-A6FF-EAF4-EB49-6EE42A666E73}"/>
              </a:ext>
            </a:extLst>
          </p:cNvPr>
          <p:cNvPicPr>
            <a:picLocks noChangeAspect="1"/>
          </p:cNvPicPr>
          <p:nvPr/>
        </p:nvPicPr>
        <p:blipFill>
          <a:blip r:embed="rId4"/>
          <a:stretch>
            <a:fillRect/>
          </a:stretch>
        </p:blipFill>
        <p:spPr>
          <a:xfrm>
            <a:off x="11972745" y="7405635"/>
            <a:ext cx="2518971" cy="7800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356497" y="336352"/>
            <a:ext cx="5917287" cy="382310"/>
          </a:xfrm>
          <a:prstGeom prst="rect">
            <a:avLst/>
          </a:prstGeom>
          <a:noFill/>
          <a:ln/>
        </p:spPr>
        <p:txBody>
          <a:bodyPr wrap="none" lIns="0" tIns="0" rIns="0" bIns="0" rtlCol="0" anchor="t"/>
          <a:lstStyle/>
          <a:p>
            <a:pPr marL="0" indent="0" algn="ctr">
              <a:lnSpc>
                <a:spcPts val="3000"/>
              </a:lnSpc>
              <a:buNone/>
            </a:pPr>
            <a:r>
              <a:rPr lang="en-US" sz="2400" b="1" dirty="0">
                <a:solidFill>
                  <a:srgbClr val="124E73"/>
                </a:solidFill>
                <a:latin typeface="MuseoModerno Medium" pitchFamily="34" charset="0"/>
                <a:ea typeface="MuseoModerno Medium" pitchFamily="34" charset="-122"/>
                <a:cs typeface="MuseoModerno Medium" pitchFamily="34" charset="-120"/>
              </a:rPr>
              <a:t>Nguy cơ trong quá trình Cắt nguyên liệu</a:t>
            </a:r>
            <a:endParaRPr lang="en-US" sz="2400" b="1" dirty="0"/>
          </a:p>
        </p:txBody>
      </p:sp>
      <p:pic>
        <p:nvPicPr>
          <p:cNvPr id="3" name="Image 0" descr="preencoded.png"/>
          <p:cNvPicPr>
            <a:picLocks noChangeAspect="1"/>
          </p:cNvPicPr>
          <p:nvPr/>
        </p:nvPicPr>
        <p:blipFill>
          <a:blip r:embed="rId3"/>
          <a:stretch>
            <a:fillRect/>
          </a:stretch>
        </p:blipFill>
        <p:spPr>
          <a:xfrm>
            <a:off x="3109912" y="963216"/>
            <a:ext cx="8410456" cy="4503301"/>
          </a:xfrm>
          <a:prstGeom prst="rect">
            <a:avLst/>
          </a:prstGeom>
        </p:spPr>
      </p:pic>
      <p:pic>
        <p:nvPicPr>
          <p:cNvPr id="5" name="Image 1" descr="preencoded.png"/>
          <p:cNvPicPr>
            <a:picLocks noChangeAspect="1"/>
          </p:cNvPicPr>
          <p:nvPr/>
        </p:nvPicPr>
        <p:blipFill>
          <a:blip r:embed="rId4"/>
          <a:stretch>
            <a:fillRect/>
          </a:stretch>
        </p:blipFill>
        <p:spPr>
          <a:xfrm>
            <a:off x="428150" y="5779538"/>
            <a:ext cx="611624" cy="978575"/>
          </a:xfrm>
          <a:prstGeom prst="rect">
            <a:avLst/>
          </a:prstGeom>
        </p:spPr>
      </p:pic>
      <p:sp>
        <p:nvSpPr>
          <p:cNvPr id="6" name="Text 2"/>
          <p:cNvSpPr/>
          <p:nvPr/>
        </p:nvSpPr>
        <p:spPr>
          <a:xfrm>
            <a:off x="1223249" y="5901815"/>
            <a:ext cx="1775222" cy="191095"/>
          </a:xfrm>
          <a:prstGeom prst="rect">
            <a:avLst/>
          </a:prstGeom>
          <a:noFill/>
          <a:ln/>
        </p:spPr>
        <p:txBody>
          <a:bodyPr wrap="none" lIns="0" tIns="0" rIns="0" bIns="0" rtlCol="0" anchor="t"/>
          <a:lstStyle/>
          <a:p>
            <a:pPr marL="0" indent="0" algn="l">
              <a:lnSpc>
                <a:spcPts val="1500"/>
              </a:lnSpc>
              <a:buNone/>
            </a:pPr>
            <a:r>
              <a:rPr lang="en-US" sz="2400" dirty="0">
                <a:solidFill>
                  <a:srgbClr val="2B4150"/>
                </a:solidFill>
                <a:latin typeface="MuseoModerno Medium" pitchFamily="34" charset="0"/>
                <a:ea typeface="MuseoModerno Medium" pitchFamily="34" charset="-122"/>
                <a:cs typeface="MuseoModerno Medium" pitchFamily="34" charset="-120"/>
              </a:rPr>
              <a:t>Tai nạn kẹt hoặc cắt tay</a:t>
            </a:r>
            <a:endParaRPr lang="en-US" sz="2400" dirty="0"/>
          </a:p>
        </p:txBody>
      </p:sp>
      <p:sp>
        <p:nvSpPr>
          <p:cNvPr id="7" name="Text 3"/>
          <p:cNvSpPr/>
          <p:nvPr/>
        </p:nvSpPr>
        <p:spPr>
          <a:xfrm>
            <a:off x="1223249" y="6166254"/>
            <a:ext cx="12979003" cy="438654"/>
          </a:xfrm>
          <a:prstGeom prst="rect">
            <a:avLst/>
          </a:prstGeom>
          <a:noFill/>
          <a:ln/>
        </p:spPr>
        <p:txBody>
          <a:bodyPr wrap="square" lIns="0" tIns="0" rIns="0" bIns="0" rtlCol="0" anchor="t"/>
          <a:lstStyle/>
          <a:p>
            <a:pPr marL="0" indent="0" algn="l">
              <a:lnSpc>
                <a:spcPct val="13000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Trong quá trình cắt nguyên liệu, công nhân có thể bị kẹt hoặc cắt phải tay khi làm việc với máy cắt. Do yêu cầu về độ chính xác, công nhân thường phải làm việc gần máy móc, và một chút sơ suất trong việc điều chỉnh nguyên liệu có thể dẫn đến các chấn thương nghiêm trọng.</a:t>
            </a:r>
            <a:endParaRPr lang="en-US" sz="1400" dirty="0"/>
          </a:p>
        </p:txBody>
      </p:sp>
      <p:pic>
        <p:nvPicPr>
          <p:cNvPr id="8" name="Image 2" descr="preencoded.png"/>
          <p:cNvPicPr>
            <a:picLocks noChangeAspect="1"/>
          </p:cNvPicPr>
          <p:nvPr/>
        </p:nvPicPr>
        <p:blipFill>
          <a:blip r:embed="rId5"/>
          <a:stretch>
            <a:fillRect/>
          </a:stretch>
        </p:blipFill>
        <p:spPr>
          <a:xfrm>
            <a:off x="428149" y="6915745"/>
            <a:ext cx="611624" cy="978575"/>
          </a:xfrm>
          <a:prstGeom prst="rect">
            <a:avLst/>
          </a:prstGeom>
        </p:spPr>
      </p:pic>
      <p:sp>
        <p:nvSpPr>
          <p:cNvPr id="9" name="Text 4"/>
          <p:cNvSpPr/>
          <p:nvPr/>
        </p:nvSpPr>
        <p:spPr>
          <a:xfrm>
            <a:off x="1223248" y="7038022"/>
            <a:ext cx="1529120" cy="191095"/>
          </a:xfrm>
          <a:prstGeom prst="rect">
            <a:avLst/>
          </a:prstGeom>
          <a:noFill/>
          <a:ln/>
        </p:spPr>
        <p:txBody>
          <a:bodyPr wrap="none" lIns="0" tIns="0" rIns="0" bIns="0" rtlCol="0" anchor="t"/>
          <a:lstStyle/>
          <a:p>
            <a:pPr marL="0" indent="0" algn="l">
              <a:lnSpc>
                <a:spcPts val="1500"/>
              </a:lnSpc>
              <a:buNone/>
            </a:pPr>
            <a:r>
              <a:rPr lang="en-US" sz="2400" dirty="0">
                <a:solidFill>
                  <a:srgbClr val="2B4150"/>
                </a:solidFill>
                <a:latin typeface="MuseoModerno Medium" pitchFamily="34" charset="0"/>
                <a:ea typeface="MuseoModerno Medium" pitchFamily="34" charset="-122"/>
                <a:cs typeface="MuseoModerno Medium" pitchFamily="34" charset="-120"/>
              </a:rPr>
              <a:t>Tai nạn va chạm</a:t>
            </a:r>
            <a:endParaRPr lang="en-US" sz="2400" dirty="0"/>
          </a:p>
        </p:txBody>
      </p:sp>
      <p:sp>
        <p:nvSpPr>
          <p:cNvPr id="10" name="Text 5"/>
          <p:cNvSpPr/>
          <p:nvPr/>
        </p:nvSpPr>
        <p:spPr>
          <a:xfrm>
            <a:off x="1223248" y="7302461"/>
            <a:ext cx="12979003" cy="590787"/>
          </a:xfrm>
          <a:prstGeom prst="rect">
            <a:avLst/>
          </a:prstGeom>
          <a:noFill/>
          <a:ln/>
        </p:spPr>
        <p:txBody>
          <a:bodyPr wrap="none" lIns="0" tIns="0" rIns="0" bIns="0" rtlCol="0" anchor="t"/>
          <a:lstStyle/>
          <a:p>
            <a:pPr marL="0" indent="0" algn="l">
              <a:lnSpc>
                <a:spcPct val="130000"/>
              </a:lnSpc>
              <a:buNone/>
            </a:pPr>
            <a:r>
              <a:rPr lang="en-US" sz="1400" dirty="0">
                <a:solidFill>
                  <a:srgbClr val="2B4150"/>
                </a:solidFill>
                <a:latin typeface="PT Serif" panose="020A0603040505020204" pitchFamily="18" charset="0"/>
                <a:ea typeface="Source Sans Pro" pitchFamily="34" charset="-122"/>
                <a:cs typeface="Source Sans Pro" pitchFamily="34" charset="-120"/>
              </a:rPr>
              <a:t>Các vụ tai nạn do va chạm cũng không hiếm gặp. Trong không gian làm việc hẹp, sự di chuyển của công nhân và máy móc có thể dẫn đến những tình huống bất ngờ, </a:t>
            </a:r>
          </a:p>
          <a:p>
            <a:pPr marL="0" indent="0" algn="l">
              <a:lnSpc>
                <a:spcPct val="130000"/>
              </a:lnSpc>
              <a:buNone/>
            </a:pPr>
            <a:r>
              <a:rPr lang="en-US" sz="1400" dirty="0" err="1">
                <a:solidFill>
                  <a:srgbClr val="2B4150"/>
                </a:solidFill>
                <a:latin typeface="PT Serif" panose="020A0603040505020204" pitchFamily="18" charset="0"/>
                <a:ea typeface="Source Sans Pro" pitchFamily="34" charset="-122"/>
                <a:cs typeface="Source Sans Pro" pitchFamily="34" charset="-120"/>
              </a:rPr>
              <a:t>như</a:t>
            </a:r>
            <a:r>
              <a:rPr lang="en-US" sz="1400" dirty="0">
                <a:solidFill>
                  <a:srgbClr val="2B4150"/>
                </a:solidFill>
                <a:latin typeface="PT Serif" panose="020A0603040505020204" pitchFamily="18" charset="0"/>
                <a:ea typeface="Source Sans Pro" pitchFamily="34" charset="-122"/>
                <a:cs typeface="Source Sans Pro" pitchFamily="34" charset="-120"/>
              </a:rPr>
              <a:t> va chạm với thiết bị hay với đồng nghiệp, </a:t>
            </a:r>
            <a:r>
              <a:rPr lang="en-US" sz="1400" dirty="0" err="1">
                <a:solidFill>
                  <a:srgbClr val="2B4150"/>
                </a:solidFill>
                <a:latin typeface="PT Serif" panose="020A0603040505020204" pitchFamily="18" charset="0"/>
                <a:ea typeface="Source Sans Pro" pitchFamily="34" charset="-122"/>
                <a:cs typeface="Source Sans Pro" pitchFamily="34" charset="-120"/>
              </a:rPr>
              <a:t>gây</a:t>
            </a:r>
            <a:r>
              <a:rPr lang="en-US" sz="1400" dirty="0">
                <a:solidFill>
                  <a:srgbClr val="2B4150"/>
                </a:solidFill>
                <a:latin typeface="PT Serif" panose="020A0603040505020204" pitchFamily="18" charset="0"/>
                <a:ea typeface="Source Sans Pro" pitchFamily="34" charset="-122"/>
                <a:cs typeface="Source Sans Pro" pitchFamily="34" charset="-120"/>
              </a:rPr>
              <a:t> ra chấn thương hoặc thậm chí gãy xương.</a:t>
            </a:r>
            <a:endParaRPr lang="en-US" sz="1400" dirty="0"/>
          </a:p>
        </p:txBody>
      </p:sp>
      <p:pic>
        <p:nvPicPr>
          <p:cNvPr id="11" name="Picture 10">
            <a:extLst>
              <a:ext uri="{FF2B5EF4-FFF2-40B4-BE49-F238E27FC236}">
                <a16:creationId xmlns:a16="http://schemas.microsoft.com/office/drawing/2014/main" id="{4AC36D6E-7BB5-7FB5-D954-5F6E6AF05095}"/>
              </a:ext>
            </a:extLst>
          </p:cNvPr>
          <p:cNvPicPr>
            <a:picLocks noChangeAspect="1"/>
          </p:cNvPicPr>
          <p:nvPr/>
        </p:nvPicPr>
        <p:blipFill>
          <a:blip r:embed="rId6"/>
          <a:stretch>
            <a:fillRect/>
          </a:stretch>
        </p:blipFill>
        <p:spPr>
          <a:xfrm>
            <a:off x="12118312" y="7450710"/>
            <a:ext cx="2373404" cy="7349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82560"/>
            <a:ext cx="8199485" cy="1417558"/>
          </a:xfrm>
          <a:prstGeom prst="rect">
            <a:avLst/>
          </a:prstGeom>
          <a:noFill/>
          <a:ln/>
        </p:spPr>
        <p:txBody>
          <a:bodyPr wrap="square" lIns="0" tIns="0" rIns="0" bIns="0" rtlCol="0" anchor="t"/>
          <a:lstStyle/>
          <a:p>
            <a:pPr marL="0" indent="0">
              <a:lnSpc>
                <a:spcPts val="5550"/>
              </a:lnSpc>
              <a:buNone/>
            </a:pPr>
            <a:r>
              <a:rPr lang="en-US" sz="4450" b="1" dirty="0">
                <a:solidFill>
                  <a:srgbClr val="124E73"/>
                </a:solidFill>
                <a:latin typeface="MuseoModerno Medium" pitchFamily="34" charset="0"/>
                <a:ea typeface="MuseoModerno Medium" pitchFamily="34" charset="-122"/>
                <a:cs typeface="MuseoModerno Medium" pitchFamily="34" charset="-120"/>
              </a:rPr>
              <a:t>II. Công đoạn May và lắp ráp</a:t>
            </a:r>
            <a:endParaRPr lang="en-US" sz="4450" b="1" dirty="0"/>
          </a:p>
        </p:txBody>
      </p:sp>
      <p:sp>
        <p:nvSpPr>
          <p:cNvPr id="4" name="Text 1"/>
          <p:cNvSpPr/>
          <p:nvPr/>
        </p:nvSpPr>
        <p:spPr>
          <a:xfrm>
            <a:off x="793790" y="4140279"/>
            <a:ext cx="7556421" cy="725805"/>
          </a:xfrm>
          <a:prstGeom prst="rect">
            <a:avLst/>
          </a:prstGeom>
          <a:noFill/>
          <a:ln/>
        </p:spPr>
        <p:txBody>
          <a:bodyPr wrap="square" lIns="0" tIns="0" rIns="0" bIns="0" rtlCol="0" anchor="t"/>
          <a:lstStyle/>
          <a:p>
            <a:pPr marL="0" indent="0">
              <a:lnSpc>
                <a:spcPts val="2850"/>
              </a:lnSpc>
              <a:buNone/>
            </a:pPr>
            <a:r>
              <a:rPr lang="en-US" sz="1750" dirty="0" err="1">
                <a:solidFill>
                  <a:srgbClr val="2B4150"/>
                </a:solidFill>
                <a:latin typeface="PT Serif" panose="020A0603040505020204" pitchFamily="18" charset="0"/>
                <a:ea typeface="Source Sans Pro" pitchFamily="34" charset="-122"/>
                <a:cs typeface="Source Sans Pro" pitchFamily="34" charset="-120"/>
              </a:rPr>
              <a:t>Tại</a:t>
            </a:r>
            <a:r>
              <a:rPr lang="en-US" sz="1750" dirty="0">
                <a:solidFill>
                  <a:srgbClr val="2B4150"/>
                </a:solidFill>
                <a:latin typeface="PT Serif" panose="020A0603040505020204" pitchFamily="18" charset="0"/>
                <a:ea typeface="Source Sans Pro" pitchFamily="34" charset="-122"/>
                <a:cs typeface="Source Sans Pro" pitchFamily="34" charset="-120"/>
              </a:rPr>
              <a:t> giai đoạn này, công nhân sẽ thực hiện việc may các phần của giày lại với nhau, bao gồm thân giày, lót giày và đế.</a:t>
            </a:r>
            <a:endParaRPr lang="en-US" sz="1750" dirty="0"/>
          </a:p>
        </p:txBody>
      </p:sp>
      <p:sp>
        <p:nvSpPr>
          <p:cNvPr id="5" name="Text 2"/>
          <p:cNvSpPr/>
          <p:nvPr/>
        </p:nvSpPr>
        <p:spPr>
          <a:xfrm>
            <a:off x="793790" y="5121235"/>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Công việc may có thể được thực hiện bằng tay hoặc máy, tùy thuộc vào yêu cầu của từng sản phẩm và quy mô sản xuất. </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9627870" y="2117050"/>
            <a:ext cx="4518660" cy="5036820"/>
          </a:xfrm>
          <a:prstGeom prst="rect">
            <a:avLst/>
          </a:prstGeom>
        </p:spPr>
      </p:pic>
      <p:sp>
        <p:nvSpPr>
          <p:cNvPr id="4" name="Text 0"/>
          <p:cNvSpPr/>
          <p:nvPr/>
        </p:nvSpPr>
        <p:spPr>
          <a:xfrm>
            <a:off x="673179" y="578525"/>
            <a:ext cx="6488549" cy="601028"/>
          </a:xfrm>
          <a:prstGeom prst="rect">
            <a:avLst/>
          </a:prstGeom>
          <a:noFill/>
          <a:ln/>
        </p:spPr>
        <p:txBody>
          <a:bodyPr wrap="none" lIns="0" tIns="0" rIns="0" bIns="0" rtlCol="0" anchor="t"/>
          <a:lstStyle/>
          <a:p>
            <a:pPr marL="0" indent="0">
              <a:lnSpc>
                <a:spcPts val="4700"/>
              </a:lnSpc>
              <a:buNone/>
            </a:pPr>
            <a:r>
              <a:rPr lang="en-US" sz="4000" b="1" dirty="0">
                <a:solidFill>
                  <a:srgbClr val="124E73"/>
                </a:solidFill>
                <a:latin typeface="MuseoModerno Medium" pitchFamily="34" charset="0"/>
                <a:ea typeface="MuseoModerno Medium" pitchFamily="34" charset="-122"/>
                <a:cs typeface="MuseoModerno Medium" pitchFamily="34" charset="-120"/>
              </a:rPr>
              <a:t>Nguy cơ khi May và lắp ráp</a:t>
            </a:r>
            <a:endParaRPr lang="en-US" sz="4000" b="1" dirty="0"/>
          </a:p>
        </p:txBody>
      </p:sp>
      <p:sp>
        <p:nvSpPr>
          <p:cNvPr id="5" name="Shape 1"/>
          <p:cNvSpPr/>
          <p:nvPr/>
        </p:nvSpPr>
        <p:spPr>
          <a:xfrm>
            <a:off x="673179" y="1684377"/>
            <a:ext cx="432673" cy="432673"/>
          </a:xfrm>
          <a:prstGeom prst="roundRect">
            <a:avLst>
              <a:gd name="adj" fmla="val 6668"/>
            </a:avLst>
          </a:prstGeom>
          <a:solidFill>
            <a:srgbClr val="124E73"/>
          </a:solidFill>
          <a:ln/>
        </p:spPr>
      </p:sp>
      <p:sp>
        <p:nvSpPr>
          <p:cNvPr id="6" name="Text 2"/>
          <p:cNvSpPr/>
          <p:nvPr/>
        </p:nvSpPr>
        <p:spPr>
          <a:xfrm>
            <a:off x="821769" y="1756410"/>
            <a:ext cx="135374" cy="288488"/>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1</a:t>
            </a:r>
            <a:endParaRPr lang="en-US" sz="2250" dirty="0"/>
          </a:p>
        </p:txBody>
      </p:sp>
      <p:sp>
        <p:nvSpPr>
          <p:cNvPr id="7" name="Text 3"/>
          <p:cNvSpPr/>
          <p:nvPr/>
        </p:nvSpPr>
        <p:spPr>
          <a:xfrm>
            <a:off x="1298138" y="1684377"/>
            <a:ext cx="3075861" cy="300395"/>
          </a:xfrm>
          <a:prstGeom prst="rect">
            <a:avLst/>
          </a:prstGeom>
          <a:noFill/>
          <a:ln/>
        </p:spPr>
        <p:txBody>
          <a:bodyPr wrap="none" lIns="0" tIns="0" rIns="0" bIns="0" rtlCol="0" anchor="t"/>
          <a:lstStyle/>
          <a:p>
            <a:pPr marL="0" indent="0">
              <a:lnSpc>
                <a:spcPts val="2350"/>
              </a:lnSpc>
              <a:buNone/>
            </a:pPr>
            <a:r>
              <a:rPr lang="en-US" sz="2400" dirty="0">
                <a:solidFill>
                  <a:srgbClr val="2B4150"/>
                </a:solidFill>
                <a:latin typeface="MuseoModerno Medium" pitchFamily="34" charset="0"/>
                <a:ea typeface="MuseoModerno Medium" pitchFamily="34" charset="-122"/>
                <a:cs typeface="MuseoModerno Medium" pitchFamily="34" charset="-120"/>
              </a:rPr>
              <a:t>Chấn thương do máy may</a:t>
            </a:r>
            <a:endParaRPr lang="en-US" sz="2400" dirty="0"/>
          </a:p>
        </p:txBody>
      </p:sp>
      <p:sp>
        <p:nvSpPr>
          <p:cNvPr id="8" name="Text 4"/>
          <p:cNvSpPr/>
          <p:nvPr/>
        </p:nvSpPr>
        <p:spPr>
          <a:xfrm>
            <a:off x="1298138" y="1984772"/>
            <a:ext cx="7172682" cy="923330"/>
          </a:xfrm>
          <a:prstGeom prst="rect">
            <a:avLst/>
          </a:prstGeom>
          <a:noFill/>
          <a:ln/>
        </p:spPr>
        <p:txBody>
          <a:bodyPr wrap="square" lIns="0" tIns="0" rIns="0" bIns="0" rtlCol="0" anchor="t"/>
          <a:lstStyle/>
          <a:p>
            <a:pPr marL="0" indent="0">
              <a:lnSpc>
                <a:spcPts val="24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Công nhân có thể bị kẹt tay hoặc bị thương do kim máy. Sự tập trung không đầy đủ hoặc thao tác không chính xác có thể dẫn đến việc kim cắt vào da, gây ra vết thương nghiêm trọng.</a:t>
            </a:r>
            <a:endParaRPr lang="en-US" sz="1600" dirty="0"/>
          </a:p>
        </p:txBody>
      </p:sp>
      <p:sp>
        <p:nvSpPr>
          <p:cNvPr id="9" name="Shape 5"/>
          <p:cNvSpPr/>
          <p:nvPr/>
        </p:nvSpPr>
        <p:spPr>
          <a:xfrm>
            <a:off x="673179" y="3432096"/>
            <a:ext cx="432673" cy="432673"/>
          </a:xfrm>
          <a:prstGeom prst="roundRect">
            <a:avLst>
              <a:gd name="adj" fmla="val 6668"/>
            </a:avLst>
          </a:prstGeom>
          <a:solidFill>
            <a:srgbClr val="124E73"/>
          </a:solidFill>
          <a:ln/>
        </p:spPr>
      </p:sp>
      <p:sp>
        <p:nvSpPr>
          <p:cNvPr id="10" name="Text 6"/>
          <p:cNvSpPr/>
          <p:nvPr/>
        </p:nvSpPr>
        <p:spPr>
          <a:xfrm>
            <a:off x="809268" y="3504128"/>
            <a:ext cx="160496" cy="288488"/>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2</a:t>
            </a:r>
            <a:endParaRPr lang="en-US" sz="2250" dirty="0"/>
          </a:p>
        </p:txBody>
      </p:sp>
      <p:sp>
        <p:nvSpPr>
          <p:cNvPr id="11" name="Text 7"/>
          <p:cNvSpPr/>
          <p:nvPr/>
        </p:nvSpPr>
        <p:spPr>
          <a:xfrm>
            <a:off x="1298138" y="3432096"/>
            <a:ext cx="4081582" cy="300395"/>
          </a:xfrm>
          <a:prstGeom prst="rect">
            <a:avLst/>
          </a:prstGeom>
          <a:noFill/>
          <a:ln/>
        </p:spPr>
        <p:txBody>
          <a:bodyPr wrap="none" lIns="0" tIns="0" rIns="0" bIns="0" rtlCol="0" anchor="t"/>
          <a:lstStyle/>
          <a:p>
            <a:pPr marL="0" indent="0">
              <a:lnSpc>
                <a:spcPts val="2350"/>
              </a:lnSpc>
              <a:buNone/>
            </a:pPr>
            <a:r>
              <a:rPr lang="en-US" sz="2400" dirty="0">
                <a:solidFill>
                  <a:srgbClr val="2B4150"/>
                </a:solidFill>
                <a:latin typeface="MuseoModerno Medium" pitchFamily="34" charset="0"/>
                <a:ea typeface="MuseoModerno Medium" pitchFamily="34" charset="-122"/>
                <a:cs typeface="MuseoModerno Medium" pitchFamily="34" charset="-120"/>
              </a:rPr>
              <a:t>Tai nạn trong quá trình vận chuyển</a:t>
            </a:r>
            <a:endParaRPr lang="en-US" sz="2400" dirty="0"/>
          </a:p>
        </p:txBody>
      </p:sp>
      <p:sp>
        <p:nvSpPr>
          <p:cNvPr id="12" name="Text 8"/>
          <p:cNvSpPr/>
          <p:nvPr/>
        </p:nvSpPr>
        <p:spPr>
          <a:xfrm>
            <a:off x="1298138" y="3732491"/>
            <a:ext cx="7172682" cy="923330"/>
          </a:xfrm>
          <a:prstGeom prst="rect">
            <a:avLst/>
          </a:prstGeom>
          <a:noFill/>
          <a:ln/>
        </p:spPr>
        <p:txBody>
          <a:bodyPr wrap="square" lIns="0" tIns="0" rIns="0" bIns="0" rtlCol="0" anchor="t"/>
          <a:lstStyle/>
          <a:p>
            <a:pPr marL="0" indent="0">
              <a:lnSpc>
                <a:spcPts val="24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Những vật nặng như thùng chứa nguyên liệu hoặc giày đã hoàn thiện có thể gây chấn thương nếu rơi hoặc bị đổ. Công nhân cũng có thể bị trượt ngã khi làm việc trong một không gian chật hẹp.</a:t>
            </a:r>
            <a:endParaRPr lang="en-US" sz="1600" dirty="0"/>
          </a:p>
        </p:txBody>
      </p:sp>
      <p:sp>
        <p:nvSpPr>
          <p:cNvPr id="13" name="Shape 9"/>
          <p:cNvSpPr/>
          <p:nvPr/>
        </p:nvSpPr>
        <p:spPr>
          <a:xfrm>
            <a:off x="673179" y="5179814"/>
            <a:ext cx="432673" cy="432673"/>
          </a:xfrm>
          <a:prstGeom prst="roundRect">
            <a:avLst>
              <a:gd name="adj" fmla="val 6668"/>
            </a:avLst>
          </a:prstGeom>
          <a:solidFill>
            <a:srgbClr val="124E73"/>
          </a:solidFill>
          <a:ln/>
        </p:spPr>
      </p:sp>
      <p:sp>
        <p:nvSpPr>
          <p:cNvPr id="14" name="Text 10"/>
          <p:cNvSpPr/>
          <p:nvPr/>
        </p:nvSpPr>
        <p:spPr>
          <a:xfrm>
            <a:off x="808434" y="5251847"/>
            <a:ext cx="162163" cy="288488"/>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3</a:t>
            </a:r>
            <a:endParaRPr lang="en-US" sz="2250" dirty="0"/>
          </a:p>
        </p:txBody>
      </p:sp>
      <p:sp>
        <p:nvSpPr>
          <p:cNvPr id="15" name="Text 11"/>
          <p:cNvSpPr/>
          <p:nvPr/>
        </p:nvSpPr>
        <p:spPr>
          <a:xfrm>
            <a:off x="1298138" y="5179814"/>
            <a:ext cx="3270290" cy="300395"/>
          </a:xfrm>
          <a:prstGeom prst="rect">
            <a:avLst/>
          </a:prstGeom>
          <a:noFill/>
          <a:ln/>
        </p:spPr>
        <p:txBody>
          <a:bodyPr wrap="none" lIns="0" tIns="0" rIns="0" bIns="0" rtlCol="0" anchor="t"/>
          <a:lstStyle/>
          <a:p>
            <a:pPr marL="0" indent="0">
              <a:lnSpc>
                <a:spcPts val="2350"/>
              </a:lnSpc>
              <a:buNone/>
            </a:pPr>
            <a:r>
              <a:rPr lang="en-US" sz="2400" dirty="0">
                <a:solidFill>
                  <a:srgbClr val="2B4150"/>
                </a:solidFill>
                <a:latin typeface="MuseoModerno Medium" pitchFamily="34" charset="0"/>
                <a:ea typeface="MuseoModerno Medium" pitchFamily="34" charset="-122"/>
                <a:cs typeface="MuseoModerno Medium" pitchFamily="34" charset="-120"/>
              </a:rPr>
              <a:t>Chấn thương do dụng cụ cắt</a:t>
            </a:r>
            <a:endParaRPr lang="en-US" sz="2400" dirty="0"/>
          </a:p>
        </p:txBody>
      </p:sp>
      <p:sp>
        <p:nvSpPr>
          <p:cNvPr id="16" name="Text 12"/>
          <p:cNvSpPr/>
          <p:nvPr/>
        </p:nvSpPr>
        <p:spPr>
          <a:xfrm>
            <a:off x="1298138" y="5480209"/>
            <a:ext cx="7172682" cy="615553"/>
          </a:xfrm>
          <a:prstGeom prst="rect">
            <a:avLst/>
          </a:prstGeom>
          <a:noFill/>
          <a:ln/>
        </p:spPr>
        <p:txBody>
          <a:bodyPr wrap="square" lIns="0" tIns="0" rIns="0" bIns="0" rtlCol="0" anchor="t"/>
          <a:lstStyle/>
          <a:p>
            <a:pPr marL="0" indent="0">
              <a:lnSpc>
                <a:spcPts val="24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Nếu không được sử dụng đúng cách, các dụng cụ này có thể gây ra những vết cắt sâu, dẫn đến tình trạng mất máu và đau đớn.</a:t>
            </a:r>
            <a:endParaRPr lang="en-US" sz="1600" dirty="0"/>
          </a:p>
        </p:txBody>
      </p:sp>
      <p:sp>
        <p:nvSpPr>
          <p:cNvPr id="17" name="Shape 13"/>
          <p:cNvSpPr/>
          <p:nvPr/>
        </p:nvSpPr>
        <p:spPr>
          <a:xfrm>
            <a:off x="673179" y="6619756"/>
            <a:ext cx="432673" cy="432673"/>
          </a:xfrm>
          <a:prstGeom prst="roundRect">
            <a:avLst>
              <a:gd name="adj" fmla="val 6668"/>
            </a:avLst>
          </a:prstGeom>
          <a:solidFill>
            <a:srgbClr val="124E73"/>
          </a:solidFill>
          <a:ln/>
        </p:spPr>
      </p:sp>
      <p:sp>
        <p:nvSpPr>
          <p:cNvPr id="18" name="Text 14"/>
          <p:cNvSpPr/>
          <p:nvPr/>
        </p:nvSpPr>
        <p:spPr>
          <a:xfrm>
            <a:off x="796528" y="6691789"/>
            <a:ext cx="185857" cy="288488"/>
          </a:xfrm>
          <a:prstGeom prst="rect">
            <a:avLst/>
          </a:prstGeom>
          <a:noFill/>
          <a:ln/>
        </p:spPr>
        <p:txBody>
          <a:bodyPr wrap="none" lIns="0" tIns="0" rIns="0" bIns="0" rtlCol="0" anchor="t"/>
          <a:lstStyle/>
          <a:p>
            <a:pPr marL="0" indent="0" algn="ctr">
              <a:lnSpc>
                <a:spcPts val="2250"/>
              </a:lnSpc>
              <a:buNone/>
            </a:pPr>
            <a:r>
              <a:rPr lang="en-US" sz="2250" dirty="0">
                <a:solidFill>
                  <a:srgbClr val="FFFFFF"/>
                </a:solidFill>
                <a:latin typeface="MuseoModerno Medium" pitchFamily="34" charset="0"/>
                <a:ea typeface="MuseoModerno Medium" pitchFamily="34" charset="-122"/>
                <a:cs typeface="MuseoModerno Medium" pitchFamily="34" charset="-120"/>
              </a:rPr>
              <a:t>4</a:t>
            </a:r>
            <a:endParaRPr lang="en-US" sz="2250" dirty="0"/>
          </a:p>
        </p:txBody>
      </p:sp>
      <p:sp>
        <p:nvSpPr>
          <p:cNvPr id="19" name="Text 15"/>
          <p:cNvSpPr/>
          <p:nvPr/>
        </p:nvSpPr>
        <p:spPr>
          <a:xfrm>
            <a:off x="1298138" y="6619756"/>
            <a:ext cx="2744510" cy="300395"/>
          </a:xfrm>
          <a:prstGeom prst="rect">
            <a:avLst/>
          </a:prstGeom>
          <a:noFill/>
          <a:ln/>
        </p:spPr>
        <p:txBody>
          <a:bodyPr wrap="none" lIns="0" tIns="0" rIns="0" bIns="0" rtlCol="0" anchor="t"/>
          <a:lstStyle/>
          <a:p>
            <a:pPr marL="0" indent="0">
              <a:lnSpc>
                <a:spcPts val="2350"/>
              </a:lnSpc>
              <a:buNone/>
            </a:pPr>
            <a:r>
              <a:rPr lang="en-US" sz="2400" dirty="0">
                <a:solidFill>
                  <a:srgbClr val="2B4150"/>
                </a:solidFill>
                <a:latin typeface="MuseoModerno Medium" pitchFamily="34" charset="0"/>
                <a:ea typeface="MuseoModerno Medium" pitchFamily="34" charset="-122"/>
                <a:cs typeface="MuseoModerno Medium" pitchFamily="34" charset="-120"/>
              </a:rPr>
              <a:t>Căng thẳng và mệt mỏi</a:t>
            </a:r>
            <a:endParaRPr lang="en-US" sz="2400" dirty="0"/>
          </a:p>
        </p:txBody>
      </p:sp>
      <p:sp>
        <p:nvSpPr>
          <p:cNvPr id="20" name="Text 16"/>
          <p:cNvSpPr/>
          <p:nvPr/>
        </p:nvSpPr>
        <p:spPr>
          <a:xfrm>
            <a:off x="1298138" y="6920151"/>
            <a:ext cx="7172682" cy="615553"/>
          </a:xfrm>
          <a:prstGeom prst="rect">
            <a:avLst/>
          </a:prstGeom>
          <a:noFill/>
          <a:ln/>
        </p:spPr>
        <p:txBody>
          <a:bodyPr wrap="square" lIns="0" tIns="0" rIns="0" bIns="0" rtlCol="0" anchor="t"/>
          <a:lstStyle/>
          <a:p>
            <a:pPr marL="0" indent="0">
              <a:lnSpc>
                <a:spcPts val="24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Khi công nhân không được nghỉ ngơi đầy đủ, họ dễ bị phân tâm và không đủ tỉnh táo để nhận biết và ứng phó kịp thời với các tình huống nguy hiểm.</a:t>
            </a:r>
            <a:endParaRPr lang="en-US" sz="1600" dirty="0"/>
          </a:p>
        </p:txBody>
      </p:sp>
      <p:pic>
        <p:nvPicPr>
          <p:cNvPr id="21" name="Picture 20">
            <a:extLst>
              <a:ext uri="{FF2B5EF4-FFF2-40B4-BE49-F238E27FC236}">
                <a16:creationId xmlns:a16="http://schemas.microsoft.com/office/drawing/2014/main" id="{41C9F7F5-3330-1FB0-E490-A769422A3390}"/>
              </a:ext>
            </a:extLst>
          </p:cNvPr>
          <p:cNvPicPr>
            <a:picLocks noChangeAspect="1"/>
          </p:cNvPicPr>
          <p:nvPr/>
        </p:nvPicPr>
        <p:blipFill>
          <a:blip r:embed="rId4"/>
          <a:stretch>
            <a:fillRect/>
          </a:stretch>
        </p:blipFill>
        <p:spPr>
          <a:xfrm>
            <a:off x="11972745" y="7405635"/>
            <a:ext cx="2518971" cy="7800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3227427"/>
            <a:ext cx="6504384" cy="708779"/>
          </a:xfrm>
          <a:prstGeom prst="rect">
            <a:avLst/>
          </a:prstGeom>
          <a:noFill/>
          <a:ln/>
        </p:spPr>
        <p:txBody>
          <a:bodyPr wrap="none" lIns="0" tIns="0" rIns="0" bIns="0" rtlCol="0" anchor="t"/>
          <a:lstStyle/>
          <a:p>
            <a:pPr marL="0" indent="0">
              <a:lnSpc>
                <a:spcPts val="5550"/>
              </a:lnSpc>
              <a:buNone/>
            </a:pPr>
            <a:r>
              <a:rPr lang="en-US" sz="4450" b="1" dirty="0">
                <a:solidFill>
                  <a:srgbClr val="124E73"/>
                </a:solidFill>
                <a:latin typeface="MuseoModerno Medium" pitchFamily="34" charset="0"/>
                <a:ea typeface="MuseoModerno Medium" pitchFamily="34" charset="-122"/>
                <a:cs typeface="MuseoModerno Medium" pitchFamily="34" charset="-120"/>
              </a:rPr>
              <a:t>III. Công đoạn Đóng đế</a:t>
            </a:r>
            <a:endParaRPr lang="en-US" sz="4450" b="1" dirty="0"/>
          </a:p>
        </p:txBody>
      </p:sp>
      <p:sp>
        <p:nvSpPr>
          <p:cNvPr id="4" name="Text 1"/>
          <p:cNvSpPr/>
          <p:nvPr/>
        </p:nvSpPr>
        <p:spPr>
          <a:xfrm>
            <a:off x="793790" y="4276368"/>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PT Serif" panose="020A0603040505020204" pitchFamily="18" charset="0"/>
                <a:ea typeface="Source Sans Pro" pitchFamily="34" charset="-122"/>
                <a:cs typeface="Source Sans Pro" pitchFamily="34" charset="-120"/>
              </a:rPr>
              <a:t>Công đoạn này yêu cầu sự kết hợp khéo léo giữa phần thân giày và các đế giày, nhằm đảm bảo tính thẩm mỹ cũng như độ bền của sản phẩm.</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A69B7DC-4BED-9429-79D3-7B17F9DF333D}"/>
              </a:ext>
            </a:extLst>
          </p:cNvPr>
          <p:cNvSpPr/>
          <p:nvPr/>
        </p:nvSpPr>
        <p:spPr>
          <a:xfrm>
            <a:off x="12856365" y="7767376"/>
            <a:ext cx="1728316" cy="386024"/>
          </a:xfrm>
          <a:prstGeom prst="roundRect">
            <a:avLst/>
          </a:prstGeom>
          <a:solidFill>
            <a:srgbClr val="FFFCF5"/>
          </a:solidFill>
          <a:ln>
            <a:solidFill>
              <a:srgbClr val="FFFC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0"/>
          <p:cNvSpPr/>
          <p:nvPr/>
        </p:nvSpPr>
        <p:spPr>
          <a:xfrm>
            <a:off x="4278094" y="420529"/>
            <a:ext cx="6074212" cy="477679"/>
          </a:xfrm>
          <a:prstGeom prst="rect">
            <a:avLst/>
          </a:prstGeom>
          <a:noFill/>
          <a:ln/>
        </p:spPr>
        <p:txBody>
          <a:bodyPr wrap="none" lIns="0" tIns="0" rIns="0" bIns="0" rtlCol="0" anchor="t"/>
          <a:lstStyle/>
          <a:p>
            <a:pPr marL="0" indent="0" algn="ctr">
              <a:lnSpc>
                <a:spcPts val="3750"/>
              </a:lnSpc>
              <a:buNone/>
            </a:pPr>
            <a:r>
              <a:rPr lang="en-US" sz="3200" b="1" dirty="0">
                <a:solidFill>
                  <a:srgbClr val="124E73"/>
                </a:solidFill>
                <a:latin typeface="MuseoModerno Medium" pitchFamily="34" charset="0"/>
                <a:ea typeface="MuseoModerno Medium" pitchFamily="34" charset="-122"/>
                <a:cs typeface="MuseoModerno Medium" pitchFamily="34" charset="-120"/>
              </a:rPr>
              <a:t>Nguy cơ trong quá trình Đóng đế</a:t>
            </a:r>
            <a:endParaRPr lang="en-US" sz="3200" b="1" dirty="0"/>
          </a:p>
        </p:txBody>
      </p:sp>
      <p:pic>
        <p:nvPicPr>
          <p:cNvPr id="3" name="Image 0" descr="preencoded.png"/>
          <p:cNvPicPr>
            <a:picLocks noChangeAspect="1"/>
          </p:cNvPicPr>
          <p:nvPr/>
        </p:nvPicPr>
        <p:blipFill>
          <a:blip r:embed="rId3"/>
          <a:stretch>
            <a:fillRect/>
          </a:stretch>
        </p:blipFill>
        <p:spPr>
          <a:xfrm>
            <a:off x="542568" y="1304687"/>
            <a:ext cx="5524976" cy="1834396"/>
          </a:xfrm>
          <a:prstGeom prst="rect">
            <a:avLst/>
          </a:prstGeom>
        </p:spPr>
      </p:pic>
      <p:pic>
        <p:nvPicPr>
          <p:cNvPr id="4" name="Image 1" descr="preencoded.png"/>
          <p:cNvPicPr>
            <a:picLocks noChangeAspect="1"/>
          </p:cNvPicPr>
          <p:nvPr/>
        </p:nvPicPr>
        <p:blipFill>
          <a:blip r:embed="rId4"/>
          <a:stretch>
            <a:fillRect/>
          </a:stretch>
        </p:blipFill>
        <p:spPr>
          <a:xfrm>
            <a:off x="6189821" y="1304687"/>
            <a:ext cx="3759398" cy="1834396"/>
          </a:xfrm>
          <a:prstGeom prst="rect">
            <a:avLst/>
          </a:prstGeom>
        </p:spPr>
      </p:pic>
      <p:pic>
        <p:nvPicPr>
          <p:cNvPr id="5" name="Image 2" descr="preencoded.png"/>
          <p:cNvPicPr>
            <a:picLocks noChangeAspect="1"/>
          </p:cNvPicPr>
          <p:nvPr/>
        </p:nvPicPr>
        <p:blipFill>
          <a:blip r:embed="rId5"/>
          <a:stretch>
            <a:fillRect/>
          </a:stretch>
        </p:blipFill>
        <p:spPr>
          <a:xfrm>
            <a:off x="10071497" y="1304687"/>
            <a:ext cx="4016216" cy="1834396"/>
          </a:xfrm>
          <a:prstGeom prst="rect">
            <a:avLst/>
          </a:prstGeom>
        </p:spPr>
      </p:pic>
      <p:sp>
        <p:nvSpPr>
          <p:cNvPr id="7" name="Shape 2"/>
          <p:cNvSpPr/>
          <p:nvPr/>
        </p:nvSpPr>
        <p:spPr>
          <a:xfrm>
            <a:off x="729854" y="3375514"/>
            <a:ext cx="45719" cy="4492997"/>
          </a:xfrm>
          <a:prstGeom prst="roundRect">
            <a:avLst>
              <a:gd name="adj" fmla="val 100311"/>
            </a:avLst>
          </a:prstGeom>
          <a:solidFill>
            <a:srgbClr val="D9D4C9"/>
          </a:solidFill>
          <a:ln/>
        </p:spPr>
      </p:sp>
      <p:sp>
        <p:nvSpPr>
          <p:cNvPr id="8" name="Shape 3"/>
          <p:cNvSpPr/>
          <p:nvPr/>
        </p:nvSpPr>
        <p:spPr>
          <a:xfrm>
            <a:off x="913209" y="3801856"/>
            <a:ext cx="534948" cy="22860"/>
          </a:xfrm>
          <a:prstGeom prst="roundRect">
            <a:avLst>
              <a:gd name="adj" fmla="val 100311"/>
            </a:avLst>
          </a:prstGeom>
          <a:solidFill>
            <a:srgbClr val="2B678C"/>
          </a:solidFill>
          <a:ln/>
        </p:spPr>
      </p:sp>
      <p:sp>
        <p:nvSpPr>
          <p:cNvPr id="9" name="Shape 4"/>
          <p:cNvSpPr/>
          <p:nvPr/>
        </p:nvSpPr>
        <p:spPr>
          <a:xfrm>
            <a:off x="592217" y="3641360"/>
            <a:ext cx="343853" cy="343853"/>
          </a:xfrm>
          <a:prstGeom prst="roundRect">
            <a:avLst>
              <a:gd name="adj" fmla="val 6669"/>
            </a:avLst>
          </a:prstGeom>
          <a:solidFill>
            <a:srgbClr val="124E73"/>
          </a:solidFill>
          <a:ln/>
        </p:spPr>
      </p:sp>
      <p:sp>
        <p:nvSpPr>
          <p:cNvPr id="10" name="Text 5"/>
          <p:cNvSpPr/>
          <p:nvPr/>
        </p:nvSpPr>
        <p:spPr>
          <a:xfrm>
            <a:off x="710327" y="3698629"/>
            <a:ext cx="107513" cy="229314"/>
          </a:xfrm>
          <a:prstGeom prst="rect">
            <a:avLst/>
          </a:prstGeom>
          <a:noFill/>
          <a:ln/>
        </p:spPr>
        <p:txBody>
          <a:bodyPr wrap="none" lIns="0" tIns="0" rIns="0" bIns="0" rtlCol="0" anchor="t"/>
          <a:lstStyle/>
          <a:p>
            <a:pPr marL="0" indent="0" algn="ctr">
              <a:lnSpc>
                <a:spcPts val="1800"/>
              </a:lnSpc>
              <a:buNone/>
            </a:pPr>
            <a:r>
              <a:rPr lang="en-US" sz="1800" dirty="0">
                <a:solidFill>
                  <a:srgbClr val="FFFFFF"/>
                </a:solidFill>
                <a:latin typeface="MuseoModerno Medium" pitchFamily="34" charset="0"/>
                <a:ea typeface="MuseoModerno Medium" pitchFamily="34" charset="-122"/>
                <a:cs typeface="MuseoModerno Medium" pitchFamily="34" charset="-120"/>
              </a:rPr>
              <a:t>1</a:t>
            </a:r>
            <a:endParaRPr lang="en-US" sz="1800" dirty="0"/>
          </a:p>
        </p:txBody>
      </p:sp>
      <p:sp>
        <p:nvSpPr>
          <p:cNvPr id="11" name="Text 6"/>
          <p:cNvSpPr/>
          <p:nvPr/>
        </p:nvSpPr>
        <p:spPr>
          <a:xfrm>
            <a:off x="1597104" y="3741610"/>
            <a:ext cx="3668554" cy="238839"/>
          </a:xfrm>
          <a:prstGeom prst="rect">
            <a:avLst/>
          </a:prstGeom>
          <a:noFill/>
          <a:ln/>
        </p:spPr>
        <p:txBody>
          <a:bodyPr wrap="none" lIns="0" tIns="0" rIns="0" bIns="0" rtlCol="0" anchor="t"/>
          <a:lstStyle/>
          <a:p>
            <a:pPr marL="0" indent="0" algn="l">
              <a:lnSpc>
                <a:spcPts val="1850"/>
              </a:lnSpc>
              <a:buNone/>
            </a:pPr>
            <a:r>
              <a:rPr lang="en-US" sz="2400" dirty="0">
                <a:solidFill>
                  <a:srgbClr val="2B4150"/>
                </a:solidFill>
                <a:latin typeface="MuseoModerno Medium" pitchFamily="34" charset="0"/>
                <a:ea typeface="MuseoModerno Medium" pitchFamily="34" charset="-122"/>
                <a:cs typeface="MuseoModerno Medium" pitchFamily="34" charset="-120"/>
              </a:rPr>
              <a:t>Chấn thương do dụng cụ hoặc máy móc</a:t>
            </a:r>
            <a:endParaRPr lang="en-US" sz="2400" dirty="0"/>
          </a:p>
        </p:txBody>
      </p:sp>
      <p:sp>
        <p:nvSpPr>
          <p:cNvPr id="12" name="Text 7"/>
          <p:cNvSpPr/>
          <p:nvPr/>
        </p:nvSpPr>
        <p:spPr>
          <a:xfrm>
            <a:off x="1604843" y="3985213"/>
            <a:ext cx="12490609" cy="244554"/>
          </a:xfrm>
          <a:prstGeom prst="rect">
            <a:avLst/>
          </a:prstGeom>
          <a:noFill/>
          <a:ln/>
        </p:spPr>
        <p:txBody>
          <a:bodyPr wrap="none" lIns="0" tIns="0" rIns="0" bIns="0" rtlCol="0" anchor="t"/>
          <a:lstStyle/>
          <a:p>
            <a:pPr marL="0" indent="0" algn="l">
              <a:lnSpc>
                <a:spcPct val="1300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Công nhân có thể bị kẹt tay hoặc bị cắt bởi các bộ phận sắc nhọn khi sử dụng máy khâu hoặc máy dán. Điều này có thể dẫn </a:t>
            </a:r>
            <a:r>
              <a:rPr lang="en-US" sz="1600" dirty="0" err="1">
                <a:solidFill>
                  <a:srgbClr val="2B4150"/>
                </a:solidFill>
                <a:latin typeface="PT Serif" panose="020A0603040505020204" pitchFamily="18" charset="0"/>
                <a:ea typeface="Source Sans Pro" pitchFamily="34" charset="-122"/>
                <a:cs typeface="Source Sans Pro" pitchFamily="34" charset="-120"/>
              </a:rPr>
              <a:t>đến</a:t>
            </a:r>
            <a:r>
              <a:rPr lang="en-US" sz="1600"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ct val="130000"/>
              </a:lnSpc>
              <a:buNone/>
            </a:pPr>
            <a:r>
              <a:rPr lang="en-US" sz="1600" dirty="0" err="1">
                <a:solidFill>
                  <a:srgbClr val="2B4150"/>
                </a:solidFill>
                <a:latin typeface="PT Serif" panose="020A0603040505020204" pitchFamily="18" charset="0"/>
                <a:ea typeface="Source Sans Pro" pitchFamily="34" charset="-122"/>
                <a:cs typeface="Source Sans Pro" pitchFamily="34" charset="-120"/>
              </a:rPr>
              <a:t>thương</a:t>
            </a:r>
            <a:r>
              <a:rPr lang="en-US" sz="1600" dirty="0">
                <a:solidFill>
                  <a:srgbClr val="2B4150"/>
                </a:solidFill>
                <a:latin typeface="PT Serif" panose="020A0603040505020204" pitchFamily="18" charset="0"/>
                <a:ea typeface="Source Sans Pro" pitchFamily="34" charset="-122"/>
                <a:cs typeface="Source Sans Pro" pitchFamily="34" charset="-120"/>
              </a:rPr>
              <a:t> tích nghiêm trọng.</a:t>
            </a:r>
            <a:endParaRPr lang="en-US" sz="1600" dirty="0"/>
          </a:p>
        </p:txBody>
      </p:sp>
      <p:sp>
        <p:nvSpPr>
          <p:cNvPr id="13" name="Shape 8"/>
          <p:cNvSpPr/>
          <p:nvPr/>
        </p:nvSpPr>
        <p:spPr>
          <a:xfrm>
            <a:off x="913209" y="4993364"/>
            <a:ext cx="534948" cy="22860"/>
          </a:xfrm>
          <a:prstGeom prst="roundRect">
            <a:avLst>
              <a:gd name="adj" fmla="val 100311"/>
            </a:avLst>
          </a:prstGeom>
          <a:solidFill>
            <a:srgbClr val="2B678C"/>
          </a:solidFill>
          <a:ln/>
        </p:spPr>
      </p:sp>
      <p:sp>
        <p:nvSpPr>
          <p:cNvPr id="14" name="Shape 9"/>
          <p:cNvSpPr/>
          <p:nvPr/>
        </p:nvSpPr>
        <p:spPr>
          <a:xfrm>
            <a:off x="592217" y="4832867"/>
            <a:ext cx="343853" cy="343853"/>
          </a:xfrm>
          <a:prstGeom prst="roundRect">
            <a:avLst>
              <a:gd name="adj" fmla="val 6669"/>
            </a:avLst>
          </a:prstGeom>
          <a:solidFill>
            <a:srgbClr val="124E73"/>
          </a:solidFill>
          <a:ln/>
        </p:spPr>
      </p:sp>
      <p:sp>
        <p:nvSpPr>
          <p:cNvPr id="15" name="Text 10"/>
          <p:cNvSpPr/>
          <p:nvPr/>
        </p:nvSpPr>
        <p:spPr>
          <a:xfrm>
            <a:off x="700326" y="4890136"/>
            <a:ext cx="127516" cy="229314"/>
          </a:xfrm>
          <a:prstGeom prst="rect">
            <a:avLst/>
          </a:prstGeom>
          <a:noFill/>
          <a:ln/>
        </p:spPr>
        <p:txBody>
          <a:bodyPr wrap="none" lIns="0" tIns="0" rIns="0" bIns="0" rtlCol="0" anchor="t"/>
          <a:lstStyle/>
          <a:p>
            <a:pPr marL="0" indent="0" algn="ctr">
              <a:lnSpc>
                <a:spcPts val="1800"/>
              </a:lnSpc>
              <a:buNone/>
            </a:pPr>
            <a:r>
              <a:rPr lang="en-US" sz="1800" dirty="0">
                <a:solidFill>
                  <a:srgbClr val="FFFFFF"/>
                </a:solidFill>
                <a:latin typeface="MuseoModerno Medium" pitchFamily="34" charset="0"/>
                <a:ea typeface="MuseoModerno Medium" pitchFamily="34" charset="-122"/>
                <a:cs typeface="MuseoModerno Medium" pitchFamily="34" charset="-120"/>
              </a:rPr>
              <a:t>2</a:t>
            </a:r>
            <a:endParaRPr lang="en-US" sz="1800" dirty="0"/>
          </a:p>
        </p:txBody>
      </p:sp>
      <p:sp>
        <p:nvSpPr>
          <p:cNvPr id="16" name="Text 11"/>
          <p:cNvSpPr/>
          <p:nvPr/>
        </p:nvSpPr>
        <p:spPr>
          <a:xfrm>
            <a:off x="1597104" y="4933117"/>
            <a:ext cx="1910834" cy="238839"/>
          </a:xfrm>
          <a:prstGeom prst="rect">
            <a:avLst/>
          </a:prstGeom>
          <a:noFill/>
          <a:ln/>
        </p:spPr>
        <p:txBody>
          <a:bodyPr wrap="none" lIns="0" tIns="0" rIns="0" bIns="0" rtlCol="0" anchor="t"/>
          <a:lstStyle/>
          <a:p>
            <a:pPr marL="0" indent="0" algn="l">
              <a:lnSpc>
                <a:spcPts val="1850"/>
              </a:lnSpc>
              <a:buNone/>
            </a:pPr>
            <a:r>
              <a:rPr lang="en-US" sz="2400" dirty="0">
                <a:solidFill>
                  <a:srgbClr val="2B4150"/>
                </a:solidFill>
                <a:latin typeface="MuseoModerno Medium" pitchFamily="34" charset="0"/>
                <a:ea typeface="MuseoModerno Medium" pitchFamily="34" charset="-122"/>
                <a:cs typeface="MuseoModerno Medium" pitchFamily="34" charset="-120"/>
              </a:rPr>
              <a:t>Chất hóa học</a:t>
            </a:r>
            <a:endParaRPr lang="en-US" sz="2400" dirty="0"/>
          </a:p>
        </p:txBody>
      </p:sp>
      <p:sp>
        <p:nvSpPr>
          <p:cNvPr id="17" name="Text 12"/>
          <p:cNvSpPr/>
          <p:nvPr/>
        </p:nvSpPr>
        <p:spPr>
          <a:xfrm>
            <a:off x="1604843" y="5176721"/>
            <a:ext cx="12490609" cy="244554"/>
          </a:xfrm>
          <a:prstGeom prst="rect">
            <a:avLst/>
          </a:prstGeom>
          <a:noFill/>
          <a:ln/>
        </p:spPr>
        <p:txBody>
          <a:bodyPr wrap="none" lIns="0" tIns="0" rIns="0" bIns="0" rtlCol="0" anchor="t"/>
          <a:lstStyle/>
          <a:p>
            <a:pPr marL="0" indent="0" algn="l">
              <a:lnSpc>
                <a:spcPct val="1300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Các chất hóa học được sử dụng trong quá trình dán đế có thể gây ra kích ứng da hoặc hô hấp. Điều này có thể ảnh hưởng </a:t>
            </a:r>
            <a:r>
              <a:rPr lang="en-US" sz="1600" dirty="0" err="1">
                <a:solidFill>
                  <a:srgbClr val="2B4150"/>
                </a:solidFill>
                <a:latin typeface="PT Serif" panose="020A0603040505020204" pitchFamily="18" charset="0"/>
                <a:ea typeface="Source Sans Pro" pitchFamily="34" charset="-122"/>
                <a:cs typeface="Source Sans Pro" pitchFamily="34" charset="-120"/>
              </a:rPr>
              <a:t>đến</a:t>
            </a:r>
            <a:r>
              <a:rPr lang="en-US" sz="1600"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ct val="130000"/>
              </a:lnSpc>
              <a:buNone/>
            </a:pPr>
            <a:r>
              <a:rPr lang="en-US" sz="1600" dirty="0" err="1">
                <a:solidFill>
                  <a:srgbClr val="2B4150"/>
                </a:solidFill>
                <a:latin typeface="PT Serif" panose="020A0603040505020204" pitchFamily="18" charset="0"/>
                <a:ea typeface="Source Sans Pro" pitchFamily="34" charset="-122"/>
                <a:cs typeface="Source Sans Pro" pitchFamily="34" charset="-120"/>
              </a:rPr>
              <a:t>sức</a:t>
            </a:r>
            <a:r>
              <a:rPr lang="en-US" sz="1600" dirty="0">
                <a:solidFill>
                  <a:srgbClr val="2B4150"/>
                </a:solidFill>
                <a:latin typeface="PT Serif" panose="020A0603040505020204" pitchFamily="18" charset="0"/>
                <a:ea typeface="Source Sans Pro" pitchFamily="34" charset="-122"/>
                <a:cs typeface="Source Sans Pro" pitchFamily="34" charset="-120"/>
              </a:rPr>
              <a:t> khỏe ngắn hạn và lâu dài.</a:t>
            </a:r>
            <a:endParaRPr lang="en-US" sz="1600" dirty="0"/>
          </a:p>
        </p:txBody>
      </p:sp>
      <p:sp>
        <p:nvSpPr>
          <p:cNvPr id="18" name="Shape 13"/>
          <p:cNvSpPr/>
          <p:nvPr/>
        </p:nvSpPr>
        <p:spPr>
          <a:xfrm>
            <a:off x="913209" y="6227445"/>
            <a:ext cx="534948" cy="22860"/>
          </a:xfrm>
          <a:prstGeom prst="roundRect">
            <a:avLst>
              <a:gd name="adj" fmla="val 100311"/>
            </a:avLst>
          </a:prstGeom>
          <a:solidFill>
            <a:srgbClr val="2B678C"/>
          </a:solidFill>
          <a:ln/>
        </p:spPr>
      </p:sp>
      <p:sp>
        <p:nvSpPr>
          <p:cNvPr id="19" name="Shape 14"/>
          <p:cNvSpPr/>
          <p:nvPr/>
        </p:nvSpPr>
        <p:spPr>
          <a:xfrm>
            <a:off x="592217" y="6066949"/>
            <a:ext cx="343853" cy="343853"/>
          </a:xfrm>
          <a:prstGeom prst="roundRect">
            <a:avLst>
              <a:gd name="adj" fmla="val 6669"/>
            </a:avLst>
          </a:prstGeom>
          <a:solidFill>
            <a:srgbClr val="124E73"/>
          </a:solidFill>
          <a:ln/>
        </p:spPr>
      </p:sp>
      <p:sp>
        <p:nvSpPr>
          <p:cNvPr id="20" name="Text 15"/>
          <p:cNvSpPr/>
          <p:nvPr/>
        </p:nvSpPr>
        <p:spPr>
          <a:xfrm>
            <a:off x="699730" y="6124218"/>
            <a:ext cx="128826" cy="229314"/>
          </a:xfrm>
          <a:prstGeom prst="rect">
            <a:avLst/>
          </a:prstGeom>
          <a:noFill/>
          <a:ln/>
        </p:spPr>
        <p:txBody>
          <a:bodyPr wrap="none" lIns="0" tIns="0" rIns="0" bIns="0" rtlCol="0" anchor="t"/>
          <a:lstStyle/>
          <a:p>
            <a:pPr marL="0" indent="0" algn="ctr">
              <a:lnSpc>
                <a:spcPts val="1800"/>
              </a:lnSpc>
              <a:buNone/>
            </a:pPr>
            <a:r>
              <a:rPr lang="en-US" sz="1800" dirty="0">
                <a:solidFill>
                  <a:srgbClr val="FFFFFF"/>
                </a:solidFill>
                <a:latin typeface="MuseoModerno Medium" pitchFamily="34" charset="0"/>
                <a:ea typeface="MuseoModerno Medium" pitchFamily="34" charset="-122"/>
                <a:cs typeface="MuseoModerno Medium" pitchFamily="34" charset="-120"/>
              </a:rPr>
              <a:t>3</a:t>
            </a:r>
            <a:endParaRPr lang="en-US" sz="1800" dirty="0"/>
          </a:p>
        </p:txBody>
      </p:sp>
      <p:sp>
        <p:nvSpPr>
          <p:cNvPr id="21" name="Text 16"/>
          <p:cNvSpPr/>
          <p:nvPr/>
        </p:nvSpPr>
        <p:spPr>
          <a:xfrm>
            <a:off x="1597104" y="6167199"/>
            <a:ext cx="2574250" cy="238839"/>
          </a:xfrm>
          <a:prstGeom prst="rect">
            <a:avLst/>
          </a:prstGeom>
          <a:noFill/>
          <a:ln/>
        </p:spPr>
        <p:txBody>
          <a:bodyPr wrap="none" lIns="0" tIns="0" rIns="0" bIns="0" rtlCol="0" anchor="t"/>
          <a:lstStyle/>
          <a:p>
            <a:pPr marL="0" indent="0" algn="l">
              <a:lnSpc>
                <a:spcPts val="1850"/>
              </a:lnSpc>
              <a:buNone/>
            </a:pPr>
            <a:r>
              <a:rPr lang="en-US" sz="2400" dirty="0">
                <a:solidFill>
                  <a:srgbClr val="2B4150"/>
                </a:solidFill>
                <a:latin typeface="MuseoModerno Medium" pitchFamily="34" charset="0"/>
                <a:ea typeface="MuseoModerno Medium" pitchFamily="34" charset="-122"/>
                <a:cs typeface="MuseoModerno Medium" pitchFamily="34" charset="-120"/>
              </a:rPr>
              <a:t>Ngã do môi trường làm việc</a:t>
            </a:r>
            <a:endParaRPr lang="en-US" sz="2400" dirty="0"/>
          </a:p>
        </p:txBody>
      </p:sp>
      <p:sp>
        <p:nvSpPr>
          <p:cNvPr id="22" name="Text 17"/>
          <p:cNvSpPr/>
          <p:nvPr/>
        </p:nvSpPr>
        <p:spPr>
          <a:xfrm>
            <a:off x="1604843" y="6410802"/>
            <a:ext cx="12490609" cy="244554"/>
          </a:xfrm>
          <a:prstGeom prst="rect">
            <a:avLst/>
          </a:prstGeom>
          <a:noFill/>
          <a:ln/>
        </p:spPr>
        <p:txBody>
          <a:bodyPr wrap="none" lIns="0" tIns="0" rIns="0" bIns="0" rtlCol="0" anchor="t"/>
          <a:lstStyle/>
          <a:p>
            <a:pPr marL="0" indent="0" algn="l">
              <a:lnSpc>
                <a:spcPct val="1300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Việc trượt trên sàn ướt hoặc vướng vào dây điện có thể dẫn đến tai nạn nghiêm trọng. Duy trì môi trường làm việc sạch sẽ </a:t>
            </a:r>
            <a:r>
              <a:rPr lang="en-US" sz="1600" dirty="0" err="1">
                <a:solidFill>
                  <a:srgbClr val="2B4150"/>
                </a:solidFill>
                <a:latin typeface="PT Serif" panose="020A0603040505020204" pitchFamily="18" charset="0"/>
                <a:ea typeface="Source Sans Pro" pitchFamily="34" charset="-122"/>
                <a:cs typeface="Source Sans Pro" pitchFamily="34" charset="-120"/>
              </a:rPr>
              <a:t>và</a:t>
            </a:r>
            <a:r>
              <a:rPr lang="en-US" sz="1600" dirty="0">
                <a:solidFill>
                  <a:srgbClr val="2B4150"/>
                </a:solidFill>
                <a:latin typeface="PT Serif" panose="020A0603040505020204" pitchFamily="18" charset="0"/>
                <a:ea typeface="Source Sans Pro" pitchFamily="34" charset="-122"/>
                <a:cs typeface="Source Sans Pro" pitchFamily="34" charset="-120"/>
              </a:rPr>
              <a:t> </a:t>
            </a:r>
          </a:p>
          <a:p>
            <a:pPr marL="0" indent="0" algn="l">
              <a:lnSpc>
                <a:spcPct val="130000"/>
              </a:lnSpc>
              <a:buNone/>
            </a:pPr>
            <a:r>
              <a:rPr lang="en-US" sz="1600" dirty="0" err="1">
                <a:solidFill>
                  <a:srgbClr val="2B4150"/>
                </a:solidFill>
                <a:latin typeface="PT Serif" panose="020A0603040505020204" pitchFamily="18" charset="0"/>
                <a:ea typeface="Source Sans Pro" pitchFamily="34" charset="-122"/>
                <a:cs typeface="Source Sans Pro" pitchFamily="34" charset="-120"/>
              </a:rPr>
              <a:t>gọn</a:t>
            </a:r>
            <a:r>
              <a:rPr lang="en-US" sz="1600" dirty="0">
                <a:solidFill>
                  <a:srgbClr val="2B4150"/>
                </a:solidFill>
                <a:latin typeface="PT Serif" panose="020A0603040505020204" pitchFamily="18" charset="0"/>
                <a:ea typeface="Source Sans Pro" pitchFamily="34" charset="-122"/>
                <a:cs typeface="Source Sans Pro" pitchFamily="34" charset="-120"/>
              </a:rPr>
              <a:t> gàng là rất quan trọng.</a:t>
            </a:r>
            <a:endParaRPr lang="en-US" sz="1600" dirty="0"/>
          </a:p>
        </p:txBody>
      </p:sp>
      <p:sp>
        <p:nvSpPr>
          <p:cNvPr id="23" name="Shape 18"/>
          <p:cNvSpPr/>
          <p:nvPr/>
        </p:nvSpPr>
        <p:spPr>
          <a:xfrm>
            <a:off x="913209" y="7351725"/>
            <a:ext cx="534948" cy="22860"/>
          </a:xfrm>
          <a:prstGeom prst="roundRect">
            <a:avLst>
              <a:gd name="adj" fmla="val 100311"/>
            </a:avLst>
          </a:prstGeom>
          <a:solidFill>
            <a:srgbClr val="2B678C"/>
          </a:solidFill>
          <a:ln/>
        </p:spPr>
      </p:sp>
      <p:sp>
        <p:nvSpPr>
          <p:cNvPr id="24" name="Shape 19"/>
          <p:cNvSpPr/>
          <p:nvPr/>
        </p:nvSpPr>
        <p:spPr>
          <a:xfrm>
            <a:off x="592217" y="7191229"/>
            <a:ext cx="343853" cy="343853"/>
          </a:xfrm>
          <a:prstGeom prst="roundRect">
            <a:avLst>
              <a:gd name="adj" fmla="val 6669"/>
            </a:avLst>
          </a:prstGeom>
          <a:solidFill>
            <a:srgbClr val="124E73"/>
          </a:solidFill>
          <a:ln/>
        </p:spPr>
      </p:sp>
      <p:sp>
        <p:nvSpPr>
          <p:cNvPr id="25" name="Text 20"/>
          <p:cNvSpPr/>
          <p:nvPr/>
        </p:nvSpPr>
        <p:spPr>
          <a:xfrm>
            <a:off x="690324" y="7248498"/>
            <a:ext cx="147637" cy="229314"/>
          </a:xfrm>
          <a:prstGeom prst="rect">
            <a:avLst/>
          </a:prstGeom>
          <a:noFill/>
          <a:ln/>
        </p:spPr>
        <p:txBody>
          <a:bodyPr wrap="none" lIns="0" tIns="0" rIns="0" bIns="0" rtlCol="0" anchor="t"/>
          <a:lstStyle/>
          <a:p>
            <a:pPr marL="0" indent="0" algn="ctr">
              <a:lnSpc>
                <a:spcPts val="1800"/>
              </a:lnSpc>
              <a:buNone/>
            </a:pPr>
            <a:r>
              <a:rPr lang="en-US" sz="1800" dirty="0">
                <a:solidFill>
                  <a:srgbClr val="FFFFFF"/>
                </a:solidFill>
                <a:latin typeface="MuseoModerno Medium" pitchFamily="34" charset="0"/>
                <a:ea typeface="MuseoModerno Medium" pitchFamily="34" charset="-122"/>
                <a:cs typeface="MuseoModerno Medium" pitchFamily="34" charset="-120"/>
              </a:rPr>
              <a:t>4</a:t>
            </a:r>
            <a:endParaRPr lang="en-US" sz="1800" dirty="0"/>
          </a:p>
        </p:txBody>
      </p:sp>
      <p:sp>
        <p:nvSpPr>
          <p:cNvPr id="26" name="Text 21"/>
          <p:cNvSpPr/>
          <p:nvPr/>
        </p:nvSpPr>
        <p:spPr>
          <a:xfrm>
            <a:off x="1597104" y="7291479"/>
            <a:ext cx="2549366" cy="238839"/>
          </a:xfrm>
          <a:prstGeom prst="rect">
            <a:avLst/>
          </a:prstGeom>
          <a:noFill/>
          <a:ln/>
        </p:spPr>
        <p:txBody>
          <a:bodyPr wrap="none" lIns="0" tIns="0" rIns="0" bIns="0" rtlCol="0" anchor="t"/>
          <a:lstStyle/>
          <a:p>
            <a:pPr marL="0" indent="0" algn="l">
              <a:lnSpc>
                <a:spcPts val="1850"/>
              </a:lnSpc>
              <a:buNone/>
            </a:pPr>
            <a:r>
              <a:rPr lang="en-US" sz="2400" dirty="0">
                <a:solidFill>
                  <a:srgbClr val="2B4150"/>
                </a:solidFill>
                <a:latin typeface="MuseoModerno Medium" pitchFamily="34" charset="0"/>
                <a:ea typeface="MuseoModerno Medium" pitchFamily="34" charset="-122"/>
                <a:cs typeface="MuseoModerno Medium" pitchFamily="34" charset="-120"/>
              </a:rPr>
              <a:t>Áp lực công việc và mệt mỏi</a:t>
            </a:r>
            <a:endParaRPr lang="en-US" sz="2400" dirty="0"/>
          </a:p>
        </p:txBody>
      </p:sp>
      <p:sp>
        <p:nvSpPr>
          <p:cNvPr id="27" name="Text 22"/>
          <p:cNvSpPr/>
          <p:nvPr/>
        </p:nvSpPr>
        <p:spPr>
          <a:xfrm>
            <a:off x="1597104" y="7614494"/>
            <a:ext cx="12490609" cy="244554"/>
          </a:xfrm>
          <a:prstGeom prst="rect">
            <a:avLst/>
          </a:prstGeom>
          <a:noFill/>
          <a:ln/>
        </p:spPr>
        <p:txBody>
          <a:bodyPr wrap="none" lIns="0" tIns="0" rIns="0" bIns="0" rtlCol="0" anchor="t"/>
          <a:lstStyle/>
          <a:p>
            <a:pPr marL="0" indent="0" algn="l">
              <a:lnSpc>
                <a:spcPts val="1900"/>
              </a:lnSpc>
              <a:buNone/>
            </a:pPr>
            <a:r>
              <a:rPr lang="en-US" sz="1600" dirty="0">
                <a:solidFill>
                  <a:srgbClr val="2B4150"/>
                </a:solidFill>
                <a:latin typeface="PT Serif" panose="020A0603040505020204" pitchFamily="18" charset="0"/>
                <a:ea typeface="Source Sans Pro" pitchFamily="34" charset="-122"/>
                <a:cs typeface="Source Sans Pro" pitchFamily="34" charset="-120"/>
              </a:rPr>
              <a:t>Khi công nhân cảm thấy mệt mỏi hoặc căng thẳng, khả năng tập trung và phản ứng nhanh nhạy giảm đi, làm tăng nguy cơ xảy ra tai nạn.</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1538</Words>
  <Application>Microsoft Office PowerPoint</Application>
  <PresentationFormat>Custom</PresentationFormat>
  <Paragraphs>126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PT Serif</vt:lpstr>
      <vt:lpstr>MuseoModerno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Nhan Van</cp:lastModifiedBy>
  <cp:revision>2</cp:revision>
  <dcterms:created xsi:type="dcterms:W3CDTF">2024-12-11T06:49:11Z</dcterms:created>
  <dcterms:modified xsi:type="dcterms:W3CDTF">2024-12-11T07:04:55Z</dcterms:modified>
</cp:coreProperties>
</file>