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4630400" cy="8229600"/>
  <p:notesSz cx="8229600" cy="14630400"/>
  <p:embeddedFontLst>
    <p:embeddedFont>
      <p:font typeface="MuseoModerno Medium" panose="020B0604020202020204" charset="0"/>
      <p:regular r:id="rId14"/>
    </p:embeddedFont>
    <p:embeddedFont>
      <p:font typeface="PT Serif" panose="020A0603040505020204" pitchFamily="18"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5" d="100"/>
          <a:sy n="95" d="100"/>
        </p:scale>
        <p:origin x="4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67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antoannamviet.com/tai-lieu-an-toan-lao-dong-san-xuat-sao/" TargetMode="External"/><Relationship Id="rId5" Type="http://schemas.openxmlformats.org/officeDocument/2006/relationships/hyperlink" Target="https://antoannamviet.com/bao-gia-huan-luyen-an-toan-lao-dong/" TargetMode="External"/><Relationship Id="rId4" Type="http://schemas.openxmlformats.org/officeDocument/2006/relationships/hyperlink" Target="https://antoannamviet.com/bai-kiem-tra-an-toan-lao-dong-nhom-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2688074" y="1518678"/>
            <a:ext cx="9177218" cy="616744"/>
          </a:xfrm>
          <a:prstGeom prst="rect">
            <a:avLst/>
          </a:prstGeom>
          <a:noFill/>
          <a:ln/>
        </p:spPr>
        <p:txBody>
          <a:bodyPr wrap="none" lIns="0" tIns="0" rIns="0" bIns="0" rtlCol="0" anchor="t"/>
          <a:lstStyle/>
          <a:p>
            <a:pPr marL="0" indent="0" algn="ctr">
              <a:lnSpc>
                <a:spcPts val="4850"/>
              </a:lnSpc>
              <a:buNone/>
            </a:pPr>
            <a:r>
              <a:rPr lang="en-US" sz="4000" b="1" dirty="0">
                <a:solidFill>
                  <a:srgbClr val="124E73"/>
                </a:solidFill>
                <a:latin typeface="MuseoModerno Medium" pitchFamily="34" charset="0"/>
                <a:ea typeface="MuseoModerno Medium" pitchFamily="34" charset="-122"/>
                <a:cs typeface="MuseoModerno Medium" pitchFamily="34" charset="-120"/>
              </a:rPr>
              <a:t>An Toàn Lao Động Trong Sản Xuất Sáo</a:t>
            </a:r>
            <a:endParaRPr lang="en-US" sz="4000" b="1" dirty="0"/>
          </a:p>
        </p:txBody>
      </p:sp>
      <p:pic>
        <p:nvPicPr>
          <p:cNvPr id="3" name="Image 0" descr="preencoded.png"/>
          <p:cNvPicPr>
            <a:picLocks noChangeAspect="1"/>
          </p:cNvPicPr>
          <p:nvPr/>
        </p:nvPicPr>
        <p:blipFill>
          <a:blip r:embed="rId3"/>
          <a:stretch>
            <a:fillRect/>
          </a:stretch>
        </p:blipFill>
        <p:spPr>
          <a:xfrm>
            <a:off x="1479887" y="2834036"/>
            <a:ext cx="11441787" cy="5720834"/>
          </a:xfrm>
          <a:prstGeom prst="rect">
            <a:avLst/>
          </a:prstGeom>
        </p:spPr>
      </p:pic>
      <p:sp>
        <p:nvSpPr>
          <p:cNvPr id="4" name="Text 1"/>
          <p:cNvSpPr/>
          <p:nvPr/>
        </p:nvSpPr>
        <p:spPr>
          <a:xfrm>
            <a:off x="500539" y="7106126"/>
            <a:ext cx="13629323" cy="457438"/>
          </a:xfrm>
          <a:prstGeom prst="rect">
            <a:avLst/>
          </a:prstGeom>
          <a:noFill/>
          <a:ln/>
        </p:spPr>
        <p:txBody>
          <a:bodyPr wrap="square" lIns="0" tIns="0" rIns="0" bIns="0" rtlCol="0" anchor="t"/>
          <a:lstStyle/>
          <a:p>
            <a:pPr marL="0" indent="0" algn="ctr">
              <a:lnSpc>
                <a:spcPts val="180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Bảo vệ sức khỏe và an toàn cho người lao động trong quá trình sản xuất sáo là điều tối quan trọng. Bài trình bày này sẽ cung cấp cái nhìn tổng quan về các nguy cơ tiềm ẩn, biện pháp an toàn cần thiết, và cách xử lý tình huống khẩn cấp khi xảy ra tai nạn lao động.</a:t>
            </a:r>
            <a:endParaRPr lang="en-US" sz="1400" dirty="0"/>
          </a:p>
        </p:txBody>
      </p:sp>
      <p:sp>
        <p:nvSpPr>
          <p:cNvPr id="5" name="Shape 2"/>
          <p:cNvSpPr/>
          <p:nvPr/>
        </p:nvSpPr>
        <p:spPr>
          <a:xfrm>
            <a:off x="7200781" y="7724418"/>
            <a:ext cx="228719" cy="228719"/>
          </a:xfrm>
          <a:prstGeom prst="roundRect">
            <a:avLst>
              <a:gd name="adj" fmla="val 39975191"/>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5620762" y="7732038"/>
            <a:ext cx="213479" cy="213479"/>
          </a:xfrm>
          <a:prstGeom prst="rect">
            <a:avLst/>
          </a:prstGeom>
        </p:spPr>
      </p:pic>
      <p:sp>
        <p:nvSpPr>
          <p:cNvPr id="7" name="Text 3"/>
          <p:cNvSpPr/>
          <p:nvPr/>
        </p:nvSpPr>
        <p:spPr>
          <a:xfrm>
            <a:off x="6631900" y="7724418"/>
            <a:ext cx="1595199" cy="250269"/>
          </a:xfrm>
          <a:prstGeom prst="rect">
            <a:avLst/>
          </a:prstGeom>
          <a:noFill/>
          <a:ln/>
        </p:spPr>
        <p:txBody>
          <a:bodyPr wrap="none" lIns="0" tIns="0" rIns="0" bIns="0" rtlCol="0" anchor="t"/>
          <a:lstStyle/>
          <a:p>
            <a:pPr marL="0" indent="0" algn="ctr">
              <a:lnSpc>
                <a:spcPts val="1950"/>
              </a:lnSpc>
              <a:buNone/>
            </a:pPr>
            <a:r>
              <a:rPr lang="en-US" sz="1400" b="1" dirty="0" err="1">
                <a:solidFill>
                  <a:srgbClr val="2B4150"/>
                </a:solidFill>
                <a:latin typeface="PT Serif" panose="020A0603040505020204" pitchFamily="18" charset="0"/>
                <a:ea typeface="Source Sans Pro Bold" pitchFamily="34" charset="-122"/>
                <a:cs typeface="Source Sans Pro Bold" pitchFamily="34" charset="-120"/>
              </a:rPr>
              <a:t>Bản</a:t>
            </a:r>
            <a:r>
              <a:rPr lang="en-US" sz="1400" b="1" dirty="0">
                <a:solidFill>
                  <a:srgbClr val="2B4150"/>
                </a:solidFill>
                <a:latin typeface="PT Serif" panose="020A0603040505020204" pitchFamily="18" charset="0"/>
                <a:ea typeface="Source Sans Pro Bold" pitchFamily="34" charset="-122"/>
                <a:cs typeface="Source Sans Pro Bold" pitchFamily="34" charset="-120"/>
              </a:rPr>
              <a:t> </a:t>
            </a:r>
            <a:r>
              <a:rPr lang="en-US" sz="1400" b="1" dirty="0" err="1">
                <a:solidFill>
                  <a:srgbClr val="2B4150"/>
                </a:solidFill>
                <a:latin typeface="PT Serif" panose="020A0603040505020204" pitchFamily="18" charset="0"/>
                <a:ea typeface="Source Sans Pro Bold" pitchFamily="34" charset="-122"/>
                <a:cs typeface="Source Sans Pro Bold" pitchFamily="34" charset="-120"/>
              </a:rPr>
              <a:t>quyền</a:t>
            </a:r>
            <a:r>
              <a:rPr lang="en-US" sz="1400" b="1" dirty="0">
                <a:solidFill>
                  <a:srgbClr val="2B4150"/>
                </a:solidFill>
                <a:latin typeface="PT Serif" panose="020A0603040505020204" pitchFamily="18" charset="0"/>
                <a:ea typeface="Source Sans Pro Bold" pitchFamily="34" charset="-122"/>
                <a:cs typeface="Source Sans Pro Bold" pitchFamily="34" charset="-120"/>
              </a:rPr>
              <a:t> </a:t>
            </a:r>
            <a:r>
              <a:rPr lang="en-US" sz="1400" b="1" dirty="0" err="1">
                <a:solidFill>
                  <a:srgbClr val="2B4150"/>
                </a:solidFill>
                <a:latin typeface="PT Serif" panose="020A0603040505020204" pitchFamily="18" charset="0"/>
                <a:ea typeface="Source Sans Pro Bold" pitchFamily="34" charset="-122"/>
                <a:cs typeface="Source Sans Pro Bold" pitchFamily="34" charset="-120"/>
              </a:rPr>
              <a:t>thuộc</a:t>
            </a:r>
            <a:r>
              <a:rPr lang="en-US" sz="1400" b="1" dirty="0">
                <a:solidFill>
                  <a:srgbClr val="2B4150"/>
                </a:solidFill>
                <a:latin typeface="PT Serif" panose="020A0603040505020204" pitchFamily="18" charset="0"/>
                <a:ea typeface="Source Sans Pro Bold" pitchFamily="34" charset="-122"/>
                <a:cs typeface="Source Sans Pro Bold" pitchFamily="34" charset="-120"/>
              </a:rPr>
              <a:t> An Toàn  Nam Việt</a:t>
            </a:r>
            <a:endParaRPr lang="en-US" sz="1400" dirty="0"/>
          </a:p>
        </p:txBody>
      </p:sp>
      <p:pic>
        <p:nvPicPr>
          <p:cNvPr id="8" name="Picture 7">
            <a:extLst>
              <a:ext uri="{FF2B5EF4-FFF2-40B4-BE49-F238E27FC236}">
                <a16:creationId xmlns:a16="http://schemas.microsoft.com/office/drawing/2014/main" id="{66BA79E1-E354-BD57-570D-9CF32AD80390}"/>
              </a:ext>
            </a:extLst>
          </p:cNvPr>
          <p:cNvPicPr>
            <a:picLocks noChangeAspect="1"/>
          </p:cNvPicPr>
          <p:nvPr/>
        </p:nvPicPr>
        <p:blipFill>
          <a:blip r:embed="rId5"/>
          <a:stretch>
            <a:fillRect/>
          </a:stretch>
        </p:blipFill>
        <p:spPr>
          <a:xfrm>
            <a:off x="12540343" y="7524844"/>
            <a:ext cx="1937497" cy="6243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768699" y="3299222"/>
            <a:ext cx="4572000" cy="3040380"/>
          </a:xfrm>
          <a:prstGeom prst="rect">
            <a:avLst/>
          </a:prstGeom>
        </p:spPr>
      </p:pic>
      <p:sp>
        <p:nvSpPr>
          <p:cNvPr id="4" name="Text 0"/>
          <p:cNvSpPr/>
          <p:nvPr/>
        </p:nvSpPr>
        <p:spPr>
          <a:xfrm>
            <a:off x="1508984" y="500420"/>
            <a:ext cx="11612433" cy="1136571"/>
          </a:xfrm>
          <a:prstGeom prst="rect">
            <a:avLst/>
          </a:prstGeom>
          <a:noFill/>
          <a:ln/>
        </p:spPr>
        <p:txBody>
          <a:bodyPr wrap="square" lIns="0" tIns="0" rIns="0" bIns="0" rtlCol="0" anchor="t"/>
          <a:lstStyle/>
          <a:p>
            <a:pPr marL="0" indent="0" algn="ctr">
              <a:lnSpc>
                <a:spcPts val="4450"/>
              </a:lnSpc>
              <a:buNone/>
            </a:pPr>
            <a:r>
              <a:rPr lang="en-US" sz="3600" b="1" dirty="0">
                <a:solidFill>
                  <a:srgbClr val="124E73"/>
                </a:solidFill>
                <a:latin typeface="MuseoModerno Medium" pitchFamily="34" charset="0"/>
                <a:ea typeface="MuseoModerno Medium" pitchFamily="34" charset="-122"/>
                <a:cs typeface="MuseoModerno Medium" pitchFamily="34" charset="-120"/>
              </a:rPr>
              <a:t>An Toàn Vệ Sinh Lao Động - Lắp Ráp</a:t>
            </a:r>
            <a:endParaRPr lang="en-US" sz="3600" b="1" dirty="0"/>
          </a:p>
        </p:txBody>
      </p:sp>
      <p:pic>
        <p:nvPicPr>
          <p:cNvPr id="5" name="Image 2" descr="preencoded.png"/>
          <p:cNvPicPr>
            <a:picLocks noChangeAspect="1"/>
          </p:cNvPicPr>
          <p:nvPr/>
        </p:nvPicPr>
        <p:blipFill>
          <a:blip r:embed="rId4"/>
          <a:stretch>
            <a:fillRect/>
          </a:stretch>
        </p:blipFill>
        <p:spPr>
          <a:xfrm>
            <a:off x="6122908" y="1909763"/>
            <a:ext cx="909280" cy="1454825"/>
          </a:xfrm>
          <a:prstGeom prst="rect">
            <a:avLst/>
          </a:prstGeom>
        </p:spPr>
      </p:pic>
      <p:sp>
        <p:nvSpPr>
          <p:cNvPr id="6" name="Text 1"/>
          <p:cNvSpPr/>
          <p:nvPr/>
        </p:nvSpPr>
        <p:spPr>
          <a:xfrm>
            <a:off x="7304961" y="2091571"/>
            <a:ext cx="2273260" cy="284083"/>
          </a:xfrm>
          <a:prstGeom prst="rect">
            <a:avLst/>
          </a:prstGeom>
          <a:noFill/>
          <a:ln/>
        </p:spPr>
        <p:txBody>
          <a:bodyPr wrap="none" lIns="0" tIns="0" rIns="0" bIns="0" rtlCol="0" anchor="t"/>
          <a:lstStyle/>
          <a:p>
            <a:pPr marL="0" indent="0" algn="l">
              <a:lnSpc>
                <a:spcPts val="2200"/>
              </a:lnSpc>
              <a:buNone/>
            </a:pPr>
            <a:r>
              <a:rPr lang="en-US" sz="1750" dirty="0">
                <a:solidFill>
                  <a:srgbClr val="2B4150"/>
                </a:solidFill>
                <a:latin typeface="MuseoModerno Medium" pitchFamily="34" charset="0"/>
                <a:ea typeface="MuseoModerno Medium" pitchFamily="34" charset="-122"/>
                <a:cs typeface="MuseoModerno Medium" pitchFamily="34" charset="-120"/>
              </a:rPr>
              <a:t>Quy Định An Toàn</a:t>
            </a:r>
            <a:endParaRPr lang="en-US" sz="1750" dirty="0"/>
          </a:p>
        </p:txBody>
      </p:sp>
      <p:sp>
        <p:nvSpPr>
          <p:cNvPr id="7" name="Text 2"/>
          <p:cNvSpPr/>
          <p:nvPr/>
        </p:nvSpPr>
        <p:spPr>
          <a:xfrm>
            <a:off x="7304961" y="2484715"/>
            <a:ext cx="6688931" cy="581739"/>
          </a:xfrm>
          <a:prstGeom prst="rect">
            <a:avLst/>
          </a:prstGeom>
          <a:noFill/>
          <a:ln/>
        </p:spPr>
        <p:txBody>
          <a:bodyPr wrap="square" lIns="0" tIns="0" rIns="0" bIns="0" rtlCol="0" anchor="t"/>
          <a:lstStyle/>
          <a:p>
            <a:pPr marL="0" indent="0" algn="l">
              <a:lnSpc>
                <a:spcPts val="225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Công nhân phải được đào tạo đầy đủ về các quy trình lắp ráp cũng như cách sử dụng dụng cụ an toàn.</a:t>
            </a:r>
            <a:endParaRPr lang="en-US" sz="1400" dirty="0"/>
          </a:p>
        </p:txBody>
      </p:sp>
      <p:pic>
        <p:nvPicPr>
          <p:cNvPr id="8" name="Image 3" descr="preencoded.png"/>
          <p:cNvPicPr>
            <a:picLocks noChangeAspect="1"/>
          </p:cNvPicPr>
          <p:nvPr/>
        </p:nvPicPr>
        <p:blipFill>
          <a:blip r:embed="rId5"/>
          <a:stretch>
            <a:fillRect/>
          </a:stretch>
        </p:blipFill>
        <p:spPr>
          <a:xfrm>
            <a:off x="6122908" y="3364587"/>
            <a:ext cx="909280" cy="1454825"/>
          </a:xfrm>
          <a:prstGeom prst="rect">
            <a:avLst/>
          </a:prstGeom>
        </p:spPr>
      </p:pic>
      <p:sp>
        <p:nvSpPr>
          <p:cNvPr id="9" name="Text 3"/>
          <p:cNvSpPr/>
          <p:nvPr/>
        </p:nvSpPr>
        <p:spPr>
          <a:xfrm>
            <a:off x="7304961" y="3546396"/>
            <a:ext cx="2273260" cy="284083"/>
          </a:xfrm>
          <a:prstGeom prst="rect">
            <a:avLst/>
          </a:prstGeom>
          <a:noFill/>
          <a:ln/>
        </p:spPr>
        <p:txBody>
          <a:bodyPr wrap="none" lIns="0" tIns="0" rIns="0" bIns="0" rtlCol="0" anchor="t"/>
          <a:lstStyle/>
          <a:p>
            <a:pPr marL="0" indent="0" algn="l">
              <a:lnSpc>
                <a:spcPts val="2200"/>
              </a:lnSpc>
              <a:buNone/>
            </a:pPr>
            <a:r>
              <a:rPr lang="en-US" sz="1750" dirty="0">
                <a:solidFill>
                  <a:srgbClr val="2B4150"/>
                </a:solidFill>
                <a:latin typeface="MuseoModerno Medium" pitchFamily="34" charset="0"/>
                <a:ea typeface="MuseoModerno Medium" pitchFamily="34" charset="-122"/>
                <a:cs typeface="MuseoModerno Medium" pitchFamily="34" charset="-120"/>
              </a:rPr>
              <a:t>Bảo Hộ Cá Nhân</a:t>
            </a:r>
            <a:endParaRPr lang="en-US" sz="1750" dirty="0"/>
          </a:p>
        </p:txBody>
      </p:sp>
      <p:sp>
        <p:nvSpPr>
          <p:cNvPr id="10" name="Text 4"/>
          <p:cNvSpPr/>
          <p:nvPr/>
        </p:nvSpPr>
        <p:spPr>
          <a:xfrm>
            <a:off x="7304961" y="3939540"/>
            <a:ext cx="6688931" cy="581739"/>
          </a:xfrm>
          <a:prstGeom prst="rect">
            <a:avLst/>
          </a:prstGeom>
          <a:noFill/>
          <a:ln/>
        </p:spPr>
        <p:txBody>
          <a:bodyPr wrap="square" lIns="0" tIns="0" rIns="0" bIns="0" rtlCol="0" anchor="t"/>
          <a:lstStyle/>
          <a:p>
            <a:pPr marL="0" indent="0" algn="l">
              <a:lnSpc>
                <a:spcPts val="225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Trong suốt quá trình lắp ráp, công nhân cần phải sử dụng trang bị bảo hộ cá nhân như găng tay, kính bảo hộ và giày bảo hộ.</a:t>
            </a:r>
            <a:endParaRPr lang="en-US" sz="1400" dirty="0"/>
          </a:p>
        </p:txBody>
      </p:sp>
      <p:pic>
        <p:nvPicPr>
          <p:cNvPr id="11" name="Image 4" descr="preencoded.png"/>
          <p:cNvPicPr>
            <a:picLocks noChangeAspect="1"/>
          </p:cNvPicPr>
          <p:nvPr/>
        </p:nvPicPr>
        <p:blipFill>
          <a:blip r:embed="rId6"/>
          <a:stretch>
            <a:fillRect/>
          </a:stretch>
        </p:blipFill>
        <p:spPr>
          <a:xfrm>
            <a:off x="6122908" y="4819412"/>
            <a:ext cx="909280" cy="1454825"/>
          </a:xfrm>
          <a:prstGeom prst="rect">
            <a:avLst/>
          </a:prstGeom>
        </p:spPr>
      </p:pic>
      <p:sp>
        <p:nvSpPr>
          <p:cNvPr id="12" name="Text 5"/>
          <p:cNvSpPr/>
          <p:nvPr/>
        </p:nvSpPr>
        <p:spPr>
          <a:xfrm>
            <a:off x="7304961" y="5001220"/>
            <a:ext cx="3121462" cy="284083"/>
          </a:xfrm>
          <a:prstGeom prst="rect">
            <a:avLst/>
          </a:prstGeom>
          <a:noFill/>
          <a:ln/>
        </p:spPr>
        <p:txBody>
          <a:bodyPr wrap="none" lIns="0" tIns="0" rIns="0" bIns="0" rtlCol="0" anchor="t"/>
          <a:lstStyle/>
          <a:p>
            <a:pPr marL="0" indent="0" algn="l">
              <a:lnSpc>
                <a:spcPts val="2200"/>
              </a:lnSpc>
              <a:buNone/>
            </a:pPr>
            <a:r>
              <a:rPr lang="en-US" sz="1750" dirty="0">
                <a:solidFill>
                  <a:srgbClr val="2B4150"/>
                </a:solidFill>
                <a:latin typeface="MuseoModerno Medium" pitchFamily="34" charset="0"/>
                <a:ea typeface="MuseoModerno Medium" pitchFamily="34" charset="-122"/>
                <a:cs typeface="MuseoModerno Medium" pitchFamily="34" charset="-120"/>
              </a:rPr>
              <a:t>Duy Trì Không Gian Làm Việc</a:t>
            </a:r>
            <a:endParaRPr lang="en-US" sz="1750" dirty="0"/>
          </a:p>
        </p:txBody>
      </p:sp>
      <p:sp>
        <p:nvSpPr>
          <p:cNvPr id="13" name="Text 6"/>
          <p:cNvSpPr/>
          <p:nvPr/>
        </p:nvSpPr>
        <p:spPr>
          <a:xfrm>
            <a:off x="7304961" y="5394365"/>
            <a:ext cx="6688931" cy="290870"/>
          </a:xfrm>
          <a:prstGeom prst="rect">
            <a:avLst/>
          </a:prstGeom>
          <a:noFill/>
          <a:ln/>
        </p:spPr>
        <p:txBody>
          <a:bodyPr wrap="none" lIns="0" tIns="0" rIns="0" bIns="0" rtlCol="0" anchor="t"/>
          <a:lstStyle/>
          <a:p>
            <a:pPr marL="0" indent="0" algn="l">
              <a:lnSpc>
                <a:spcPts val="225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Khu vực làm việc cũng cần được sắp xếp gọn gàng và có đủ ánh sáng.</a:t>
            </a:r>
            <a:endParaRPr lang="en-US" sz="1400" dirty="0"/>
          </a:p>
        </p:txBody>
      </p:sp>
      <p:pic>
        <p:nvPicPr>
          <p:cNvPr id="14" name="Image 5" descr="preencoded.png"/>
          <p:cNvPicPr>
            <a:picLocks noChangeAspect="1"/>
          </p:cNvPicPr>
          <p:nvPr/>
        </p:nvPicPr>
        <p:blipFill>
          <a:blip r:embed="rId7"/>
          <a:stretch>
            <a:fillRect/>
          </a:stretch>
        </p:blipFill>
        <p:spPr>
          <a:xfrm>
            <a:off x="6122908" y="6274237"/>
            <a:ext cx="909280" cy="1454825"/>
          </a:xfrm>
          <a:prstGeom prst="rect">
            <a:avLst/>
          </a:prstGeom>
        </p:spPr>
      </p:pic>
      <p:sp>
        <p:nvSpPr>
          <p:cNvPr id="15" name="Text 7"/>
          <p:cNvSpPr/>
          <p:nvPr/>
        </p:nvSpPr>
        <p:spPr>
          <a:xfrm>
            <a:off x="7304961" y="6456045"/>
            <a:ext cx="2273260" cy="284083"/>
          </a:xfrm>
          <a:prstGeom prst="rect">
            <a:avLst/>
          </a:prstGeom>
          <a:noFill/>
          <a:ln/>
        </p:spPr>
        <p:txBody>
          <a:bodyPr wrap="none" lIns="0" tIns="0" rIns="0" bIns="0" rtlCol="0" anchor="t"/>
          <a:lstStyle/>
          <a:p>
            <a:pPr marL="0" indent="0" algn="l">
              <a:lnSpc>
                <a:spcPts val="2200"/>
              </a:lnSpc>
              <a:buNone/>
            </a:pPr>
            <a:r>
              <a:rPr lang="en-US" sz="1750" dirty="0">
                <a:solidFill>
                  <a:srgbClr val="2B4150"/>
                </a:solidFill>
                <a:latin typeface="MuseoModerno Medium" pitchFamily="34" charset="0"/>
                <a:ea typeface="MuseoModerno Medium" pitchFamily="34" charset="-122"/>
                <a:cs typeface="MuseoModerno Medium" pitchFamily="34" charset="-120"/>
              </a:rPr>
              <a:t>Kiểm Tra Dụng Cụ</a:t>
            </a:r>
            <a:endParaRPr lang="en-US" sz="1750" dirty="0"/>
          </a:p>
        </p:txBody>
      </p:sp>
      <p:sp>
        <p:nvSpPr>
          <p:cNvPr id="16" name="Text 8"/>
          <p:cNvSpPr/>
          <p:nvPr/>
        </p:nvSpPr>
        <p:spPr>
          <a:xfrm>
            <a:off x="7304961" y="6849189"/>
            <a:ext cx="6688931" cy="290870"/>
          </a:xfrm>
          <a:prstGeom prst="rect">
            <a:avLst/>
          </a:prstGeom>
          <a:noFill/>
          <a:ln/>
        </p:spPr>
        <p:txBody>
          <a:bodyPr wrap="none" lIns="0" tIns="0" rIns="0" bIns="0" rtlCol="0" anchor="t"/>
          <a:lstStyle/>
          <a:p>
            <a:pPr marL="0" indent="0" algn="l">
              <a:lnSpc>
                <a:spcPts val="225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Thường xuyên kiểm tra và bảo trì dụng cụ cũng là một yêu cầu quan trọng.</a:t>
            </a:r>
            <a:endParaRPr lang="en-US" sz="1400" dirty="0"/>
          </a:p>
        </p:txBody>
      </p:sp>
      <p:pic>
        <p:nvPicPr>
          <p:cNvPr id="17" name="Picture 16">
            <a:extLst>
              <a:ext uri="{FF2B5EF4-FFF2-40B4-BE49-F238E27FC236}">
                <a16:creationId xmlns:a16="http://schemas.microsoft.com/office/drawing/2014/main" id="{39602F67-AD08-D0DE-A655-CB6C7A537750}"/>
              </a:ext>
            </a:extLst>
          </p:cNvPr>
          <p:cNvPicPr>
            <a:picLocks noChangeAspect="1"/>
          </p:cNvPicPr>
          <p:nvPr/>
        </p:nvPicPr>
        <p:blipFill>
          <a:blip r:embed="rId8"/>
          <a:stretch>
            <a:fillRect/>
          </a:stretch>
        </p:blipFill>
        <p:spPr>
          <a:xfrm>
            <a:off x="12540343" y="7524844"/>
            <a:ext cx="1937497" cy="6243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427607" y="3742123"/>
            <a:ext cx="4919186" cy="1524953"/>
          </a:xfrm>
          <a:prstGeom prst="rect">
            <a:avLst/>
          </a:prstGeom>
        </p:spPr>
      </p:pic>
      <p:sp>
        <p:nvSpPr>
          <p:cNvPr id="3" name="Text 0"/>
          <p:cNvSpPr/>
          <p:nvPr/>
        </p:nvSpPr>
        <p:spPr>
          <a:xfrm>
            <a:off x="793790" y="767299"/>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124E73"/>
                </a:solidFill>
                <a:latin typeface="MuseoModerno Medium" pitchFamily="34" charset="0"/>
                <a:ea typeface="MuseoModerno Medium" pitchFamily="34" charset="-122"/>
                <a:cs typeface="MuseoModerno Medium" pitchFamily="34" charset="-120"/>
              </a:rPr>
              <a:t>Tài liệu tham khảo</a:t>
            </a:r>
            <a:endParaRPr lang="en-US" sz="4450" b="1" dirty="0"/>
          </a:p>
        </p:txBody>
      </p:sp>
      <p:sp>
        <p:nvSpPr>
          <p:cNvPr id="4" name="Shape 1"/>
          <p:cNvSpPr/>
          <p:nvPr/>
        </p:nvSpPr>
        <p:spPr>
          <a:xfrm>
            <a:off x="793790" y="2345531"/>
            <a:ext cx="7556421" cy="1377910"/>
          </a:xfrm>
          <a:prstGeom prst="roundRect">
            <a:avLst>
              <a:gd name="adj" fmla="val 2469"/>
            </a:avLst>
          </a:prstGeom>
          <a:solidFill>
            <a:srgbClr val="F3EEE3"/>
          </a:solidFill>
          <a:ln/>
        </p:spPr>
      </p:sp>
      <p:sp>
        <p:nvSpPr>
          <p:cNvPr id="5" name="Text 2"/>
          <p:cNvSpPr/>
          <p:nvPr/>
        </p:nvSpPr>
        <p:spPr>
          <a:xfrm>
            <a:off x="1020604" y="2572345"/>
            <a:ext cx="6318885"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Bài kiểm tra an toàn lao động nhóm 3</a:t>
            </a:r>
            <a:endParaRPr lang="en-US" sz="2650" dirty="0"/>
          </a:p>
        </p:txBody>
      </p:sp>
      <p:sp>
        <p:nvSpPr>
          <p:cNvPr id="6" name="Text 3"/>
          <p:cNvSpPr/>
          <p:nvPr/>
        </p:nvSpPr>
        <p:spPr>
          <a:xfrm>
            <a:off x="1020604" y="3133725"/>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dirty="0">
                <a:solidFill>
                  <a:srgbClr val="204C8E"/>
                </a:solidFill>
                <a:latin typeface="PT Serif" panose="020A0603040505020204" pitchFamily="18" charset="0"/>
                <a:ea typeface="Source Sans Pro" pitchFamily="34" charset="-122"/>
                <a:cs typeface="Source Sans Pro" pitchFamily="34" charset="-120"/>
                <a:hlinkClick r:id="rId4">
                  <a:extLst>
                    <a:ext uri="{A12FA001-AC4F-418D-AE19-62706E023703}">
                      <ahyp:hlinkClr xmlns:ahyp="http://schemas.microsoft.com/office/drawing/2018/hyperlinkcolor" val="tx"/>
                    </a:ext>
                  </a:extLst>
                </a:hlinkClick>
              </a:rPr>
              <a:t>Trắc nghiệm an toàn lao động nhóm 3</a:t>
            </a:r>
            <a:endParaRPr lang="en-US" sz="1750" dirty="0"/>
          </a:p>
        </p:txBody>
      </p:sp>
      <p:sp>
        <p:nvSpPr>
          <p:cNvPr id="7" name="Shape 4"/>
          <p:cNvSpPr/>
          <p:nvPr/>
        </p:nvSpPr>
        <p:spPr>
          <a:xfrm>
            <a:off x="793790" y="3950256"/>
            <a:ext cx="7556421" cy="1377910"/>
          </a:xfrm>
          <a:prstGeom prst="roundRect">
            <a:avLst>
              <a:gd name="adj" fmla="val 2469"/>
            </a:avLst>
          </a:prstGeom>
          <a:solidFill>
            <a:srgbClr val="F3EEE3"/>
          </a:solidFill>
          <a:ln/>
        </p:spPr>
      </p:sp>
      <p:sp>
        <p:nvSpPr>
          <p:cNvPr id="8" name="Text 5"/>
          <p:cNvSpPr/>
          <p:nvPr/>
        </p:nvSpPr>
        <p:spPr>
          <a:xfrm>
            <a:off x="1020604" y="4177070"/>
            <a:ext cx="5095637"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Bảng báo giá huấn luyện ATLD</a:t>
            </a:r>
            <a:endParaRPr lang="en-US" sz="2650" dirty="0"/>
          </a:p>
        </p:txBody>
      </p:sp>
      <p:sp>
        <p:nvSpPr>
          <p:cNvPr id="9" name="Text 6"/>
          <p:cNvSpPr/>
          <p:nvPr/>
        </p:nvSpPr>
        <p:spPr>
          <a:xfrm>
            <a:off x="1020604" y="4738449"/>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dirty="0">
                <a:solidFill>
                  <a:srgbClr val="204C8E"/>
                </a:solidFill>
                <a:latin typeface="PT Serif" panose="020A0603040505020204" pitchFamily="18" charset="0"/>
                <a:ea typeface="Source Sans Pro" pitchFamily="34" charset="-122"/>
                <a:cs typeface="Source Sans Pro" pitchFamily="34" charset="-120"/>
                <a:hlinkClick r:id="rId5">
                  <a:extLst>
                    <a:ext uri="{A12FA001-AC4F-418D-AE19-62706E023703}">
                      <ahyp:hlinkClr xmlns:ahyp="http://schemas.microsoft.com/office/drawing/2018/hyperlinkcolor" val="tx"/>
                    </a:ext>
                  </a:extLst>
                </a:hlinkClick>
              </a:rPr>
              <a:t>Xem chi tiết</a:t>
            </a:r>
            <a:endParaRPr lang="en-US" sz="1750" dirty="0"/>
          </a:p>
        </p:txBody>
      </p:sp>
      <p:sp>
        <p:nvSpPr>
          <p:cNvPr id="10" name="Shape 7"/>
          <p:cNvSpPr/>
          <p:nvPr/>
        </p:nvSpPr>
        <p:spPr>
          <a:xfrm>
            <a:off x="793790" y="5554980"/>
            <a:ext cx="7556421" cy="1377910"/>
          </a:xfrm>
          <a:prstGeom prst="roundRect">
            <a:avLst>
              <a:gd name="adj" fmla="val 2469"/>
            </a:avLst>
          </a:prstGeom>
          <a:solidFill>
            <a:srgbClr val="F3EEE3"/>
          </a:solidFill>
          <a:ln/>
        </p:spPr>
      </p:sp>
      <p:sp>
        <p:nvSpPr>
          <p:cNvPr id="11" name="Text 8"/>
          <p:cNvSpPr/>
          <p:nvPr/>
        </p:nvSpPr>
        <p:spPr>
          <a:xfrm>
            <a:off x="1020604" y="5781794"/>
            <a:ext cx="4244935"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Tải về tài liệu (download)</a:t>
            </a:r>
            <a:endParaRPr lang="en-US" sz="2650" dirty="0"/>
          </a:p>
        </p:txBody>
      </p:sp>
      <p:sp>
        <p:nvSpPr>
          <p:cNvPr id="12" name="Text 9"/>
          <p:cNvSpPr/>
          <p:nvPr/>
        </p:nvSpPr>
        <p:spPr>
          <a:xfrm>
            <a:off x="1020604" y="6343174"/>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dirty="0">
                <a:solidFill>
                  <a:srgbClr val="204C8E"/>
                </a:solidFill>
                <a:latin typeface="PT Serif" panose="020A0603040505020204" pitchFamily="18" charset="0"/>
                <a:ea typeface="Source Sans Pro" pitchFamily="34" charset="-122"/>
                <a:cs typeface="Source Sans Pro" pitchFamily="34" charset="-120"/>
                <a:hlinkClick r:id="rId6">
                  <a:extLst>
                    <a:ext uri="{A12FA001-AC4F-418D-AE19-62706E023703}">
                      <ahyp:hlinkClr xmlns:ahyp="http://schemas.microsoft.com/office/drawing/2018/hyperlinkcolor" val="tx"/>
                    </a:ext>
                  </a:extLst>
                </a:hlinkClick>
              </a:rPr>
              <a:t>Download tài liệu huấn luyện an toàn lao động sản xuất sáo</a:t>
            </a:r>
            <a:endParaRPr lang="en-US" sz="1750" dirty="0"/>
          </a:p>
        </p:txBody>
      </p:sp>
      <p:pic>
        <p:nvPicPr>
          <p:cNvPr id="14" name="Picture 13">
            <a:extLst>
              <a:ext uri="{FF2B5EF4-FFF2-40B4-BE49-F238E27FC236}">
                <a16:creationId xmlns:a16="http://schemas.microsoft.com/office/drawing/2014/main" id="{6758884F-5A04-399D-232E-1AAC9EE58833}"/>
              </a:ext>
            </a:extLst>
          </p:cNvPr>
          <p:cNvPicPr>
            <a:picLocks noChangeAspect="1"/>
          </p:cNvPicPr>
          <p:nvPr/>
        </p:nvPicPr>
        <p:blipFill>
          <a:blip r:embed="rId7"/>
          <a:stretch>
            <a:fillRect/>
          </a:stretch>
        </p:blipFill>
        <p:spPr>
          <a:xfrm>
            <a:off x="12540343" y="7524844"/>
            <a:ext cx="1937497" cy="6243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711690" y="2414468"/>
            <a:ext cx="4351020" cy="4411980"/>
          </a:xfrm>
          <a:prstGeom prst="rect">
            <a:avLst/>
          </a:prstGeom>
        </p:spPr>
      </p:pic>
      <p:sp>
        <p:nvSpPr>
          <p:cNvPr id="3" name="Text 0"/>
          <p:cNvSpPr/>
          <p:nvPr/>
        </p:nvSpPr>
        <p:spPr>
          <a:xfrm>
            <a:off x="793790" y="872602"/>
            <a:ext cx="7200067" cy="708779"/>
          </a:xfrm>
          <a:prstGeom prst="rect">
            <a:avLst/>
          </a:prstGeom>
          <a:noFill/>
          <a:ln/>
        </p:spPr>
        <p:txBody>
          <a:bodyPr wrap="none" lIns="0" tIns="0" rIns="0" bIns="0" rtlCol="0" anchor="t"/>
          <a:lstStyle/>
          <a:p>
            <a:pPr marL="0" indent="0">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Tình hình tai nạn lao động</a:t>
            </a:r>
            <a:endParaRPr lang="en-US" sz="4800" b="1" dirty="0"/>
          </a:p>
        </p:txBody>
      </p:sp>
      <p:sp>
        <p:nvSpPr>
          <p:cNvPr id="4" name="Shape 1"/>
          <p:cNvSpPr/>
          <p:nvPr/>
        </p:nvSpPr>
        <p:spPr>
          <a:xfrm>
            <a:off x="793790" y="2451973"/>
            <a:ext cx="7556421" cy="1306949"/>
          </a:xfrm>
          <a:prstGeom prst="roundRect">
            <a:avLst>
              <a:gd name="adj" fmla="val 2603"/>
            </a:avLst>
          </a:prstGeom>
          <a:solidFill>
            <a:srgbClr val="124E73"/>
          </a:solidFill>
          <a:ln/>
        </p:spPr>
      </p:sp>
      <p:sp>
        <p:nvSpPr>
          <p:cNvPr id="5" name="Text 2"/>
          <p:cNvSpPr/>
          <p:nvPr/>
        </p:nvSpPr>
        <p:spPr>
          <a:xfrm>
            <a:off x="1020604" y="2678787"/>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FFFFFF"/>
                </a:solidFill>
                <a:latin typeface="MuseoModerno Medium" pitchFamily="34" charset="0"/>
                <a:ea typeface="MuseoModerno Medium" pitchFamily="34" charset="-122"/>
                <a:cs typeface="MuseoModerno Medium" pitchFamily="34" charset="-120"/>
              </a:rPr>
              <a:t>Số vụ tai nạn</a:t>
            </a:r>
            <a:endParaRPr lang="en-US" sz="2200" dirty="0"/>
          </a:p>
        </p:txBody>
      </p:sp>
      <p:sp>
        <p:nvSpPr>
          <p:cNvPr id="6" name="Text 3"/>
          <p:cNvSpPr/>
          <p:nvPr/>
        </p:nvSpPr>
        <p:spPr>
          <a:xfrm>
            <a:off x="1020604" y="3169206"/>
            <a:ext cx="7102793" cy="362903"/>
          </a:xfrm>
          <a:prstGeom prst="rect">
            <a:avLst/>
          </a:prstGeom>
          <a:noFill/>
          <a:ln/>
        </p:spPr>
        <p:txBody>
          <a:bodyPr wrap="none" lIns="0" tIns="0" rIns="0" bIns="0" rtlCol="0" anchor="t"/>
          <a:lstStyle/>
          <a:p>
            <a:pPr marL="0" indent="0">
              <a:lnSpc>
                <a:spcPts val="2850"/>
              </a:lnSpc>
              <a:buNone/>
            </a:pPr>
            <a:r>
              <a:rPr lang="en-US" sz="1750" dirty="0">
                <a:solidFill>
                  <a:srgbClr val="FFFFFF"/>
                </a:solidFill>
                <a:latin typeface="PT Serif" panose="020A0603040505020204" pitchFamily="18" charset="0"/>
                <a:ea typeface="Source Sans Pro" pitchFamily="34" charset="-122"/>
                <a:cs typeface="Source Sans Pro" pitchFamily="34" charset="-120"/>
              </a:rPr>
              <a:t>3.201 vụ, giảm 7,09% so với cùng kỳ năm 2023.</a:t>
            </a:r>
            <a:endParaRPr lang="en-US" sz="1750" dirty="0"/>
          </a:p>
        </p:txBody>
      </p:sp>
      <p:sp>
        <p:nvSpPr>
          <p:cNvPr id="7" name="Shape 4"/>
          <p:cNvSpPr/>
          <p:nvPr/>
        </p:nvSpPr>
        <p:spPr>
          <a:xfrm>
            <a:off x="793790" y="3985736"/>
            <a:ext cx="7556421" cy="1306949"/>
          </a:xfrm>
          <a:prstGeom prst="roundRect">
            <a:avLst>
              <a:gd name="adj" fmla="val 2603"/>
            </a:avLst>
          </a:prstGeom>
          <a:solidFill>
            <a:srgbClr val="124E73"/>
          </a:solidFill>
          <a:ln/>
        </p:spPr>
      </p:sp>
      <p:sp>
        <p:nvSpPr>
          <p:cNvPr id="8" name="Text 5"/>
          <p:cNvSpPr/>
          <p:nvPr/>
        </p:nvSpPr>
        <p:spPr>
          <a:xfrm>
            <a:off x="1020604" y="421255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FFFFFF"/>
                </a:solidFill>
                <a:latin typeface="MuseoModerno Medium" pitchFamily="34" charset="0"/>
                <a:ea typeface="MuseoModerno Medium" pitchFamily="34" charset="-122"/>
                <a:cs typeface="MuseoModerno Medium" pitchFamily="34" charset="-120"/>
              </a:rPr>
              <a:t>Số người bị nạn</a:t>
            </a:r>
            <a:endParaRPr lang="en-US" sz="2200" dirty="0"/>
          </a:p>
        </p:txBody>
      </p:sp>
      <p:sp>
        <p:nvSpPr>
          <p:cNvPr id="9" name="Text 6"/>
          <p:cNvSpPr/>
          <p:nvPr/>
        </p:nvSpPr>
        <p:spPr>
          <a:xfrm>
            <a:off x="1020604" y="4702969"/>
            <a:ext cx="7102793" cy="362903"/>
          </a:xfrm>
          <a:prstGeom prst="rect">
            <a:avLst/>
          </a:prstGeom>
          <a:noFill/>
          <a:ln/>
        </p:spPr>
        <p:txBody>
          <a:bodyPr wrap="none" lIns="0" tIns="0" rIns="0" bIns="0" rtlCol="0" anchor="t"/>
          <a:lstStyle/>
          <a:p>
            <a:pPr marL="0" indent="0">
              <a:lnSpc>
                <a:spcPts val="2850"/>
              </a:lnSpc>
              <a:buNone/>
            </a:pPr>
            <a:r>
              <a:rPr lang="en-US" sz="1750" dirty="0">
                <a:solidFill>
                  <a:srgbClr val="FFFFFF"/>
                </a:solidFill>
                <a:latin typeface="PT Serif" panose="020A0603040505020204" pitchFamily="18" charset="0"/>
                <a:ea typeface="Source Sans Pro" pitchFamily="34" charset="-122"/>
                <a:cs typeface="Source Sans Pro" pitchFamily="34" charset="-120"/>
              </a:rPr>
              <a:t>3.065 người, giảm 6,04% so với cùng kỳ năm 2023.</a:t>
            </a:r>
            <a:endParaRPr lang="en-US" sz="1750" dirty="0"/>
          </a:p>
        </p:txBody>
      </p:sp>
      <p:sp>
        <p:nvSpPr>
          <p:cNvPr id="10" name="Shape 7"/>
          <p:cNvSpPr/>
          <p:nvPr/>
        </p:nvSpPr>
        <p:spPr>
          <a:xfrm>
            <a:off x="793790" y="5519499"/>
            <a:ext cx="7556421" cy="1306949"/>
          </a:xfrm>
          <a:prstGeom prst="roundRect">
            <a:avLst>
              <a:gd name="adj" fmla="val 2603"/>
            </a:avLst>
          </a:prstGeom>
          <a:solidFill>
            <a:srgbClr val="124E73"/>
          </a:solidFill>
          <a:ln/>
        </p:spPr>
      </p:sp>
      <p:sp>
        <p:nvSpPr>
          <p:cNvPr id="11" name="Text 8"/>
          <p:cNvSpPr/>
          <p:nvPr/>
        </p:nvSpPr>
        <p:spPr>
          <a:xfrm>
            <a:off x="1020604" y="574631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FFFFFF"/>
                </a:solidFill>
                <a:latin typeface="MuseoModerno Medium" pitchFamily="34" charset="0"/>
                <a:ea typeface="MuseoModerno Medium" pitchFamily="34" charset="-122"/>
                <a:cs typeface="MuseoModerno Medium" pitchFamily="34" charset="-120"/>
              </a:rPr>
              <a:t>Số người chết</a:t>
            </a:r>
            <a:endParaRPr lang="en-US" sz="2200" dirty="0"/>
          </a:p>
        </p:txBody>
      </p:sp>
      <p:sp>
        <p:nvSpPr>
          <p:cNvPr id="12" name="Text 9"/>
          <p:cNvSpPr/>
          <p:nvPr/>
        </p:nvSpPr>
        <p:spPr>
          <a:xfrm>
            <a:off x="1020604" y="6236732"/>
            <a:ext cx="7102793" cy="362903"/>
          </a:xfrm>
          <a:prstGeom prst="rect">
            <a:avLst/>
          </a:prstGeom>
          <a:noFill/>
          <a:ln/>
        </p:spPr>
        <p:txBody>
          <a:bodyPr wrap="none" lIns="0" tIns="0" rIns="0" bIns="0" rtlCol="0" anchor="t"/>
          <a:lstStyle/>
          <a:p>
            <a:pPr marL="0" indent="0">
              <a:lnSpc>
                <a:spcPts val="2850"/>
              </a:lnSpc>
              <a:buNone/>
            </a:pPr>
            <a:r>
              <a:rPr lang="en-US" sz="1750" dirty="0">
                <a:solidFill>
                  <a:srgbClr val="FFFFFF"/>
                </a:solidFill>
                <a:latin typeface="PT Serif" panose="020A0603040505020204" pitchFamily="18" charset="0"/>
                <a:ea typeface="Source Sans Pro" pitchFamily="34" charset="-122"/>
                <a:cs typeface="Source Sans Pro" pitchFamily="34" charset="-120"/>
              </a:rPr>
              <a:t>346 người, giảm 1,98% so với cùng kỳ năm 2023.</a:t>
            </a:r>
            <a:endParaRPr lang="en-US" sz="1750" dirty="0"/>
          </a:p>
        </p:txBody>
      </p:sp>
      <p:pic>
        <p:nvPicPr>
          <p:cNvPr id="13" name="Picture 12">
            <a:extLst>
              <a:ext uri="{FF2B5EF4-FFF2-40B4-BE49-F238E27FC236}">
                <a16:creationId xmlns:a16="http://schemas.microsoft.com/office/drawing/2014/main" id="{C9041F91-B9B2-14AD-1BC5-2DAA09085A3A}"/>
              </a:ext>
            </a:extLst>
          </p:cNvPr>
          <p:cNvPicPr>
            <a:picLocks noChangeAspect="1"/>
          </p:cNvPicPr>
          <p:nvPr/>
        </p:nvPicPr>
        <p:blipFill>
          <a:blip r:embed="rId4"/>
          <a:stretch>
            <a:fillRect/>
          </a:stretch>
        </p:blipFill>
        <p:spPr>
          <a:xfrm>
            <a:off x="12540343" y="7524844"/>
            <a:ext cx="1937497" cy="6243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283607" y="2273975"/>
            <a:ext cx="4919186" cy="3681532"/>
          </a:xfrm>
          <a:prstGeom prst="rect">
            <a:avLst/>
          </a:prstGeom>
        </p:spPr>
      </p:pic>
      <p:sp>
        <p:nvSpPr>
          <p:cNvPr id="3" name="Text 0"/>
          <p:cNvSpPr/>
          <p:nvPr/>
        </p:nvSpPr>
        <p:spPr>
          <a:xfrm>
            <a:off x="6280190" y="851654"/>
            <a:ext cx="6792992" cy="708779"/>
          </a:xfrm>
          <a:prstGeom prst="rect">
            <a:avLst/>
          </a:prstGeom>
          <a:noFill/>
          <a:ln/>
        </p:spPr>
        <p:txBody>
          <a:bodyPr wrap="none" lIns="0" tIns="0" rIns="0" bIns="0" rtlCol="0" anchor="t"/>
          <a:lstStyle/>
          <a:p>
            <a:pPr marL="0" indent="0">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Các Vụ Tai Nạn Điển Hình</a:t>
            </a:r>
            <a:endParaRPr lang="en-US" sz="4800" b="1" dirty="0"/>
          </a:p>
        </p:txBody>
      </p:sp>
      <p:sp>
        <p:nvSpPr>
          <p:cNvPr id="4" name="Shape 1"/>
          <p:cNvSpPr/>
          <p:nvPr/>
        </p:nvSpPr>
        <p:spPr>
          <a:xfrm>
            <a:off x="6280190" y="2155746"/>
            <a:ext cx="510302" cy="510302"/>
          </a:xfrm>
          <a:prstGeom prst="roundRect">
            <a:avLst>
              <a:gd name="adj" fmla="val 6667"/>
            </a:avLst>
          </a:prstGeom>
          <a:solidFill>
            <a:srgbClr val="124E73"/>
          </a:solidFill>
          <a:ln/>
        </p:spPr>
      </p:sp>
      <p:sp>
        <p:nvSpPr>
          <p:cNvPr id="5" name="Text 2"/>
          <p:cNvSpPr/>
          <p:nvPr/>
        </p:nvSpPr>
        <p:spPr>
          <a:xfrm>
            <a:off x="6455569" y="2240756"/>
            <a:ext cx="15954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1</a:t>
            </a:r>
            <a:endParaRPr lang="en-US" sz="2650" dirty="0"/>
          </a:p>
        </p:txBody>
      </p:sp>
      <p:sp>
        <p:nvSpPr>
          <p:cNvPr id="6" name="Text 3"/>
          <p:cNvSpPr/>
          <p:nvPr/>
        </p:nvSpPr>
        <p:spPr>
          <a:xfrm>
            <a:off x="7017306" y="2155746"/>
            <a:ext cx="2929295" cy="354330"/>
          </a:xfrm>
          <a:prstGeom prst="rect">
            <a:avLst/>
          </a:prstGeom>
          <a:noFill/>
          <a:ln/>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Tai Nạn Do Máy Móc</a:t>
            </a:r>
            <a:endParaRPr lang="en-US" sz="2200" dirty="0"/>
          </a:p>
        </p:txBody>
      </p:sp>
      <p:sp>
        <p:nvSpPr>
          <p:cNvPr id="7" name="Text 4"/>
          <p:cNvSpPr/>
          <p:nvPr/>
        </p:nvSpPr>
        <p:spPr>
          <a:xfrm>
            <a:off x="7017306" y="2484596"/>
            <a:ext cx="6819305" cy="362903"/>
          </a:xfrm>
          <a:prstGeom prst="rect">
            <a:avLst/>
          </a:prstGeom>
          <a:noFill/>
          <a:ln/>
        </p:spPr>
        <p:txBody>
          <a:bodyPr wrap="none" lIns="0" tIns="0" rIns="0" bIns="0" rtlCol="0" anchor="t"/>
          <a:lstStyle/>
          <a:p>
            <a:pPr marL="0" indent="0">
              <a:lnSpc>
                <a:spcPts val="2850"/>
              </a:lnSpc>
              <a:buNone/>
            </a:pPr>
            <a:r>
              <a:rPr lang="en-US" dirty="0">
                <a:solidFill>
                  <a:srgbClr val="2B4150"/>
                </a:solidFill>
                <a:latin typeface="PT Serif" panose="020A0603040505020204" pitchFamily="18" charset="0"/>
                <a:ea typeface="Source Sans Pro" pitchFamily="34" charset="-122"/>
                <a:cs typeface="Source Sans Pro" pitchFamily="34" charset="-120"/>
              </a:rPr>
              <a:t>Công nhân bị thương nghiêm trọng khi làm việc gần máy móc.</a:t>
            </a:r>
            <a:endParaRPr lang="en-US" dirty="0"/>
          </a:p>
        </p:txBody>
      </p:sp>
      <p:sp>
        <p:nvSpPr>
          <p:cNvPr id="8" name="Shape 5"/>
          <p:cNvSpPr/>
          <p:nvPr/>
        </p:nvSpPr>
        <p:spPr>
          <a:xfrm>
            <a:off x="6280190" y="3491032"/>
            <a:ext cx="510302" cy="510302"/>
          </a:xfrm>
          <a:prstGeom prst="roundRect">
            <a:avLst>
              <a:gd name="adj" fmla="val 6667"/>
            </a:avLst>
          </a:prstGeom>
          <a:solidFill>
            <a:srgbClr val="124E73"/>
          </a:solidFill>
          <a:ln/>
        </p:spPr>
      </p:sp>
      <p:sp>
        <p:nvSpPr>
          <p:cNvPr id="9" name="Text 6"/>
          <p:cNvSpPr/>
          <p:nvPr/>
        </p:nvSpPr>
        <p:spPr>
          <a:xfrm>
            <a:off x="6440686" y="3576042"/>
            <a:ext cx="189190"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2</a:t>
            </a:r>
            <a:endParaRPr lang="en-US" sz="2650" dirty="0"/>
          </a:p>
        </p:txBody>
      </p:sp>
      <p:sp>
        <p:nvSpPr>
          <p:cNvPr id="10" name="Text 7"/>
          <p:cNvSpPr/>
          <p:nvPr/>
        </p:nvSpPr>
        <p:spPr>
          <a:xfrm>
            <a:off x="7017306" y="349103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Ngộ Độc Hóa Chất</a:t>
            </a:r>
            <a:endParaRPr lang="en-US" sz="2200" dirty="0"/>
          </a:p>
        </p:txBody>
      </p:sp>
      <p:sp>
        <p:nvSpPr>
          <p:cNvPr id="11" name="Text 8"/>
          <p:cNvSpPr/>
          <p:nvPr/>
        </p:nvSpPr>
        <p:spPr>
          <a:xfrm>
            <a:off x="7017306" y="3819882"/>
            <a:ext cx="6819305" cy="362903"/>
          </a:xfrm>
          <a:prstGeom prst="rect">
            <a:avLst/>
          </a:prstGeom>
          <a:noFill/>
          <a:ln/>
        </p:spPr>
        <p:txBody>
          <a:bodyPr wrap="none" lIns="0" tIns="0" rIns="0" bIns="0" rtlCol="0" anchor="t"/>
          <a:lstStyle/>
          <a:p>
            <a:pPr marL="0" indent="0">
              <a:lnSpc>
                <a:spcPts val="2850"/>
              </a:lnSpc>
              <a:buNone/>
            </a:pPr>
            <a:r>
              <a:rPr lang="en-US" dirty="0">
                <a:solidFill>
                  <a:srgbClr val="2B4150"/>
                </a:solidFill>
                <a:latin typeface="PT Serif" panose="020A0603040505020204" pitchFamily="18" charset="0"/>
                <a:ea typeface="Source Sans Pro" pitchFamily="34" charset="-122"/>
                <a:cs typeface="Source Sans Pro" pitchFamily="34" charset="-120"/>
              </a:rPr>
              <a:t>Công nhân hít phải hơi độc hoặc tiếp xúc với hóa chất.</a:t>
            </a:r>
            <a:endParaRPr lang="en-US" dirty="0"/>
          </a:p>
        </p:txBody>
      </p:sp>
      <p:sp>
        <p:nvSpPr>
          <p:cNvPr id="12" name="Shape 9"/>
          <p:cNvSpPr/>
          <p:nvPr/>
        </p:nvSpPr>
        <p:spPr>
          <a:xfrm>
            <a:off x="6280190" y="4826318"/>
            <a:ext cx="510302" cy="510302"/>
          </a:xfrm>
          <a:prstGeom prst="roundRect">
            <a:avLst>
              <a:gd name="adj" fmla="val 6667"/>
            </a:avLst>
          </a:prstGeom>
          <a:solidFill>
            <a:srgbClr val="124E73"/>
          </a:solidFill>
          <a:ln/>
        </p:spPr>
      </p:sp>
      <p:sp>
        <p:nvSpPr>
          <p:cNvPr id="13" name="Text 10"/>
          <p:cNvSpPr/>
          <p:nvPr/>
        </p:nvSpPr>
        <p:spPr>
          <a:xfrm>
            <a:off x="6439733" y="4911328"/>
            <a:ext cx="19121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3</a:t>
            </a:r>
            <a:endParaRPr lang="en-US" sz="2650" dirty="0"/>
          </a:p>
        </p:txBody>
      </p:sp>
      <p:sp>
        <p:nvSpPr>
          <p:cNvPr id="14" name="Text 11"/>
          <p:cNvSpPr/>
          <p:nvPr/>
        </p:nvSpPr>
        <p:spPr>
          <a:xfrm>
            <a:off x="7017306" y="482631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Ngã Từ Độ Cao</a:t>
            </a:r>
            <a:endParaRPr lang="en-US" sz="2200" dirty="0"/>
          </a:p>
        </p:txBody>
      </p:sp>
      <p:sp>
        <p:nvSpPr>
          <p:cNvPr id="15" name="Text 12"/>
          <p:cNvSpPr/>
          <p:nvPr/>
        </p:nvSpPr>
        <p:spPr>
          <a:xfrm>
            <a:off x="7017306" y="5155168"/>
            <a:ext cx="6819305" cy="725805"/>
          </a:xfrm>
          <a:prstGeom prst="rect">
            <a:avLst/>
          </a:prstGeom>
          <a:noFill/>
          <a:ln/>
        </p:spPr>
        <p:txBody>
          <a:bodyPr wrap="square" lIns="0" tIns="0" rIns="0" bIns="0" rtlCol="0" anchor="t"/>
          <a:lstStyle/>
          <a:p>
            <a:pPr marL="0" indent="0">
              <a:lnSpc>
                <a:spcPts val="2850"/>
              </a:lnSpc>
              <a:buNone/>
            </a:pPr>
            <a:r>
              <a:rPr lang="en-US" dirty="0">
                <a:solidFill>
                  <a:srgbClr val="2B4150"/>
                </a:solidFill>
                <a:latin typeface="PT Serif" panose="020A0603040505020204" pitchFamily="18" charset="0"/>
                <a:ea typeface="Source Sans Pro" pitchFamily="34" charset="-122"/>
                <a:cs typeface="Source Sans Pro" pitchFamily="34" charset="-120"/>
              </a:rPr>
              <a:t>Công nhân làm việc trên giàn giáo hoặc trên cao mà không sử dụng dây an toàn.</a:t>
            </a:r>
            <a:endParaRPr lang="en-US" dirty="0"/>
          </a:p>
        </p:txBody>
      </p:sp>
      <p:sp>
        <p:nvSpPr>
          <p:cNvPr id="16" name="Shape 13"/>
          <p:cNvSpPr/>
          <p:nvPr/>
        </p:nvSpPr>
        <p:spPr>
          <a:xfrm>
            <a:off x="6280190" y="6524506"/>
            <a:ext cx="510302" cy="510302"/>
          </a:xfrm>
          <a:prstGeom prst="roundRect">
            <a:avLst>
              <a:gd name="adj" fmla="val 6667"/>
            </a:avLst>
          </a:prstGeom>
          <a:solidFill>
            <a:srgbClr val="124E73"/>
          </a:solidFill>
          <a:ln/>
        </p:spPr>
      </p:sp>
      <p:sp>
        <p:nvSpPr>
          <p:cNvPr id="17" name="Text 14"/>
          <p:cNvSpPr/>
          <p:nvPr/>
        </p:nvSpPr>
        <p:spPr>
          <a:xfrm>
            <a:off x="6425803" y="6609517"/>
            <a:ext cx="219075"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4</a:t>
            </a:r>
            <a:endParaRPr lang="en-US" sz="2650" dirty="0"/>
          </a:p>
        </p:txBody>
      </p:sp>
      <p:sp>
        <p:nvSpPr>
          <p:cNvPr id="18" name="Text 15"/>
          <p:cNvSpPr/>
          <p:nvPr/>
        </p:nvSpPr>
        <p:spPr>
          <a:xfrm>
            <a:off x="7017306" y="6524506"/>
            <a:ext cx="3642479" cy="354330"/>
          </a:xfrm>
          <a:prstGeom prst="rect">
            <a:avLst/>
          </a:prstGeom>
          <a:noFill/>
          <a:ln/>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Chấn Thương Do Vật Nặng</a:t>
            </a:r>
            <a:endParaRPr lang="en-US" sz="2200" dirty="0"/>
          </a:p>
        </p:txBody>
      </p:sp>
      <p:sp>
        <p:nvSpPr>
          <p:cNvPr id="19" name="Text 16"/>
          <p:cNvSpPr/>
          <p:nvPr/>
        </p:nvSpPr>
        <p:spPr>
          <a:xfrm>
            <a:off x="7017306" y="6853356"/>
            <a:ext cx="6819305" cy="362903"/>
          </a:xfrm>
          <a:prstGeom prst="rect">
            <a:avLst/>
          </a:prstGeom>
          <a:noFill/>
          <a:ln/>
        </p:spPr>
        <p:txBody>
          <a:bodyPr wrap="none" lIns="0" tIns="0" rIns="0" bIns="0" rtlCol="0" anchor="t"/>
          <a:lstStyle/>
          <a:p>
            <a:pPr marL="0" indent="0">
              <a:lnSpc>
                <a:spcPts val="2850"/>
              </a:lnSpc>
              <a:buNone/>
            </a:pPr>
            <a:r>
              <a:rPr lang="en-US" dirty="0">
                <a:solidFill>
                  <a:srgbClr val="2B4150"/>
                </a:solidFill>
                <a:latin typeface="PT Serif" panose="020A0603040505020204" pitchFamily="18" charset="0"/>
                <a:ea typeface="Source Sans Pro" pitchFamily="34" charset="-122"/>
                <a:cs typeface="Source Sans Pro" pitchFamily="34" charset="-120"/>
              </a:rPr>
              <a:t>Công nhân bị chấn thương lưng và cơ khi di chuyển vật nặng.</a:t>
            </a:r>
            <a:endParaRPr lang="en-US" dirty="0"/>
          </a:p>
        </p:txBody>
      </p:sp>
      <p:pic>
        <p:nvPicPr>
          <p:cNvPr id="20" name="Picture 19">
            <a:extLst>
              <a:ext uri="{FF2B5EF4-FFF2-40B4-BE49-F238E27FC236}">
                <a16:creationId xmlns:a16="http://schemas.microsoft.com/office/drawing/2014/main" id="{7824EA58-0A31-61C2-6F74-0E3460713878}"/>
              </a:ext>
            </a:extLst>
          </p:cNvPr>
          <p:cNvPicPr>
            <a:picLocks noChangeAspect="1"/>
          </p:cNvPicPr>
          <p:nvPr/>
        </p:nvPicPr>
        <p:blipFill>
          <a:blip r:embed="rId4"/>
          <a:stretch>
            <a:fillRect/>
          </a:stretch>
        </p:blipFill>
        <p:spPr>
          <a:xfrm>
            <a:off x="12540343" y="7524844"/>
            <a:ext cx="1937497" cy="6243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50915" y="670917"/>
            <a:ext cx="12107108" cy="581144"/>
          </a:xfrm>
          <a:prstGeom prst="rect">
            <a:avLst/>
          </a:prstGeom>
          <a:noFill/>
          <a:ln/>
        </p:spPr>
        <p:txBody>
          <a:bodyPr wrap="none" lIns="0" tIns="0" rIns="0" bIns="0" rtlCol="0" anchor="t"/>
          <a:lstStyle/>
          <a:p>
            <a:pPr marL="0" indent="0">
              <a:lnSpc>
                <a:spcPts val="4550"/>
              </a:lnSpc>
              <a:buNone/>
            </a:pPr>
            <a:r>
              <a:rPr lang="en-US" sz="4000" b="1" dirty="0">
                <a:solidFill>
                  <a:srgbClr val="124E73"/>
                </a:solidFill>
                <a:latin typeface="MuseoModerno Medium" pitchFamily="34" charset="0"/>
                <a:ea typeface="MuseoModerno Medium" pitchFamily="34" charset="-122"/>
                <a:cs typeface="MuseoModerno Medium" pitchFamily="34" charset="-120"/>
              </a:rPr>
              <a:t>An Toàn Vệ Sinh Lao Động - Cắt Và Xử Lý Nguyên Liệu</a:t>
            </a:r>
            <a:endParaRPr lang="en-US" sz="4000" b="1" dirty="0"/>
          </a:p>
        </p:txBody>
      </p:sp>
      <p:sp>
        <p:nvSpPr>
          <p:cNvPr id="3" name="Shape 1"/>
          <p:cNvSpPr/>
          <p:nvPr/>
        </p:nvSpPr>
        <p:spPr>
          <a:xfrm>
            <a:off x="650915" y="1624013"/>
            <a:ext cx="13328571" cy="1071682"/>
          </a:xfrm>
          <a:prstGeom prst="roundRect">
            <a:avLst>
              <a:gd name="adj" fmla="val 2603"/>
            </a:avLst>
          </a:prstGeom>
          <a:solidFill>
            <a:srgbClr val="124E73"/>
          </a:solidFill>
          <a:ln/>
        </p:spPr>
      </p:sp>
      <p:sp>
        <p:nvSpPr>
          <p:cNvPr id="4" name="Text 2"/>
          <p:cNvSpPr/>
          <p:nvPr/>
        </p:nvSpPr>
        <p:spPr>
          <a:xfrm>
            <a:off x="836890" y="1809988"/>
            <a:ext cx="2324814" cy="290632"/>
          </a:xfrm>
          <a:prstGeom prst="rect">
            <a:avLst/>
          </a:prstGeom>
          <a:noFill/>
          <a:ln/>
        </p:spPr>
        <p:txBody>
          <a:bodyPr wrap="none" lIns="0" tIns="0" rIns="0" bIns="0" rtlCol="0" anchor="t"/>
          <a:lstStyle/>
          <a:p>
            <a:pPr marL="0" indent="0">
              <a:lnSpc>
                <a:spcPts val="2250"/>
              </a:lnSpc>
              <a:buNone/>
            </a:pPr>
            <a:r>
              <a:rPr lang="en-US" sz="1800" dirty="0">
                <a:solidFill>
                  <a:srgbClr val="FFFFFF"/>
                </a:solidFill>
                <a:latin typeface="MuseoModerno Medium" pitchFamily="34" charset="0"/>
                <a:ea typeface="MuseoModerno Medium" pitchFamily="34" charset="-122"/>
                <a:cs typeface="MuseoModerno Medium" pitchFamily="34" charset="-120"/>
              </a:rPr>
              <a:t>Đặc Điểm Công Việc</a:t>
            </a:r>
            <a:endParaRPr lang="en-US" sz="1800" dirty="0"/>
          </a:p>
        </p:txBody>
      </p:sp>
      <p:sp>
        <p:nvSpPr>
          <p:cNvPr id="5" name="Text 3"/>
          <p:cNvSpPr/>
          <p:nvPr/>
        </p:nvSpPr>
        <p:spPr>
          <a:xfrm>
            <a:off x="836890" y="2212181"/>
            <a:ext cx="12956619" cy="297537"/>
          </a:xfrm>
          <a:prstGeom prst="rect">
            <a:avLst/>
          </a:prstGeom>
          <a:noFill/>
          <a:ln/>
        </p:spPr>
        <p:txBody>
          <a:bodyPr wrap="none" lIns="0" tIns="0" rIns="0" bIns="0" rtlCol="0" anchor="t"/>
          <a:lstStyle/>
          <a:p>
            <a:pPr marL="0" indent="0">
              <a:lnSpc>
                <a:spcPts val="2300"/>
              </a:lnSpc>
              <a:buNone/>
            </a:pPr>
            <a:r>
              <a:rPr lang="en-US" sz="1450" dirty="0">
                <a:solidFill>
                  <a:srgbClr val="FFFFFF"/>
                </a:solidFill>
                <a:latin typeface="PT Serif" panose="020A0603040505020204" pitchFamily="18" charset="0"/>
                <a:ea typeface="Source Sans Pro" pitchFamily="34" charset="-122"/>
                <a:cs typeface="Source Sans Pro" pitchFamily="34" charset="-120"/>
              </a:rPr>
              <a:t> Sau khi chọn được nguyên liệu đạt tiêu chuẩn, công nhân sẽ tiến hành cắt thành các đoạn có chiều dài chính xác.</a:t>
            </a:r>
            <a:endParaRPr lang="en-US" sz="1450" dirty="0"/>
          </a:p>
        </p:txBody>
      </p:sp>
      <p:sp>
        <p:nvSpPr>
          <p:cNvPr id="6" name="Shape 4"/>
          <p:cNvSpPr/>
          <p:nvPr/>
        </p:nvSpPr>
        <p:spPr>
          <a:xfrm>
            <a:off x="650915" y="2881670"/>
            <a:ext cx="13328571" cy="1480780"/>
          </a:xfrm>
          <a:prstGeom prst="roundRect">
            <a:avLst>
              <a:gd name="adj" fmla="val 1884"/>
            </a:avLst>
          </a:prstGeom>
          <a:solidFill>
            <a:srgbClr val="124E73"/>
          </a:solidFill>
          <a:ln/>
        </p:spPr>
      </p:sp>
      <p:sp>
        <p:nvSpPr>
          <p:cNvPr id="7" name="Text 5"/>
          <p:cNvSpPr/>
          <p:nvPr/>
        </p:nvSpPr>
        <p:spPr>
          <a:xfrm>
            <a:off x="836890" y="3067645"/>
            <a:ext cx="2324814" cy="290632"/>
          </a:xfrm>
          <a:prstGeom prst="rect">
            <a:avLst/>
          </a:prstGeom>
          <a:noFill/>
          <a:ln/>
        </p:spPr>
        <p:txBody>
          <a:bodyPr wrap="none" lIns="0" tIns="0" rIns="0" bIns="0" rtlCol="0" anchor="t"/>
          <a:lstStyle/>
          <a:p>
            <a:pPr marL="0" indent="0">
              <a:lnSpc>
                <a:spcPts val="2250"/>
              </a:lnSpc>
              <a:buNone/>
            </a:pPr>
            <a:r>
              <a:rPr lang="en-US" sz="1800" dirty="0">
                <a:solidFill>
                  <a:srgbClr val="FFFFFF"/>
                </a:solidFill>
                <a:latin typeface="MuseoModerno Medium" pitchFamily="34" charset="0"/>
                <a:ea typeface="MuseoModerno Medium" pitchFamily="34" charset="-122"/>
                <a:cs typeface="MuseoModerno Medium" pitchFamily="34" charset="-120"/>
              </a:rPr>
              <a:t>Các Dạng Tai Nạn</a:t>
            </a:r>
            <a:endParaRPr lang="en-US" sz="1800" dirty="0"/>
          </a:p>
        </p:txBody>
      </p:sp>
      <p:sp>
        <p:nvSpPr>
          <p:cNvPr id="8" name="Text 6"/>
          <p:cNvSpPr/>
          <p:nvPr/>
        </p:nvSpPr>
        <p:spPr>
          <a:xfrm>
            <a:off x="836890" y="3469838"/>
            <a:ext cx="12956619" cy="297537"/>
          </a:xfrm>
          <a:prstGeom prst="rect">
            <a:avLst/>
          </a:prstGeom>
          <a:noFill/>
          <a:ln/>
        </p:spPr>
        <p:txBody>
          <a:bodyPr wrap="none" lIns="0" tIns="0" rIns="0" bIns="0" rtlCol="0" anchor="t"/>
          <a:lstStyle/>
          <a:p>
            <a:pPr marL="0" indent="0">
              <a:lnSpc>
                <a:spcPts val="2300"/>
              </a:lnSpc>
              <a:buNone/>
            </a:pPr>
            <a:r>
              <a:rPr lang="en-US" sz="1450" dirty="0">
                <a:solidFill>
                  <a:srgbClr val="FFFFFF"/>
                </a:solidFill>
                <a:latin typeface="PT Serif" panose="020A0603040505020204" pitchFamily="18" charset="0"/>
                <a:ea typeface="Source Sans Pro" pitchFamily="34" charset="-122"/>
                <a:cs typeface="Source Sans Pro" pitchFamily="34" charset="-120"/>
              </a:rPr>
              <a:t>Trượt tay dẫn đến các vết thương nghiêm trọng trên tay hoặc các bộ phận khác của cơ thể. </a:t>
            </a:r>
            <a:endParaRPr lang="en-US" sz="1450" dirty="0"/>
          </a:p>
        </p:txBody>
      </p:sp>
      <p:sp>
        <p:nvSpPr>
          <p:cNvPr id="9" name="Text 7"/>
          <p:cNvSpPr/>
          <p:nvPr/>
        </p:nvSpPr>
        <p:spPr>
          <a:xfrm>
            <a:off x="836890" y="3878937"/>
            <a:ext cx="12956619" cy="297537"/>
          </a:xfrm>
          <a:prstGeom prst="rect">
            <a:avLst/>
          </a:prstGeom>
          <a:noFill/>
          <a:ln/>
        </p:spPr>
        <p:txBody>
          <a:bodyPr wrap="none" lIns="0" tIns="0" rIns="0" bIns="0" rtlCol="0" anchor="t"/>
          <a:lstStyle/>
          <a:p>
            <a:pPr marL="0" indent="0">
              <a:lnSpc>
                <a:spcPts val="2300"/>
              </a:lnSpc>
              <a:buNone/>
            </a:pPr>
            <a:r>
              <a:rPr lang="en-US" sz="1450" dirty="0">
                <a:solidFill>
                  <a:srgbClr val="FFFFFF"/>
                </a:solidFill>
                <a:latin typeface="PT Serif" panose="020A0603040505020204" pitchFamily="18" charset="0"/>
                <a:ea typeface="Source Sans Pro" pitchFamily="34" charset="-122"/>
                <a:cs typeface="Source Sans Pro" pitchFamily="34" charset="-120"/>
              </a:rPr>
              <a:t>Việc cắt nguyên liệu trong một không gian chật hẹp có thể làm tăng khả năng va chạm giữa các công nhân, gây ra tai nạn đáng tiếc.</a:t>
            </a:r>
            <a:endParaRPr lang="en-US" sz="1450" dirty="0"/>
          </a:p>
        </p:txBody>
      </p:sp>
      <p:pic>
        <p:nvPicPr>
          <p:cNvPr id="10" name="Image 0" descr="preencoded.png"/>
          <p:cNvPicPr>
            <a:picLocks noChangeAspect="1"/>
          </p:cNvPicPr>
          <p:nvPr/>
        </p:nvPicPr>
        <p:blipFill>
          <a:blip r:embed="rId3"/>
          <a:stretch>
            <a:fillRect/>
          </a:stretch>
        </p:blipFill>
        <p:spPr>
          <a:xfrm>
            <a:off x="4671060" y="4571643"/>
            <a:ext cx="5288280" cy="2987040"/>
          </a:xfrm>
          <a:prstGeom prst="rect">
            <a:avLst/>
          </a:prstGeom>
        </p:spPr>
      </p:pic>
      <p:pic>
        <p:nvPicPr>
          <p:cNvPr id="11" name="Picture 10">
            <a:extLst>
              <a:ext uri="{FF2B5EF4-FFF2-40B4-BE49-F238E27FC236}">
                <a16:creationId xmlns:a16="http://schemas.microsoft.com/office/drawing/2014/main" id="{E16DE8F7-6CB8-7353-B92F-4A34526A3449}"/>
              </a:ext>
            </a:extLst>
          </p:cNvPr>
          <p:cNvPicPr>
            <a:picLocks noChangeAspect="1"/>
          </p:cNvPicPr>
          <p:nvPr/>
        </p:nvPicPr>
        <p:blipFill>
          <a:blip r:embed="rId4"/>
          <a:stretch>
            <a:fillRect/>
          </a:stretch>
        </p:blipFill>
        <p:spPr>
          <a:xfrm>
            <a:off x="12540343" y="7524844"/>
            <a:ext cx="1937497" cy="6243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9733" y="670798"/>
            <a:ext cx="7704534" cy="1285161"/>
          </a:xfrm>
          <a:prstGeom prst="rect">
            <a:avLst/>
          </a:prstGeom>
          <a:noFill/>
          <a:ln/>
        </p:spPr>
        <p:txBody>
          <a:bodyPr wrap="square" lIns="0" tIns="0" rIns="0" bIns="0" rtlCol="0" anchor="t"/>
          <a:lstStyle/>
          <a:p>
            <a:pPr marL="0" indent="0">
              <a:lnSpc>
                <a:spcPts val="5050"/>
              </a:lnSpc>
              <a:buNone/>
            </a:pPr>
            <a:r>
              <a:rPr lang="en-US" sz="4400" b="1" dirty="0">
                <a:solidFill>
                  <a:srgbClr val="124E73"/>
                </a:solidFill>
                <a:latin typeface="MuseoModerno Medium" pitchFamily="34" charset="0"/>
                <a:ea typeface="MuseoModerno Medium" pitchFamily="34" charset="-122"/>
                <a:cs typeface="MuseoModerno Medium" pitchFamily="34" charset="-120"/>
              </a:rPr>
              <a:t>An Toàn Vệ Sinh Lao Động - Cắt Và Xử Lý Nguyên Liệu</a:t>
            </a:r>
            <a:endParaRPr lang="en-US" sz="4400" b="1" dirty="0"/>
          </a:p>
        </p:txBody>
      </p:sp>
      <p:sp>
        <p:nvSpPr>
          <p:cNvPr id="4" name="Shape 1"/>
          <p:cNvSpPr/>
          <p:nvPr/>
        </p:nvSpPr>
        <p:spPr>
          <a:xfrm>
            <a:off x="719733" y="2495669"/>
            <a:ext cx="462677" cy="462677"/>
          </a:xfrm>
          <a:prstGeom prst="roundRect">
            <a:avLst>
              <a:gd name="adj" fmla="val 6667"/>
            </a:avLst>
          </a:prstGeom>
          <a:solidFill>
            <a:srgbClr val="124E73"/>
          </a:solidFill>
          <a:ln/>
        </p:spPr>
      </p:sp>
      <p:sp>
        <p:nvSpPr>
          <p:cNvPr id="5" name="Text 2"/>
          <p:cNvSpPr/>
          <p:nvPr/>
        </p:nvSpPr>
        <p:spPr>
          <a:xfrm>
            <a:off x="878681" y="2572703"/>
            <a:ext cx="144661" cy="308491"/>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1</a:t>
            </a:r>
            <a:endParaRPr lang="en-US" sz="2400" dirty="0"/>
          </a:p>
        </p:txBody>
      </p:sp>
      <p:sp>
        <p:nvSpPr>
          <p:cNvPr id="6" name="Text 3"/>
          <p:cNvSpPr/>
          <p:nvPr/>
        </p:nvSpPr>
        <p:spPr>
          <a:xfrm>
            <a:off x="1388031" y="2495669"/>
            <a:ext cx="2570440" cy="321231"/>
          </a:xfrm>
          <a:prstGeom prst="rect">
            <a:avLst/>
          </a:prstGeom>
          <a:noFill/>
          <a:ln/>
        </p:spPr>
        <p:txBody>
          <a:bodyPr wrap="none" lIns="0" tIns="0" rIns="0" bIns="0" rtlCol="0" anchor="t"/>
          <a:lstStyle/>
          <a:p>
            <a:pPr marL="0" indent="0">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Quy Định An Toàn</a:t>
            </a:r>
            <a:endParaRPr lang="en-US" sz="2000" dirty="0"/>
          </a:p>
        </p:txBody>
      </p:sp>
      <p:sp>
        <p:nvSpPr>
          <p:cNvPr id="7" name="Text 4"/>
          <p:cNvSpPr/>
          <p:nvPr/>
        </p:nvSpPr>
        <p:spPr>
          <a:xfrm>
            <a:off x="1398448" y="2775763"/>
            <a:ext cx="7036237" cy="657939"/>
          </a:xfrm>
          <a:prstGeom prst="rect">
            <a:avLst/>
          </a:prstGeom>
          <a:noFill/>
          <a:ln/>
        </p:spPr>
        <p:txBody>
          <a:bodyPr wrap="square" lIns="0" tIns="0" rIns="0" bIns="0" rtlCol="0" anchor="t"/>
          <a:lstStyle/>
          <a:p>
            <a:pPr marL="0" indent="0">
              <a:lnSpc>
                <a:spcPts val="2550"/>
              </a:lnSpc>
              <a:buNone/>
            </a:pPr>
            <a:r>
              <a:rPr lang="en-US" dirty="0">
                <a:solidFill>
                  <a:srgbClr val="2B4150"/>
                </a:solidFill>
                <a:latin typeface="PT Serif" panose="020A0603040505020204" pitchFamily="18" charset="0"/>
                <a:ea typeface="Source Sans Pro" pitchFamily="34" charset="-122"/>
                <a:cs typeface="Source Sans Pro" pitchFamily="34" charset="-120"/>
              </a:rPr>
              <a:t>Công nhân phải được đào tạo đầy đủ về quy trình an toàn và kỹ thuật sử dụng các dụng cụ cắt.</a:t>
            </a:r>
            <a:endParaRPr lang="en-US" dirty="0"/>
          </a:p>
        </p:txBody>
      </p:sp>
      <p:sp>
        <p:nvSpPr>
          <p:cNvPr id="8" name="Shape 5"/>
          <p:cNvSpPr/>
          <p:nvPr/>
        </p:nvSpPr>
        <p:spPr>
          <a:xfrm>
            <a:off x="719733" y="4035147"/>
            <a:ext cx="462677" cy="462677"/>
          </a:xfrm>
          <a:prstGeom prst="roundRect">
            <a:avLst>
              <a:gd name="adj" fmla="val 6667"/>
            </a:avLst>
          </a:prstGeom>
          <a:solidFill>
            <a:srgbClr val="124E73"/>
          </a:solidFill>
          <a:ln/>
        </p:spPr>
      </p:sp>
      <p:sp>
        <p:nvSpPr>
          <p:cNvPr id="9" name="Text 6"/>
          <p:cNvSpPr/>
          <p:nvPr/>
        </p:nvSpPr>
        <p:spPr>
          <a:xfrm>
            <a:off x="865227" y="4112181"/>
            <a:ext cx="171569" cy="308491"/>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2</a:t>
            </a:r>
            <a:endParaRPr lang="en-US" sz="2400" dirty="0"/>
          </a:p>
        </p:txBody>
      </p:sp>
      <p:sp>
        <p:nvSpPr>
          <p:cNvPr id="10" name="Text 7"/>
          <p:cNvSpPr/>
          <p:nvPr/>
        </p:nvSpPr>
        <p:spPr>
          <a:xfrm>
            <a:off x="1388031" y="4035147"/>
            <a:ext cx="2570440" cy="321231"/>
          </a:xfrm>
          <a:prstGeom prst="rect">
            <a:avLst/>
          </a:prstGeom>
          <a:noFill/>
          <a:ln/>
        </p:spPr>
        <p:txBody>
          <a:bodyPr wrap="none" lIns="0" tIns="0" rIns="0" bIns="0" rtlCol="0" anchor="t"/>
          <a:lstStyle/>
          <a:p>
            <a:pPr marL="0" indent="0">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Bảo Hộ Cá Nhân</a:t>
            </a:r>
            <a:endParaRPr lang="en-US" sz="2000" dirty="0"/>
          </a:p>
        </p:txBody>
      </p:sp>
      <p:sp>
        <p:nvSpPr>
          <p:cNvPr id="11" name="Text 8"/>
          <p:cNvSpPr/>
          <p:nvPr/>
        </p:nvSpPr>
        <p:spPr>
          <a:xfrm>
            <a:off x="1398448" y="4315242"/>
            <a:ext cx="7036237" cy="328970"/>
          </a:xfrm>
          <a:prstGeom prst="rect">
            <a:avLst/>
          </a:prstGeom>
          <a:noFill/>
          <a:ln/>
        </p:spPr>
        <p:txBody>
          <a:bodyPr wrap="none" lIns="0" tIns="0" rIns="0" bIns="0" rtlCol="0" anchor="t"/>
          <a:lstStyle/>
          <a:p>
            <a:pPr marL="0" indent="0">
              <a:lnSpc>
                <a:spcPts val="2550"/>
              </a:lnSpc>
              <a:buNone/>
            </a:pPr>
            <a:r>
              <a:rPr lang="en-US" dirty="0">
                <a:solidFill>
                  <a:srgbClr val="2B4150"/>
                </a:solidFill>
                <a:latin typeface="PT Serif" panose="020A0603040505020204" pitchFamily="18" charset="0"/>
                <a:ea typeface="Source Sans Pro" pitchFamily="34" charset="-122"/>
                <a:cs typeface="Source Sans Pro" pitchFamily="34" charset="-120"/>
              </a:rPr>
              <a:t>Sử dụng trang bị bảo hộ cá nhân như găng tay, kính bảo hộ và khẩu trang.</a:t>
            </a:r>
            <a:endParaRPr lang="en-US" dirty="0"/>
          </a:p>
        </p:txBody>
      </p:sp>
      <p:sp>
        <p:nvSpPr>
          <p:cNvPr id="12" name="Shape 9"/>
          <p:cNvSpPr/>
          <p:nvPr/>
        </p:nvSpPr>
        <p:spPr>
          <a:xfrm>
            <a:off x="719733" y="5245656"/>
            <a:ext cx="462677" cy="462677"/>
          </a:xfrm>
          <a:prstGeom prst="roundRect">
            <a:avLst>
              <a:gd name="adj" fmla="val 6667"/>
            </a:avLst>
          </a:prstGeom>
          <a:solidFill>
            <a:srgbClr val="124E73"/>
          </a:solidFill>
          <a:ln/>
        </p:spPr>
      </p:sp>
      <p:sp>
        <p:nvSpPr>
          <p:cNvPr id="13" name="Text 10"/>
          <p:cNvSpPr/>
          <p:nvPr/>
        </p:nvSpPr>
        <p:spPr>
          <a:xfrm>
            <a:off x="864394" y="5322689"/>
            <a:ext cx="173355" cy="308491"/>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3</a:t>
            </a:r>
            <a:endParaRPr lang="en-US" sz="2400" dirty="0"/>
          </a:p>
        </p:txBody>
      </p:sp>
      <p:sp>
        <p:nvSpPr>
          <p:cNvPr id="14" name="Text 11"/>
          <p:cNvSpPr/>
          <p:nvPr/>
        </p:nvSpPr>
        <p:spPr>
          <a:xfrm>
            <a:off x="1388031" y="5245656"/>
            <a:ext cx="3528536" cy="321231"/>
          </a:xfrm>
          <a:prstGeom prst="rect">
            <a:avLst/>
          </a:prstGeom>
          <a:noFill/>
          <a:ln/>
        </p:spPr>
        <p:txBody>
          <a:bodyPr wrap="none" lIns="0" tIns="0" rIns="0" bIns="0" rtlCol="0" anchor="t"/>
          <a:lstStyle/>
          <a:p>
            <a:pPr marL="0" indent="0">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Duy Trì Không Gian Làm Việc</a:t>
            </a:r>
            <a:endParaRPr lang="en-US" sz="2000" dirty="0"/>
          </a:p>
        </p:txBody>
      </p:sp>
      <p:sp>
        <p:nvSpPr>
          <p:cNvPr id="15" name="Text 12"/>
          <p:cNvSpPr/>
          <p:nvPr/>
        </p:nvSpPr>
        <p:spPr>
          <a:xfrm>
            <a:off x="1398448" y="5525750"/>
            <a:ext cx="7036237" cy="657939"/>
          </a:xfrm>
          <a:prstGeom prst="rect">
            <a:avLst/>
          </a:prstGeom>
          <a:noFill/>
          <a:ln/>
        </p:spPr>
        <p:txBody>
          <a:bodyPr wrap="square" lIns="0" tIns="0" rIns="0" bIns="0" rtlCol="0" anchor="t"/>
          <a:lstStyle/>
          <a:p>
            <a:pPr marL="0" indent="0">
              <a:lnSpc>
                <a:spcPts val="2550"/>
              </a:lnSpc>
              <a:buNone/>
            </a:pPr>
            <a:r>
              <a:rPr lang="en-US" dirty="0">
                <a:solidFill>
                  <a:srgbClr val="2B4150"/>
                </a:solidFill>
                <a:latin typeface="PT Serif" panose="020A0603040505020204" pitchFamily="18" charset="0"/>
                <a:ea typeface="Source Sans Pro" pitchFamily="34" charset="-122"/>
                <a:cs typeface="Source Sans Pro" pitchFamily="34" charset="-120"/>
              </a:rPr>
              <a:t>Không gian làm việc phải được duy trì sạch sẽ và gọn gàng, giúp công nhân dễ dàng di chuyển.</a:t>
            </a:r>
            <a:endParaRPr lang="en-US" dirty="0"/>
          </a:p>
        </p:txBody>
      </p:sp>
      <p:sp>
        <p:nvSpPr>
          <p:cNvPr id="16" name="Shape 13"/>
          <p:cNvSpPr/>
          <p:nvPr/>
        </p:nvSpPr>
        <p:spPr>
          <a:xfrm>
            <a:off x="719733" y="6785134"/>
            <a:ext cx="462677" cy="462677"/>
          </a:xfrm>
          <a:prstGeom prst="roundRect">
            <a:avLst>
              <a:gd name="adj" fmla="val 6667"/>
            </a:avLst>
          </a:prstGeom>
          <a:solidFill>
            <a:srgbClr val="124E73"/>
          </a:solidFill>
          <a:ln/>
        </p:spPr>
      </p:sp>
      <p:sp>
        <p:nvSpPr>
          <p:cNvPr id="17" name="Text 14"/>
          <p:cNvSpPr/>
          <p:nvPr/>
        </p:nvSpPr>
        <p:spPr>
          <a:xfrm>
            <a:off x="851773" y="6862167"/>
            <a:ext cx="198596" cy="308491"/>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4</a:t>
            </a:r>
            <a:endParaRPr lang="en-US" sz="2400" dirty="0"/>
          </a:p>
        </p:txBody>
      </p:sp>
      <p:sp>
        <p:nvSpPr>
          <p:cNvPr id="18" name="Text 15"/>
          <p:cNvSpPr/>
          <p:nvPr/>
        </p:nvSpPr>
        <p:spPr>
          <a:xfrm>
            <a:off x="1388031" y="6785134"/>
            <a:ext cx="2570440" cy="321231"/>
          </a:xfrm>
          <a:prstGeom prst="rect">
            <a:avLst/>
          </a:prstGeom>
          <a:noFill/>
          <a:ln/>
        </p:spPr>
        <p:txBody>
          <a:bodyPr wrap="none" lIns="0" tIns="0" rIns="0" bIns="0" rtlCol="0" anchor="t"/>
          <a:lstStyle/>
          <a:p>
            <a:pPr marL="0" indent="0">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Kiểm Tra Dụng Cụ</a:t>
            </a:r>
            <a:endParaRPr lang="en-US" sz="2000" dirty="0"/>
          </a:p>
        </p:txBody>
      </p:sp>
      <p:sp>
        <p:nvSpPr>
          <p:cNvPr id="19" name="Text 16"/>
          <p:cNvSpPr/>
          <p:nvPr/>
        </p:nvSpPr>
        <p:spPr>
          <a:xfrm>
            <a:off x="1398448" y="7065228"/>
            <a:ext cx="7036237" cy="328970"/>
          </a:xfrm>
          <a:prstGeom prst="rect">
            <a:avLst/>
          </a:prstGeom>
          <a:noFill/>
          <a:ln/>
        </p:spPr>
        <p:txBody>
          <a:bodyPr wrap="none" lIns="0" tIns="0" rIns="0" bIns="0" rtlCol="0" anchor="t"/>
          <a:lstStyle/>
          <a:p>
            <a:pPr marL="0" indent="0">
              <a:lnSpc>
                <a:spcPts val="2550"/>
              </a:lnSpc>
              <a:buNone/>
            </a:pPr>
            <a:r>
              <a:rPr lang="en-US" dirty="0">
                <a:solidFill>
                  <a:srgbClr val="2B4150"/>
                </a:solidFill>
                <a:latin typeface="PT Serif" panose="020A0603040505020204" pitchFamily="18" charset="0"/>
                <a:ea typeface="Source Sans Pro" pitchFamily="34" charset="-122"/>
                <a:cs typeface="Source Sans Pro" pitchFamily="34" charset="-120"/>
              </a:rPr>
              <a:t>Dụng cụ cần được kiểm tra thường xuyên để đảm bảo chúng ở tình trạng tốt nhất.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7711" y="584359"/>
            <a:ext cx="7668578" cy="1317308"/>
          </a:xfrm>
          <a:prstGeom prst="rect">
            <a:avLst/>
          </a:prstGeom>
          <a:noFill/>
          <a:ln/>
        </p:spPr>
        <p:txBody>
          <a:bodyPr wrap="square" lIns="0" tIns="0" rIns="0" bIns="0" rtlCol="0" anchor="t"/>
          <a:lstStyle/>
          <a:p>
            <a:pPr marL="0" indent="0">
              <a:lnSpc>
                <a:spcPts val="5150"/>
              </a:lnSpc>
              <a:buNone/>
            </a:pPr>
            <a:r>
              <a:rPr lang="en-US" sz="4400" b="1" dirty="0">
                <a:solidFill>
                  <a:srgbClr val="124E73"/>
                </a:solidFill>
                <a:latin typeface="MuseoModerno Medium" pitchFamily="34" charset="0"/>
                <a:ea typeface="MuseoModerno Medium" pitchFamily="34" charset="-122"/>
                <a:cs typeface="MuseoModerno Medium" pitchFamily="34" charset="-120"/>
              </a:rPr>
              <a:t>An Toàn Vệ Sinh Lao Động - Đục Lỗ Âm Thanh</a:t>
            </a:r>
            <a:endParaRPr lang="en-US" sz="4400" b="1" dirty="0"/>
          </a:p>
        </p:txBody>
      </p:sp>
      <p:sp>
        <p:nvSpPr>
          <p:cNvPr id="4" name="Shape 1"/>
          <p:cNvSpPr/>
          <p:nvPr/>
        </p:nvSpPr>
        <p:spPr>
          <a:xfrm>
            <a:off x="737711" y="2454831"/>
            <a:ext cx="474226" cy="474226"/>
          </a:xfrm>
          <a:prstGeom prst="roundRect">
            <a:avLst>
              <a:gd name="adj" fmla="val 6668"/>
            </a:avLst>
          </a:prstGeom>
          <a:solidFill>
            <a:srgbClr val="124E73"/>
          </a:solidFill>
          <a:ln/>
        </p:spPr>
      </p:sp>
      <p:sp>
        <p:nvSpPr>
          <p:cNvPr id="5" name="Text 2"/>
          <p:cNvSpPr/>
          <p:nvPr/>
        </p:nvSpPr>
        <p:spPr>
          <a:xfrm>
            <a:off x="900589" y="2533769"/>
            <a:ext cx="148352" cy="316230"/>
          </a:xfrm>
          <a:prstGeom prst="rect">
            <a:avLst/>
          </a:prstGeom>
          <a:noFill/>
          <a:ln/>
        </p:spPr>
        <p:txBody>
          <a:bodyPr wrap="none" lIns="0" tIns="0" rIns="0" bIns="0" rtlCol="0" anchor="t"/>
          <a:lstStyle/>
          <a:p>
            <a:pPr marL="0" indent="0" algn="ctr">
              <a:lnSpc>
                <a:spcPts val="2450"/>
              </a:lnSpc>
              <a:buNone/>
            </a:pPr>
            <a:r>
              <a:rPr lang="en-US" sz="2450" dirty="0">
                <a:solidFill>
                  <a:srgbClr val="FFFFFF"/>
                </a:solidFill>
                <a:latin typeface="MuseoModerno Medium" pitchFamily="34" charset="0"/>
                <a:ea typeface="MuseoModerno Medium" pitchFamily="34" charset="-122"/>
                <a:cs typeface="MuseoModerno Medium" pitchFamily="34" charset="-120"/>
              </a:rPr>
              <a:t>1</a:t>
            </a:r>
            <a:endParaRPr lang="en-US" sz="2450" dirty="0"/>
          </a:p>
        </p:txBody>
      </p:sp>
      <p:sp>
        <p:nvSpPr>
          <p:cNvPr id="6" name="Text 3"/>
          <p:cNvSpPr/>
          <p:nvPr/>
        </p:nvSpPr>
        <p:spPr>
          <a:xfrm>
            <a:off x="1422678" y="2454831"/>
            <a:ext cx="2634972" cy="329327"/>
          </a:xfrm>
          <a:prstGeom prst="rect">
            <a:avLst/>
          </a:prstGeom>
          <a:noFill/>
          <a:ln/>
        </p:spPr>
        <p:txBody>
          <a:bodyPr wrap="none" lIns="0" tIns="0" rIns="0" bIns="0" rtlCol="0" anchor="t"/>
          <a:lstStyle/>
          <a:p>
            <a:pPr marL="0" indent="0">
              <a:lnSpc>
                <a:spcPts val="2550"/>
              </a:lnSpc>
              <a:buNone/>
            </a:pPr>
            <a:r>
              <a:rPr lang="en-US" sz="2050" dirty="0">
                <a:solidFill>
                  <a:srgbClr val="2B4150"/>
                </a:solidFill>
                <a:latin typeface="MuseoModerno Medium" pitchFamily="34" charset="0"/>
                <a:ea typeface="MuseoModerno Medium" pitchFamily="34" charset="-122"/>
                <a:cs typeface="MuseoModerno Medium" pitchFamily="34" charset="-120"/>
              </a:rPr>
              <a:t>Quy Định An Toàn</a:t>
            </a:r>
            <a:endParaRPr lang="en-US" sz="2050" dirty="0"/>
          </a:p>
        </p:txBody>
      </p:sp>
      <p:sp>
        <p:nvSpPr>
          <p:cNvPr id="7" name="Text 4"/>
          <p:cNvSpPr/>
          <p:nvPr/>
        </p:nvSpPr>
        <p:spPr>
          <a:xfrm>
            <a:off x="1422678" y="2709635"/>
            <a:ext cx="6983611" cy="674608"/>
          </a:xfrm>
          <a:prstGeom prst="rect">
            <a:avLst/>
          </a:prstGeom>
          <a:noFill/>
          <a:ln/>
        </p:spPr>
        <p:txBody>
          <a:bodyPr wrap="square" lIns="0" tIns="0" rIns="0" bIns="0" rtlCol="0" anchor="t"/>
          <a:lstStyle/>
          <a:p>
            <a:pPr marL="0" indent="0">
              <a:lnSpc>
                <a:spcPts val="2650"/>
              </a:lnSpc>
              <a:buNone/>
            </a:pPr>
            <a:r>
              <a:rPr lang="en-US" sz="1650" dirty="0">
                <a:solidFill>
                  <a:srgbClr val="2B4150"/>
                </a:solidFill>
                <a:latin typeface="PT Serif" panose="020A0603040505020204" pitchFamily="18" charset="0"/>
                <a:ea typeface="Source Sans Pro" pitchFamily="34" charset="-122"/>
                <a:cs typeface="Source Sans Pro" pitchFamily="34" charset="-120"/>
              </a:rPr>
              <a:t>Công nhân phải được đào tạo đầy đủ về kỹ thuật sử dụng các dụng cụ khoan chuyên dụng.</a:t>
            </a:r>
            <a:endParaRPr lang="en-US" sz="1650" dirty="0"/>
          </a:p>
        </p:txBody>
      </p:sp>
      <p:sp>
        <p:nvSpPr>
          <p:cNvPr id="8" name="Shape 5"/>
          <p:cNvSpPr/>
          <p:nvPr/>
        </p:nvSpPr>
        <p:spPr>
          <a:xfrm>
            <a:off x="737711" y="4033004"/>
            <a:ext cx="474226" cy="474226"/>
          </a:xfrm>
          <a:prstGeom prst="roundRect">
            <a:avLst>
              <a:gd name="adj" fmla="val 6668"/>
            </a:avLst>
          </a:prstGeom>
          <a:solidFill>
            <a:srgbClr val="124E73"/>
          </a:solidFill>
          <a:ln/>
        </p:spPr>
      </p:sp>
      <p:sp>
        <p:nvSpPr>
          <p:cNvPr id="9" name="Text 6"/>
          <p:cNvSpPr/>
          <p:nvPr/>
        </p:nvSpPr>
        <p:spPr>
          <a:xfrm>
            <a:off x="886897" y="4111943"/>
            <a:ext cx="175855" cy="316230"/>
          </a:xfrm>
          <a:prstGeom prst="rect">
            <a:avLst/>
          </a:prstGeom>
          <a:noFill/>
          <a:ln/>
        </p:spPr>
        <p:txBody>
          <a:bodyPr wrap="none" lIns="0" tIns="0" rIns="0" bIns="0" rtlCol="0" anchor="t"/>
          <a:lstStyle/>
          <a:p>
            <a:pPr marL="0" indent="0" algn="ctr">
              <a:lnSpc>
                <a:spcPts val="2450"/>
              </a:lnSpc>
              <a:buNone/>
            </a:pPr>
            <a:r>
              <a:rPr lang="en-US" sz="2450" dirty="0">
                <a:solidFill>
                  <a:srgbClr val="FFFFFF"/>
                </a:solidFill>
                <a:latin typeface="MuseoModerno Medium" pitchFamily="34" charset="0"/>
                <a:ea typeface="MuseoModerno Medium" pitchFamily="34" charset="-122"/>
                <a:cs typeface="MuseoModerno Medium" pitchFamily="34" charset="-120"/>
              </a:rPr>
              <a:t>2</a:t>
            </a:r>
            <a:endParaRPr lang="en-US" sz="2450" dirty="0"/>
          </a:p>
        </p:txBody>
      </p:sp>
      <p:sp>
        <p:nvSpPr>
          <p:cNvPr id="10" name="Text 7"/>
          <p:cNvSpPr/>
          <p:nvPr/>
        </p:nvSpPr>
        <p:spPr>
          <a:xfrm>
            <a:off x="1422678" y="4033004"/>
            <a:ext cx="2634972" cy="329327"/>
          </a:xfrm>
          <a:prstGeom prst="rect">
            <a:avLst/>
          </a:prstGeom>
          <a:noFill/>
          <a:ln/>
        </p:spPr>
        <p:txBody>
          <a:bodyPr wrap="none" lIns="0" tIns="0" rIns="0" bIns="0" rtlCol="0" anchor="t"/>
          <a:lstStyle/>
          <a:p>
            <a:pPr marL="0" indent="0">
              <a:lnSpc>
                <a:spcPts val="2550"/>
              </a:lnSpc>
              <a:buNone/>
            </a:pPr>
            <a:r>
              <a:rPr lang="en-US" sz="2050" dirty="0">
                <a:solidFill>
                  <a:srgbClr val="2B4150"/>
                </a:solidFill>
                <a:latin typeface="MuseoModerno Medium" pitchFamily="34" charset="0"/>
                <a:ea typeface="MuseoModerno Medium" pitchFamily="34" charset="-122"/>
                <a:cs typeface="MuseoModerno Medium" pitchFamily="34" charset="-120"/>
              </a:rPr>
              <a:t>Bảo Hộ Cá Nhân</a:t>
            </a:r>
            <a:endParaRPr lang="en-US" sz="2050" dirty="0"/>
          </a:p>
        </p:txBody>
      </p:sp>
      <p:sp>
        <p:nvSpPr>
          <p:cNvPr id="11" name="Text 8"/>
          <p:cNvSpPr/>
          <p:nvPr/>
        </p:nvSpPr>
        <p:spPr>
          <a:xfrm>
            <a:off x="1422678" y="4287808"/>
            <a:ext cx="6983611" cy="337304"/>
          </a:xfrm>
          <a:prstGeom prst="rect">
            <a:avLst/>
          </a:prstGeom>
          <a:noFill/>
          <a:ln/>
        </p:spPr>
        <p:txBody>
          <a:bodyPr wrap="none" lIns="0" tIns="0" rIns="0" bIns="0" rtlCol="0" anchor="t"/>
          <a:lstStyle/>
          <a:p>
            <a:pPr marL="0" indent="0">
              <a:lnSpc>
                <a:spcPts val="2650"/>
              </a:lnSpc>
              <a:buNone/>
            </a:pPr>
            <a:r>
              <a:rPr lang="en-US" sz="1650" dirty="0">
                <a:solidFill>
                  <a:srgbClr val="2B4150"/>
                </a:solidFill>
                <a:latin typeface="PT Serif" panose="020A0603040505020204" pitchFamily="18" charset="0"/>
                <a:ea typeface="Source Sans Pro" pitchFamily="34" charset="-122"/>
                <a:cs typeface="Source Sans Pro" pitchFamily="34" charset="-120"/>
              </a:rPr>
              <a:t>Sử dụng trang bị bảo hộ cá nhân như găng tay, kính bảo hộ và khẩu trang.</a:t>
            </a:r>
            <a:endParaRPr lang="en-US" sz="1650" dirty="0"/>
          </a:p>
        </p:txBody>
      </p:sp>
      <p:sp>
        <p:nvSpPr>
          <p:cNvPr id="12" name="Shape 9"/>
          <p:cNvSpPr/>
          <p:nvPr/>
        </p:nvSpPr>
        <p:spPr>
          <a:xfrm>
            <a:off x="737711" y="5273873"/>
            <a:ext cx="474226" cy="474226"/>
          </a:xfrm>
          <a:prstGeom prst="roundRect">
            <a:avLst>
              <a:gd name="adj" fmla="val 6668"/>
            </a:avLst>
          </a:prstGeom>
          <a:solidFill>
            <a:srgbClr val="124E73"/>
          </a:solidFill>
          <a:ln/>
        </p:spPr>
      </p:sp>
      <p:sp>
        <p:nvSpPr>
          <p:cNvPr id="13" name="Text 10"/>
          <p:cNvSpPr/>
          <p:nvPr/>
        </p:nvSpPr>
        <p:spPr>
          <a:xfrm>
            <a:off x="885944" y="5352812"/>
            <a:ext cx="177760" cy="316230"/>
          </a:xfrm>
          <a:prstGeom prst="rect">
            <a:avLst/>
          </a:prstGeom>
          <a:noFill/>
          <a:ln/>
        </p:spPr>
        <p:txBody>
          <a:bodyPr wrap="none" lIns="0" tIns="0" rIns="0" bIns="0" rtlCol="0" anchor="t"/>
          <a:lstStyle/>
          <a:p>
            <a:pPr marL="0" indent="0" algn="ctr">
              <a:lnSpc>
                <a:spcPts val="2450"/>
              </a:lnSpc>
              <a:buNone/>
            </a:pPr>
            <a:r>
              <a:rPr lang="en-US" sz="2450" dirty="0">
                <a:solidFill>
                  <a:srgbClr val="FFFFFF"/>
                </a:solidFill>
                <a:latin typeface="MuseoModerno Medium" pitchFamily="34" charset="0"/>
                <a:ea typeface="MuseoModerno Medium" pitchFamily="34" charset="-122"/>
                <a:cs typeface="MuseoModerno Medium" pitchFamily="34" charset="-120"/>
              </a:rPr>
              <a:t>3</a:t>
            </a:r>
            <a:endParaRPr lang="en-US" sz="2450" dirty="0"/>
          </a:p>
        </p:txBody>
      </p:sp>
      <p:sp>
        <p:nvSpPr>
          <p:cNvPr id="14" name="Text 11"/>
          <p:cNvSpPr/>
          <p:nvPr/>
        </p:nvSpPr>
        <p:spPr>
          <a:xfrm>
            <a:off x="1422678" y="5273873"/>
            <a:ext cx="3618548" cy="329327"/>
          </a:xfrm>
          <a:prstGeom prst="rect">
            <a:avLst/>
          </a:prstGeom>
          <a:noFill/>
          <a:ln/>
        </p:spPr>
        <p:txBody>
          <a:bodyPr wrap="none" lIns="0" tIns="0" rIns="0" bIns="0" rtlCol="0" anchor="t"/>
          <a:lstStyle/>
          <a:p>
            <a:pPr marL="0" indent="0">
              <a:lnSpc>
                <a:spcPts val="2550"/>
              </a:lnSpc>
              <a:buNone/>
            </a:pPr>
            <a:r>
              <a:rPr lang="en-US" sz="2050" dirty="0">
                <a:solidFill>
                  <a:srgbClr val="2B4150"/>
                </a:solidFill>
                <a:latin typeface="MuseoModerno Medium" pitchFamily="34" charset="0"/>
                <a:ea typeface="MuseoModerno Medium" pitchFamily="34" charset="-122"/>
                <a:cs typeface="MuseoModerno Medium" pitchFamily="34" charset="-120"/>
              </a:rPr>
              <a:t>Duy Trì Không Gian Làm Việc</a:t>
            </a:r>
            <a:endParaRPr lang="en-US" sz="2050" dirty="0"/>
          </a:p>
        </p:txBody>
      </p:sp>
      <p:sp>
        <p:nvSpPr>
          <p:cNvPr id="15" name="Text 12"/>
          <p:cNvSpPr/>
          <p:nvPr/>
        </p:nvSpPr>
        <p:spPr>
          <a:xfrm>
            <a:off x="1422678" y="5528678"/>
            <a:ext cx="6983611" cy="337304"/>
          </a:xfrm>
          <a:prstGeom prst="rect">
            <a:avLst/>
          </a:prstGeom>
          <a:noFill/>
          <a:ln/>
        </p:spPr>
        <p:txBody>
          <a:bodyPr wrap="none" lIns="0" tIns="0" rIns="0" bIns="0" rtlCol="0" anchor="t"/>
          <a:lstStyle/>
          <a:p>
            <a:pPr marL="0" indent="0">
              <a:lnSpc>
                <a:spcPts val="2650"/>
              </a:lnSpc>
              <a:buNone/>
            </a:pPr>
            <a:r>
              <a:rPr lang="en-US" sz="1650" dirty="0">
                <a:solidFill>
                  <a:srgbClr val="2B4150"/>
                </a:solidFill>
                <a:latin typeface="PT Serif" panose="020A0603040505020204" pitchFamily="18" charset="0"/>
                <a:ea typeface="Source Sans Pro" pitchFamily="34" charset="-122"/>
                <a:cs typeface="Source Sans Pro" pitchFamily="34" charset="-120"/>
              </a:rPr>
              <a:t>Không gian làm việc phải được duy trì sạch sẽ và gọn gàng.</a:t>
            </a:r>
            <a:endParaRPr lang="en-US" sz="1650" dirty="0"/>
          </a:p>
        </p:txBody>
      </p:sp>
      <p:sp>
        <p:nvSpPr>
          <p:cNvPr id="16" name="Shape 13"/>
          <p:cNvSpPr/>
          <p:nvPr/>
        </p:nvSpPr>
        <p:spPr>
          <a:xfrm>
            <a:off x="737711" y="6514743"/>
            <a:ext cx="474226" cy="474226"/>
          </a:xfrm>
          <a:prstGeom prst="roundRect">
            <a:avLst>
              <a:gd name="adj" fmla="val 6668"/>
            </a:avLst>
          </a:prstGeom>
          <a:solidFill>
            <a:srgbClr val="124E73"/>
          </a:solidFill>
          <a:ln/>
        </p:spPr>
      </p:sp>
      <p:sp>
        <p:nvSpPr>
          <p:cNvPr id="17" name="Text 14"/>
          <p:cNvSpPr/>
          <p:nvPr/>
        </p:nvSpPr>
        <p:spPr>
          <a:xfrm>
            <a:off x="872966" y="6593681"/>
            <a:ext cx="203597" cy="316230"/>
          </a:xfrm>
          <a:prstGeom prst="rect">
            <a:avLst/>
          </a:prstGeom>
          <a:noFill/>
          <a:ln/>
        </p:spPr>
        <p:txBody>
          <a:bodyPr wrap="none" lIns="0" tIns="0" rIns="0" bIns="0" rtlCol="0" anchor="t"/>
          <a:lstStyle/>
          <a:p>
            <a:pPr marL="0" indent="0" algn="ctr">
              <a:lnSpc>
                <a:spcPts val="2450"/>
              </a:lnSpc>
              <a:buNone/>
            </a:pPr>
            <a:r>
              <a:rPr lang="en-US" sz="2450" dirty="0">
                <a:solidFill>
                  <a:srgbClr val="FFFFFF"/>
                </a:solidFill>
                <a:latin typeface="MuseoModerno Medium" pitchFamily="34" charset="0"/>
                <a:ea typeface="MuseoModerno Medium" pitchFamily="34" charset="-122"/>
                <a:cs typeface="MuseoModerno Medium" pitchFamily="34" charset="-120"/>
              </a:rPr>
              <a:t>4</a:t>
            </a:r>
            <a:endParaRPr lang="en-US" sz="2450" dirty="0"/>
          </a:p>
        </p:txBody>
      </p:sp>
      <p:sp>
        <p:nvSpPr>
          <p:cNvPr id="18" name="Text 15"/>
          <p:cNvSpPr/>
          <p:nvPr/>
        </p:nvSpPr>
        <p:spPr>
          <a:xfrm>
            <a:off x="1422678" y="6514743"/>
            <a:ext cx="2634972" cy="329327"/>
          </a:xfrm>
          <a:prstGeom prst="rect">
            <a:avLst/>
          </a:prstGeom>
          <a:noFill/>
          <a:ln/>
        </p:spPr>
        <p:txBody>
          <a:bodyPr wrap="none" lIns="0" tIns="0" rIns="0" bIns="0" rtlCol="0" anchor="t"/>
          <a:lstStyle/>
          <a:p>
            <a:pPr marL="0" indent="0">
              <a:lnSpc>
                <a:spcPts val="2550"/>
              </a:lnSpc>
              <a:buNone/>
            </a:pPr>
            <a:r>
              <a:rPr lang="en-US" sz="2050" dirty="0">
                <a:solidFill>
                  <a:srgbClr val="2B4150"/>
                </a:solidFill>
                <a:latin typeface="MuseoModerno Medium" pitchFamily="34" charset="0"/>
                <a:ea typeface="MuseoModerno Medium" pitchFamily="34" charset="-122"/>
                <a:cs typeface="MuseoModerno Medium" pitchFamily="34" charset="-120"/>
              </a:rPr>
              <a:t>Kiểm Tra Dụng Cụ</a:t>
            </a:r>
            <a:endParaRPr lang="en-US" sz="2050" dirty="0"/>
          </a:p>
        </p:txBody>
      </p:sp>
      <p:sp>
        <p:nvSpPr>
          <p:cNvPr id="19" name="Text 16"/>
          <p:cNvSpPr/>
          <p:nvPr/>
        </p:nvSpPr>
        <p:spPr>
          <a:xfrm>
            <a:off x="1422678" y="6769547"/>
            <a:ext cx="6983611" cy="674608"/>
          </a:xfrm>
          <a:prstGeom prst="rect">
            <a:avLst/>
          </a:prstGeom>
          <a:noFill/>
          <a:ln/>
        </p:spPr>
        <p:txBody>
          <a:bodyPr wrap="square" lIns="0" tIns="0" rIns="0" bIns="0" rtlCol="0" anchor="t"/>
          <a:lstStyle/>
          <a:p>
            <a:pPr marL="0" indent="0">
              <a:lnSpc>
                <a:spcPts val="2650"/>
              </a:lnSpc>
              <a:buNone/>
            </a:pPr>
            <a:r>
              <a:rPr lang="en-US" sz="1650" dirty="0">
                <a:solidFill>
                  <a:srgbClr val="2B4150"/>
                </a:solidFill>
                <a:latin typeface="PT Serif" panose="020A0603040505020204" pitchFamily="18" charset="0"/>
                <a:ea typeface="Source Sans Pro" pitchFamily="34" charset="-122"/>
                <a:cs typeface="Source Sans Pro" pitchFamily="34" charset="-120"/>
              </a:rPr>
              <a:t>Dụng cụ khoan phải được kiểm tra định kỳ để đảm bảo chúng luôn ở tình trạng tốt.</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rot="19204305">
            <a:off x="283488" y="2355750"/>
            <a:ext cx="4919305" cy="4454843"/>
          </a:xfrm>
          <a:prstGeom prst="rect">
            <a:avLst/>
          </a:prstGeom>
        </p:spPr>
      </p:pic>
      <p:sp>
        <p:nvSpPr>
          <p:cNvPr id="3" name="Text 0"/>
          <p:cNvSpPr/>
          <p:nvPr/>
        </p:nvSpPr>
        <p:spPr>
          <a:xfrm>
            <a:off x="6280190" y="607774"/>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124E73"/>
                </a:solidFill>
                <a:latin typeface="MuseoModerno Medium" pitchFamily="34" charset="0"/>
                <a:ea typeface="MuseoModerno Medium" pitchFamily="34" charset="-122"/>
                <a:cs typeface="MuseoModerno Medium" pitchFamily="34" charset="-120"/>
              </a:rPr>
              <a:t>An Toàn Vệ Sinh Lao Động - Tạo Hình Và Hoàn Thiện</a:t>
            </a:r>
            <a:endParaRPr lang="en-US" sz="4450" b="1" dirty="0"/>
          </a:p>
        </p:txBody>
      </p:sp>
      <p:pic>
        <p:nvPicPr>
          <p:cNvPr id="4" name="Image 1" descr="preencoded.png"/>
          <p:cNvPicPr>
            <a:picLocks noChangeAspect="1"/>
          </p:cNvPicPr>
          <p:nvPr/>
        </p:nvPicPr>
        <p:blipFill>
          <a:blip r:embed="rId4"/>
          <a:stretch>
            <a:fillRect/>
          </a:stretch>
        </p:blipFill>
        <p:spPr>
          <a:xfrm>
            <a:off x="6280190" y="3179088"/>
            <a:ext cx="1134070" cy="1814513"/>
          </a:xfrm>
          <a:prstGeom prst="rect">
            <a:avLst/>
          </a:prstGeom>
        </p:spPr>
      </p:pic>
      <p:sp>
        <p:nvSpPr>
          <p:cNvPr id="5" name="Text 1"/>
          <p:cNvSpPr/>
          <p:nvPr/>
        </p:nvSpPr>
        <p:spPr>
          <a:xfrm>
            <a:off x="7754422" y="337024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Đặc Điểm Công Việc</a:t>
            </a:r>
            <a:endParaRPr lang="en-US" sz="2200" dirty="0"/>
          </a:p>
        </p:txBody>
      </p:sp>
      <p:sp>
        <p:nvSpPr>
          <p:cNvPr id="6" name="Text 2"/>
          <p:cNvSpPr/>
          <p:nvPr/>
        </p:nvSpPr>
        <p:spPr>
          <a:xfrm>
            <a:off x="7754422" y="3860658"/>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Chạm khắc hoa văn hoặc trang trí để làm tăng giá trị nghệ thuật cho chiếc sáo</a:t>
            </a:r>
            <a:endParaRPr lang="en-US" sz="1750" dirty="0"/>
          </a:p>
        </p:txBody>
      </p:sp>
      <p:pic>
        <p:nvPicPr>
          <p:cNvPr id="7" name="Image 2" descr="preencoded.png"/>
          <p:cNvPicPr>
            <a:picLocks noChangeAspect="1"/>
          </p:cNvPicPr>
          <p:nvPr/>
        </p:nvPicPr>
        <p:blipFill>
          <a:blip r:embed="rId5"/>
          <a:stretch>
            <a:fillRect/>
          </a:stretch>
        </p:blipFill>
        <p:spPr>
          <a:xfrm>
            <a:off x="6280190" y="4993600"/>
            <a:ext cx="1134070" cy="1814513"/>
          </a:xfrm>
          <a:prstGeom prst="rect">
            <a:avLst/>
          </a:prstGeom>
        </p:spPr>
      </p:pic>
      <p:sp>
        <p:nvSpPr>
          <p:cNvPr id="8" name="Text 3"/>
          <p:cNvSpPr/>
          <p:nvPr/>
        </p:nvSpPr>
        <p:spPr>
          <a:xfrm>
            <a:off x="7754422" y="518475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Các Dạng Tai Nạn</a:t>
            </a:r>
            <a:endParaRPr lang="en-US" sz="2200" dirty="0"/>
          </a:p>
        </p:txBody>
      </p:sp>
      <p:sp>
        <p:nvSpPr>
          <p:cNvPr id="9" name="Text 4"/>
          <p:cNvSpPr/>
          <p:nvPr/>
        </p:nvSpPr>
        <p:spPr>
          <a:xfrm>
            <a:off x="7754422" y="5675171"/>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 Bị thương do dao hoặc dụng cụ chạm khắc. </a:t>
            </a:r>
            <a:endParaRPr lang="en-US" sz="1750" dirty="0"/>
          </a:p>
        </p:txBody>
      </p:sp>
      <p:pic>
        <p:nvPicPr>
          <p:cNvPr id="10" name="Picture 9">
            <a:extLst>
              <a:ext uri="{FF2B5EF4-FFF2-40B4-BE49-F238E27FC236}">
                <a16:creationId xmlns:a16="http://schemas.microsoft.com/office/drawing/2014/main" id="{E53F9CF8-507C-3ABE-D86F-B387D4B9BB22}"/>
              </a:ext>
            </a:extLst>
          </p:cNvPr>
          <p:cNvPicPr>
            <a:picLocks noChangeAspect="1"/>
          </p:cNvPicPr>
          <p:nvPr/>
        </p:nvPicPr>
        <p:blipFill>
          <a:blip r:embed="rId6"/>
          <a:stretch>
            <a:fillRect/>
          </a:stretch>
        </p:blipFill>
        <p:spPr>
          <a:xfrm>
            <a:off x="12540343" y="7524844"/>
            <a:ext cx="1937497" cy="6243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9530861" y="4161234"/>
            <a:ext cx="4572000" cy="3063240"/>
          </a:xfrm>
          <a:prstGeom prst="rect">
            <a:avLst/>
          </a:prstGeom>
        </p:spPr>
      </p:pic>
      <p:sp>
        <p:nvSpPr>
          <p:cNvPr id="4" name="Text 0"/>
          <p:cNvSpPr/>
          <p:nvPr/>
        </p:nvSpPr>
        <p:spPr>
          <a:xfrm>
            <a:off x="394762" y="559356"/>
            <a:ext cx="13840877" cy="1266349"/>
          </a:xfrm>
          <a:prstGeom prst="rect">
            <a:avLst/>
          </a:prstGeom>
          <a:noFill/>
          <a:ln/>
        </p:spPr>
        <p:txBody>
          <a:bodyPr wrap="square" lIns="0" tIns="0" rIns="0" bIns="0" rtlCol="0" anchor="t"/>
          <a:lstStyle/>
          <a:p>
            <a:pPr marL="0" indent="0" algn="ctr">
              <a:lnSpc>
                <a:spcPts val="4950"/>
              </a:lnSpc>
              <a:buNone/>
            </a:pPr>
            <a:r>
              <a:rPr lang="en-US" sz="3950" b="1" dirty="0">
                <a:solidFill>
                  <a:srgbClr val="124E73"/>
                </a:solidFill>
                <a:latin typeface="MuseoModerno Medium" pitchFamily="34" charset="0"/>
                <a:ea typeface="MuseoModerno Medium" pitchFamily="34" charset="-122"/>
                <a:cs typeface="MuseoModerno Medium" pitchFamily="34" charset="-120"/>
              </a:rPr>
              <a:t>An Toàn Vệ Sinh Lao Động - Tạo Hình Và Hoàn Thiện</a:t>
            </a:r>
            <a:endParaRPr lang="en-US" sz="3950" b="1" dirty="0"/>
          </a:p>
        </p:txBody>
      </p:sp>
      <p:sp>
        <p:nvSpPr>
          <p:cNvPr id="5" name="Shape 1"/>
          <p:cNvSpPr/>
          <p:nvPr/>
        </p:nvSpPr>
        <p:spPr>
          <a:xfrm>
            <a:off x="709136" y="2486080"/>
            <a:ext cx="455890" cy="455890"/>
          </a:xfrm>
          <a:prstGeom prst="roundRect">
            <a:avLst>
              <a:gd name="adj" fmla="val 6667"/>
            </a:avLst>
          </a:prstGeom>
          <a:solidFill>
            <a:srgbClr val="124E73"/>
          </a:solidFill>
          <a:ln/>
        </p:spPr>
      </p:sp>
      <p:sp>
        <p:nvSpPr>
          <p:cNvPr id="6" name="Text 2"/>
          <p:cNvSpPr/>
          <p:nvPr/>
        </p:nvSpPr>
        <p:spPr>
          <a:xfrm>
            <a:off x="865823" y="2562041"/>
            <a:ext cx="142518" cy="303967"/>
          </a:xfrm>
          <a:prstGeom prst="rect">
            <a:avLst/>
          </a:prstGeom>
          <a:noFill/>
          <a:ln/>
        </p:spPr>
        <p:txBody>
          <a:bodyPr wrap="none" lIns="0" tIns="0" rIns="0" bIns="0" rtlCol="0" anchor="t"/>
          <a:lstStyle/>
          <a:p>
            <a:pPr marL="0" indent="0" algn="ctr">
              <a:lnSpc>
                <a:spcPts val="2350"/>
              </a:lnSpc>
              <a:buNone/>
            </a:pPr>
            <a:r>
              <a:rPr lang="en-US" sz="2350" dirty="0">
                <a:solidFill>
                  <a:srgbClr val="FFFFFF"/>
                </a:solidFill>
                <a:latin typeface="MuseoModerno Medium" pitchFamily="34" charset="0"/>
                <a:ea typeface="MuseoModerno Medium" pitchFamily="34" charset="-122"/>
                <a:cs typeface="MuseoModerno Medium" pitchFamily="34" charset="-120"/>
              </a:rPr>
              <a:t>1</a:t>
            </a:r>
            <a:endParaRPr lang="en-US" sz="2350" dirty="0"/>
          </a:p>
        </p:txBody>
      </p:sp>
      <p:sp>
        <p:nvSpPr>
          <p:cNvPr id="7" name="Text 3"/>
          <p:cNvSpPr/>
          <p:nvPr/>
        </p:nvSpPr>
        <p:spPr>
          <a:xfrm>
            <a:off x="1367552" y="2486080"/>
            <a:ext cx="2532936" cy="316468"/>
          </a:xfrm>
          <a:prstGeom prst="rect">
            <a:avLst/>
          </a:prstGeom>
          <a:noFill/>
          <a:ln/>
        </p:spPr>
        <p:txBody>
          <a:bodyPr wrap="none" lIns="0" tIns="0" rIns="0" bIns="0" rtlCol="0" anchor="t"/>
          <a:lstStyle/>
          <a:p>
            <a:pPr marL="0" indent="0">
              <a:lnSpc>
                <a:spcPts val="2450"/>
              </a:lnSpc>
              <a:buNone/>
            </a:pPr>
            <a:r>
              <a:rPr lang="en-US" sz="1950" dirty="0">
                <a:solidFill>
                  <a:srgbClr val="2B4150"/>
                </a:solidFill>
                <a:latin typeface="MuseoModerno Medium" pitchFamily="34" charset="0"/>
                <a:ea typeface="MuseoModerno Medium" pitchFamily="34" charset="-122"/>
                <a:cs typeface="MuseoModerno Medium" pitchFamily="34" charset="-120"/>
              </a:rPr>
              <a:t>Quy Định An Toàn</a:t>
            </a:r>
            <a:endParaRPr lang="en-US" sz="1950" dirty="0"/>
          </a:p>
        </p:txBody>
      </p:sp>
      <p:sp>
        <p:nvSpPr>
          <p:cNvPr id="8" name="Text 4"/>
          <p:cNvSpPr/>
          <p:nvPr/>
        </p:nvSpPr>
        <p:spPr>
          <a:xfrm>
            <a:off x="1367552" y="2795468"/>
            <a:ext cx="7067312" cy="648414"/>
          </a:xfrm>
          <a:prstGeom prst="rect">
            <a:avLst/>
          </a:prstGeom>
          <a:noFill/>
          <a:ln/>
        </p:spPr>
        <p:txBody>
          <a:bodyPr wrap="square" lIns="0" tIns="0" rIns="0" bIns="0" rtlCol="0" anchor="t"/>
          <a:lstStyle/>
          <a:p>
            <a:pPr marL="0" indent="0">
              <a:lnSpc>
                <a:spcPts val="2550"/>
              </a:lnSpc>
              <a:buNone/>
            </a:pPr>
            <a:r>
              <a:rPr lang="en-US" sz="1550" dirty="0">
                <a:solidFill>
                  <a:srgbClr val="2B4150"/>
                </a:solidFill>
                <a:latin typeface="PT Serif" panose="020A0603040505020204" pitchFamily="18" charset="0"/>
                <a:ea typeface="Source Sans Pro" pitchFamily="34" charset="-122"/>
                <a:cs typeface="Source Sans Pro" pitchFamily="34" charset="-120"/>
              </a:rPr>
              <a:t>Công nhân phải được đào tạo bài bản về quy trình sử dụng dụng cụ, đặc biệt là các công cụ sắc nhọn và thiết bị chà nhám.</a:t>
            </a:r>
            <a:endParaRPr lang="en-US" sz="1550" dirty="0"/>
          </a:p>
        </p:txBody>
      </p:sp>
      <p:sp>
        <p:nvSpPr>
          <p:cNvPr id="9" name="Shape 5"/>
          <p:cNvSpPr/>
          <p:nvPr/>
        </p:nvSpPr>
        <p:spPr>
          <a:xfrm>
            <a:off x="709136" y="3995857"/>
            <a:ext cx="455890" cy="455890"/>
          </a:xfrm>
          <a:prstGeom prst="roundRect">
            <a:avLst>
              <a:gd name="adj" fmla="val 6667"/>
            </a:avLst>
          </a:prstGeom>
          <a:solidFill>
            <a:srgbClr val="124E73"/>
          </a:solidFill>
          <a:ln/>
        </p:spPr>
      </p:sp>
      <p:sp>
        <p:nvSpPr>
          <p:cNvPr id="10" name="Text 6"/>
          <p:cNvSpPr/>
          <p:nvPr/>
        </p:nvSpPr>
        <p:spPr>
          <a:xfrm>
            <a:off x="852607" y="4071819"/>
            <a:ext cx="168950" cy="303967"/>
          </a:xfrm>
          <a:prstGeom prst="rect">
            <a:avLst/>
          </a:prstGeom>
          <a:noFill/>
          <a:ln/>
        </p:spPr>
        <p:txBody>
          <a:bodyPr wrap="none" lIns="0" tIns="0" rIns="0" bIns="0" rtlCol="0" anchor="t"/>
          <a:lstStyle/>
          <a:p>
            <a:pPr marL="0" indent="0" algn="ctr">
              <a:lnSpc>
                <a:spcPts val="2350"/>
              </a:lnSpc>
              <a:buNone/>
            </a:pPr>
            <a:r>
              <a:rPr lang="en-US" sz="2350" dirty="0">
                <a:solidFill>
                  <a:srgbClr val="FFFFFF"/>
                </a:solidFill>
                <a:latin typeface="MuseoModerno Medium" pitchFamily="34" charset="0"/>
                <a:ea typeface="MuseoModerno Medium" pitchFamily="34" charset="-122"/>
                <a:cs typeface="MuseoModerno Medium" pitchFamily="34" charset="-120"/>
              </a:rPr>
              <a:t>2</a:t>
            </a:r>
            <a:endParaRPr lang="en-US" sz="2350" dirty="0"/>
          </a:p>
        </p:txBody>
      </p:sp>
      <p:sp>
        <p:nvSpPr>
          <p:cNvPr id="11" name="Text 7"/>
          <p:cNvSpPr/>
          <p:nvPr/>
        </p:nvSpPr>
        <p:spPr>
          <a:xfrm>
            <a:off x="1367552" y="3995857"/>
            <a:ext cx="2532936" cy="316468"/>
          </a:xfrm>
          <a:prstGeom prst="rect">
            <a:avLst/>
          </a:prstGeom>
          <a:noFill/>
          <a:ln/>
        </p:spPr>
        <p:txBody>
          <a:bodyPr wrap="none" lIns="0" tIns="0" rIns="0" bIns="0" rtlCol="0" anchor="t"/>
          <a:lstStyle/>
          <a:p>
            <a:pPr marL="0" indent="0">
              <a:lnSpc>
                <a:spcPts val="2450"/>
              </a:lnSpc>
              <a:buNone/>
            </a:pPr>
            <a:r>
              <a:rPr lang="en-US" sz="1950" dirty="0">
                <a:solidFill>
                  <a:srgbClr val="2B4150"/>
                </a:solidFill>
                <a:latin typeface="MuseoModerno Medium" pitchFamily="34" charset="0"/>
                <a:ea typeface="MuseoModerno Medium" pitchFamily="34" charset="-122"/>
                <a:cs typeface="MuseoModerno Medium" pitchFamily="34" charset="-120"/>
              </a:rPr>
              <a:t>Bảo Hộ Cá Nhân</a:t>
            </a:r>
            <a:endParaRPr lang="en-US" sz="1950" dirty="0"/>
          </a:p>
        </p:txBody>
      </p:sp>
      <p:sp>
        <p:nvSpPr>
          <p:cNvPr id="12" name="Text 8"/>
          <p:cNvSpPr/>
          <p:nvPr/>
        </p:nvSpPr>
        <p:spPr>
          <a:xfrm>
            <a:off x="1367552" y="4312325"/>
            <a:ext cx="7067312" cy="648414"/>
          </a:xfrm>
          <a:prstGeom prst="rect">
            <a:avLst/>
          </a:prstGeom>
          <a:noFill/>
          <a:ln/>
        </p:spPr>
        <p:txBody>
          <a:bodyPr wrap="square" lIns="0" tIns="0" rIns="0" bIns="0" rtlCol="0" anchor="t"/>
          <a:lstStyle/>
          <a:p>
            <a:pPr marL="0" indent="0">
              <a:lnSpc>
                <a:spcPts val="2550"/>
              </a:lnSpc>
              <a:buNone/>
            </a:pPr>
            <a:r>
              <a:rPr lang="en-US" sz="1550" dirty="0">
                <a:solidFill>
                  <a:srgbClr val="2B4150"/>
                </a:solidFill>
                <a:latin typeface="PT Serif" panose="020A0603040505020204" pitchFamily="18" charset="0"/>
                <a:ea typeface="Source Sans Pro" pitchFamily="34" charset="-122"/>
                <a:cs typeface="Source Sans Pro" pitchFamily="34" charset="-120"/>
              </a:rPr>
              <a:t>Trang bị bảo hộ cá nhân là một yêu cầu không thể thiếu. Công nhân phải đeo găng tay, kính bảo hộ và khẩu trang.</a:t>
            </a:r>
            <a:endParaRPr lang="en-US" sz="1550" dirty="0"/>
          </a:p>
        </p:txBody>
      </p:sp>
      <p:sp>
        <p:nvSpPr>
          <p:cNvPr id="13" name="Shape 9"/>
          <p:cNvSpPr/>
          <p:nvPr/>
        </p:nvSpPr>
        <p:spPr>
          <a:xfrm>
            <a:off x="709136" y="5391150"/>
            <a:ext cx="455890" cy="455890"/>
          </a:xfrm>
          <a:prstGeom prst="roundRect">
            <a:avLst>
              <a:gd name="adj" fmla="val 6667"/>
            </a:avLst>
          </a:prstGeom>
          <a:solidFill>
            <a:srgbClr val="124E73"/>
          </a:solidFill>
          <a:ln/>
        </p:spPr>
      </p:sp>
      <p:sp>
        <p:nvSpPr>
          <p:cNvPr id="14" name="Text 10"/>
          <p:cNvSpPr/>
          <p:nvPr/>
        </p:nvSpPr>
        <p:spPr>
          <a:xfrm>
            <a:off x="851654" y="5467112"/>
            <a:ext cx="170855" cy="303967"/>
          </a:xfrm>
          <a:prstGeom prst="rect">
            <a:avLst/>
          </a:prstGeom>
          <a:noFill/>
          <a:ln/>
        </p:spPr>
        <p:txBody>
          <a:bodyPr wrap="none" lIns="0" tIns="0" rIns="0" bIns="0" rtlCol="0" anchor="t"/>
          <a:lstStyle/>
          <a:p>
            <a:pPr marL="0" indent="0" algn="ctr">
              <a:lnSpc>
                <a:spcPts val="2350"/>
              </a:lnSpc>
              <a:buNone/>
            </a:pPr>
            <a:r>
              <a:rPr lang="en-US" sz="2350" dirty="0">
                <a:solidFill>
                  <a:srgbClr val="FFFFFF"/>
                </a:solidFill>
                <a:latin typeface="MuseoModerno Medium" pitchFamily="34" charset="0"/>
                <a:ea typeface="MuseoModerno Medium" pitchFamily="34" charset="-122"/>
                <a:cs typeface="MuseoModerno Medium" pitchFamily="34" charset="-120"/>
              </a:rPr>
              <a:t>3</a:t>
            </a:r>
            <a:endParaRPr lang="en-US" sz="2350" dirty="0"/>
          </a:p>
        </p:txBody>
      </p:sp>
      <p:sp>
        <p:nvSpPr>
          <p:cNvPr id="15" name="Text 11"/>
          <p:cNvSpPr/>
          <p:nvPr/>
        </p:nvSpPr>
        <p:spPr>
          <a:xfrm>
            <a:off x="1367552" y="5391150"/>
            <a:ext cx="3477816" cy="316468"/>
          </a:xfrm>
          <a:prstGeom prst="rect">
            <a:avLst/>
          </a:prstGeom>
          <a:noFill/>
          <a:ln/>
        </p:spPr>
        <p:txBody>
          <a:bodyPr wrap="none" lIns="0" tIns="0" rIns="0" bIns="0" rtlCol="0" anchor="t"/>
          <a:lstStyle/>
          <a:p>
            <a:pPr marL="0" indent="0">
              <a:lnSpc>
                <a:spcPts val="2450"/>
              </a:lnSpc>
              <a:buNone/>
            </a:pPr>
            <a:r>
              <a:rPr lang="en-US" sz="1950" dirty="0">
                <a:solidFill>
                  <a:srgbClr val="2B4150"/>
                </a:solidFill>
                <a:latin typeface="MuseoModerno Medium" pitchFamily="34" charset="0"/>
                <a:ea typeface="MuseoModerno Medium" pitchFamily="34" charset="-122"/>
                <a:cs typeface="MuseoModerno Medium" pitchFamily="34" charset="-120"/>
              </a:rPr>
              <a:t>Duy Trì Không Gian Làm Việc</a:t>
            </a:r>
            <a:endParaRPr lang="en-US" sz="1950" dirty="0"/>
          </a:p>
        </p:txBody>
      </p:sp>
      <p:sp>
        <p:nvSpPr>
          <p:cNvPr id="16" name="Text 12"/>
          <p:cNvSpPr/>
          <p:nvPr/>
        </p:nvSpPr>
        <p:spPr>
          <a:xfrm>
            <a:off x="1367552" y="5659398"/>
            <a:ext cx="7067312" cy="648414"/>
          </a:xfrm>
          <a:prstGeom prst="rect">
            <a:avLst/>
          </a:prstGeom>
          <a:noFill/>
          <a:ln/>
        </p:spPr>
        <p:txBody>
          <a:bodyPr wrap="square" lIns="0" tIns="0" rIns="0" bIns="0" rtlCol="0" anchor="t"/>
          <a:lstStyle/>
          <a:p>
            <a:pPr marL="0" indent="0">
              <a:lnSpc>
                <a:spcPts val="2550"/>
              </a:lnSpc>
              <a:buNone/>
            </a:pPr>
            <a:r>
              <a:rPr lang="en-US" sz="1550" dirty="0">
                <a:solidFill>
                  <a:srgbClr val="2B4150"/>
                </a:solidFill>
                <a:latin typeface="PT Serif" panose="020A0603040505020204" pitchFamily="18" charset="0"/>
                <a:ea typeface="Source Sans Pro" pitchFamily="34" charset="-122"/>
                <a:cs typeface="Source Sans Pro" pitchFamily="34" charset="-120"/>
              </a:rPr>
              <a:t>Không gian làm việc phải được giữ sạch sẽ và gọn gàng, giúp giảm thiểu nguy cơ trơn trượt và va chạm.</a:t>
            </a:r>
            <a:endParaRPr lang="en-US" sz="1550" dirty="0"/>
          </a:p>
        </p:txBody>
      </p:sp>
      <p:sp>
        <p:nvSpPr>
          <p:cNvPr id="17" name="Shape 13"/>
          <p:cNvSpPr/>
          <p:nvPr/>
        </p:nvSpPr>
        <p:spPr>
          <a:xfrm>
            <a:off x="709136" y="6908006"/>
            <a:ext cx="455890" cy="455890"/>
          </a:xfrm>
          <a:prstGeom prst="roundRect">
            <a:avLst>
              <a:gd name="adj" fmla="val 6667"/>
            </a:avLst>
          </a:prstGeom>
          <a:solidFill>
            <a:srgbClr val="124E73"/>
          </a:solidFill>
          <a:ln/>
        </p:spPr>
      </p:sp>
      <p:sp>
        <p:nvSpPr>
          <p:cNvPr id="18" name="Text 14"/>
          <p:cNvSpPr/>
          <p:nvPr/>
        </p:nvSpPr>
        <p:spPr>
          <a:xfrm>
            <a:off x="839152" y="6983968"/>
            <a:ext cx="195739" cy="303967"/>
          </a:xfrm>
          <a:prstGeom prst="rect">
            <a:avLst/>
          </a:prstGeom>
          <a:noFill/>
          <a:ln/>
        </p:spPr>
        <p:txBody>
          <a:bodyPr wrap="none" lIns="0" tIns="0" rIns="0" bIns="0" rtlCol="0" anchor="t"/>
          <a:lstStyle/>
          <a:p>
            <a:pPr marL="0" indent="0" algn="ctr">
              <a:lnSpc>
                <a:spcPts val="2350"/>
              </a:lnSpc>
              <a:buNone/>
            </a:pPr>
            <a:r>
              <a:rPr lang="en-US" sz="2350" dirty="0">
                <a:solidFill>
                  <a:srgbClr val="FFFFFF"/>
                </a:solidFill>
                <a:latin typeface="MuseoModerno Medium" pitchFamily="34" charset="0"/>
                <a:ea typeface="MuseoModerno Medium" pitchFamily="34" charset="-122"/>
                <a:cs typeface="MuseoModerno Medium" pitchFamily="34" charset="-120"/>
              </a:rPr>
              <a:t>4</a:t>
            </a:r>
            <a:endParaRPr lang="en-US" sz="2350" dirty="0"/>
          </a:p>
        </p:txBody>
      </p:sp>
      <p:sp>
        <p:nvSpPr>
          <p:cNvPr id="19" name="Text 15"/>
          <p:cNvSpPr/>
          <p:nvPr/>
        </p:nvSpPr>
        <p:spPr>
          <a:xfrm>
            <a:off x="1367552" y="6908006"/>
            <a:ext cx="2532936" cy="316468"/>
          </a:xfrm>
          <a:prstGeom prst="rect">
            <a:avLst/>
          </a:prstGeom>
          <a:noFill/>
          <a:ln/>
        </p:spPr>
        <p:txBody>
          <a:bodyPr wrap="none" lIns="0" tIns="0" rIns="0" bIns="0" rtlCol="0" anchor="t"/>
          <a:lstStyle/>
          <a:p>
            <a:pPr marL="0" indent="0">
              <a:lnSpc>
                <a:spcPts val="2450"/>
              </a:lnSpc>
              <a:buNone/>
            </a:pPr>
            <a:r>
              <a:rPr lang="en-US" sz="1950" dirty="0">
                <a:solidFill>
                  <a:srgbClr val="2B4150"/>
                </a:solidFill>
                <a:latin typeface="MuseoModerno Medium" pitchFamily="34" charset="0"/>
                <a:ea typeface="MuseoModerno Medium" pitchFamily="34" charset="-122"/>
                <a:cs typeface="MuseoModerno Medium" pitchFamily="34" charset="-120"/>
              </a:rPr>
              <a:t>Kiểm Tra Dụng Cụ</a:t>
            </a:r>
            <a:endParaRPr lang="en-US" sz="1950" dirty="0"/>
          </a:p>
        </p:txBody>
      </p:sp>
      <p:sp>
        <p:nvSpPr>
          <p:cNvPr id="20" name="Text 16"/>
          <p:cNvSpPr/>
          <p:nvPr/>
        </p:nvSpPr>
        <p:spPr>
          <a:xfrm>
            <a:off x="1367552" y="7135951"/>
            <a:ext cx="7067312" cy="324207"/>
          </a:xfrm>
          <a:prstGeom prst="rect">
            <a:avLst/>
          </a:prstGeom>
          <a:noFill/>
          <a:ln/>
        </p:spPr>
        <p:txBody>
          <a:bodyPr wrap="none" lIns="0" tIns="0" rIns="0" bIns="0" rtlCol="0" anchor="t"/>
          <a:lstStyle/>
          <a:p>
            <a:pPr marL="0" indent="0">
              <a:lnSpc>
                <a:spcPts val="2550"/>
              </a:lnSpc>
              <a:buNone/>
            </a:pPr>
            <a:r>
              <a:rPr lang="en-US" sz="1550" dirty="0">
                <a:solidFill>
                  <a:srgbClr val="2B4150"/>
                </a:solidFill>
                <a:latin typeface="PT Serif" panose="020A0603040505020204" pitchFamily="18" charset="0"/>
                <a:ea typeface="Source Sans Pro" pitchFamily="34" charset="-122"/>
                <a:cs typeface="Source Sans Pro" pitchFamily="34" charset="-120"/>
              </a:rPr>
              <a:t>Dụng cụ sử dụng trong quá trình tạo hình và hoàn thiện cần được kiểm tra định kỳ.</a:t>
            </a:r>
            <a:endParaRPr lang="en-US" sz="1550" dirty="0"/>
          </a:p>
        </p:txBody>
      </p:sp>
      <p:pic>
        <p:nvPicPr>
          <p:cNvPr id="21" name="Picture 20">
            <a:extLst>
              <a:ext uri="{FF2B5EF4-FFF2-40B4-BE49-F238E27FC236}">
                <a16:creationId xmlns:a16="http://schemas.microsoft.com/office/drawing/2014/main" id="{EF22F1DD-27B5-C270-8371-4C1AC92E4DB7}"/>
              </a:ext>
            </a:extLst>
          </p:cNvPr>
          <p:cNvPicPr>
            <a:picLocks noChangeAspect="1"/>
          </p:cNvPicPr>
          <p:nvPr/>
        </p:nvPicPr>
        <p:blipFill>
          <a:blip r:embed="rId4"/>
          <a:stretch>
            <a:fillRect/>
          </a:stretch>
        </p:blipFill>
        <p:spPr>
          <a:xfrm>
            <a:off x="12540343" y="7524844"/>
            <a:ext cx="1937497" cy="6243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2345888" y="1085424"/>
            <a:ext cx="9938504" cy="708779"/>
          </a:xfrm>
          <a:prstGeom prst="rect">
            <a:avLst/>
          </a:prstGeom>
          <a:noFill/>
          <a:ln/>
        </p:spPr>
        <p:txBody>
          <a:bodyPr wrap="none" lIns="0" tIns="0" rIns="0" bIns="0" rtlCol="0" anchor="t"/>
          <a:lstStyle/>
          <a:p>
            <a:pPr marL="0" indent="0" algn="ctr">
              <a:lnSpc>
                <a:spcPts val="5550"/>
              </a:lnSpc>
              <a:buNone/>
            </a:pPr>
            <a:r>
              <a:rPr lang="en-US" sz="4450" b="1" dirty="0">
                <a:solidFill>
                  <a:srgbClr val="124E73"/>
                </a:solidFill>
                <a:latin typeface="MuseoModerno Medium" pitchFamily="34" charset="0"/>
                <a:ea typeface="MuseoModerno Medium" pitchFamily="34" charset="-122"/>
                <a:cs typeface="MuseoModerno Medium" pitchFamily="34" charset="-120"/>
              </a:rPr>
              <a:t>An Toàn Vệ Sinh Lao Động - Lắp Ráp</a:t>
            </a:r>
            <a:endParaRPr lang="en-US" sz="4450" b="1" dirty="0"/>
          </a:p>
        </p:txBody>
      </p:sp>
      <p:pic>
        <p:nvPicPr>
          <p:cNvPr id="3" name="Image 0" descr="preencoded.png"/>
          <p:cNvPicPr>
            <a:picLocks noChangeAspect="1"/>
          </p:cNvPicPr>
          <p:nvPr/>
        </p:nvPicPr>
        <p:blipFill>
          <a:blip r:embed="rId3"/>
          <a:stretch>
            <a:fillRect/>
          </a:stretch>
        </p:blipFill>
        <p:spPr>
          <a:xfrm>
            <a:off x="3550026" y="3041649"/>
            <a:ext cx="7530348" cy="4253453"/>
          </a:xfrm>
          <a:prstGeom prst="rect">
            <a:avLst/>
          </a:prstGeom>
        </p:spPr>
      </p:pic>
      <p:pic>
        <p:nvPicPr>
          <p:cNvPr id="4" name="Picture 3">
            <a:extLst>
              <a:ext uri="{FF2B5EF4-FFF2-40B4-BE49-F238E27FC236}">
                <a16:creationId xmlns:a16="http://schemas.microsoft.com/office/drawing/2014/main" id="{EA4B90EC-5FE6-418D-855E-A0BF6B9CE444}"/>
              </a:ext>
            </a:extLst>
          </p:cNvPr>
          <p:cNvPicPr>
            <a:picLocks noChangeAspect="1"/>
          </p:cNvPicPr>
          <p:nvPr/>
        </p:nvPicPr>
        <p:blipFill>
          <a:blip r:embed="rId4"/>
          <a:stretch>
            <a:fillRect/>
          </a:stretch>
        </p:blipFill>
        <p:spPr>
          <a:xfrm>
            <a:off x="12540343" y="7524844"/>
            <a:ext cx="1937497" cy="6243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908</Words>
  <Application>Microsoft Office PowerPoint</Application>
  <PresentationFormat>Custom</PresentationFormat>
  <Paragraphs>101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MuseoModerno Medium</vt:lpstr>
      <vt:lpstr>PT Serif</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Nhan Van</cp:lastModifiedBy>
  <cp:revision>4</cp:revision>
  <dcterms:created xsi:type="dcterms:W3CDTF">2024-12-03T06:30:11Z</dcterms:created>
  <dcterms:modified xsi:type="dcterms:W3CDTF">2024-12-03T07:30:11Z</dcterms:modified>
</cp:coreProperties>
</file>