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MuseoModerno Medium" panose="020B0604020202020204" charset="0"/>
      <p:regular r:id="rId15"/>
    </p:embeddedFont>
    <p:embeddedFont>
      <p:font typeface="PT Serif" panose="020A0603040505020204" pitchFamily="18"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5" d="100"/>
          <a:sy n="95" d="100"/>
        </p:scale>
        <p:origin x="4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04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antoannamviet.com/tai-lieu-an-toan-lao-dong-san-xuat-ta/" TargetMode="External"/><Relationship Id="rId5" Type="http://schemas.openxmlformats.org/officeDocument/2006/relationships/hyperlink" Target="https://antoannamviet.com/bao-gia-huan-luyen-an-toan-lao-dong/" TargetMode="External"/><Relationship Id="rId4" Type="http://schemas.openxmlformats.org/officeDocument/2006/relationships/hyperlink" Target="https://antoannamviet.com/bai-kiem-tra-an-toan-lao-dong-nhom-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2808499" y="525637"/>
            <a:ext cx="8350210" cy="1417558"/>
          </a:xfrm>
          <a:prstGeom prst="rect">
            <a:avLst/>
          </a:prstGeom>
          <a:noFill/>
          <a:ln/>
        </p:spPr>
        <p:txBody>
          <a:bodyPr wrap="square" lIns="0" tIns="0" rIns="0" bIns="0" rtlCol="0" anchor="t"/>
          <a:lstStyle/>
          <a:p>
            <a:pPr marL="0" indent="0" algn="ctr">
              <a:lnSpc>
                <a:spcPts val="5550"/>
              </a:lnSpc>
              <a:buNone/>
            </a:pPr>
            <a:r>
              <a:rPr lang="en-US" sz="5400" b="1" dirty="0">
                <a:solidFill>
                  <a:srgbClr val="124E73"/>
                </a:solidFill>
                <a:latin typeface="MuseoModerno Medium" pitchFamily="34" charset="0"/>
                <a:ea typeface="MuseoModerno Medium" pitchFamily="34" charset="-122"/>
                <a:cs typeface="MuseoModerno Medium" pitchFamily="34" charset="-120"/>
              </a:rPr>
              <a:t>An Toàn Lao Động Trong Nhà Máy Sản Xuất Tạ</a:t>
            </a:r>
            <a:endParaRPr lang="en-US" sz="5400" b="1" dirty="0"/>
          </a:p>
        </p:txBody>
      </p:sp>
      <p:sp>
        <p:nvSpPr>
          <p:cNvPr id="4" name="Text 1"/>
          <p:cNvSpPr/>
          <p:nvPr/>
        </p:nvSpPr>
        <p:spPr>
          <a:xfrm>
            <a:off x="1691310" y="6837900"/>
            <a:ext cx="11724029" cy="838346"/>
          </a:xfrm>
          <a:prstGeom prst="rect">
            <a:avLst/>
          </a:prstGeom>
          <a:noFill/>
          <a:ln/>
        </p:spPr>
        <p:txBody>
          <a:bodyPr wrap="square" lIns="0" tIns="0" rIns="0" bIns="0" rtlCol="0" anchor="t"/>
          <a:lstStyle/>
          <a:p>
            <a:pPr marL="0" indent="0" algn="ctr">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Bài thuyết trình này sẽ khám phá các khía cạnh quan trọng của an toàn lao động trong nhà máy sản xuất tạ, với trọng tâm là việc bảo vệ sức khỏe và an toàn cho công nhân.</a:t>
            </a:r>
            <a:endParaRPr lang="en-US" sz="1750" dirty="0"/>
          </a:p>
        </p:txBody>
      </p:sp>
      <p:grpSp>
        <p:nvGrpSpPr>
          <p:cNvPr id="8" name="Group 7">
            <a:extLst>
              <a:ext uri="{FF2B5EF4-FFF2-40B4-BE49-F238E27FC236}">
                <a16:creationId xmlns:a16="http://schemas.microsoft.com/office/drawing/2014/main" id="{CFB52C99-EE39-31A5-503D-2AD8E9408FB9}"/>
              </a:ext>
            </a:extLst>
          </p:cNvPr>
          <p:cNvGrpSpPr/>
          <p:nvPr/>
        </p:nvGrpSpPr>
        <p:grpSpPr>
          <a:xfrm>
            <a:off x="4694803" y="7703963"/>
            <a:ext cx="5240794" cy="396835"/>
            <a:chOff x="6280190" y="6652817"/>
            <a:chExt cx="5240794" cy="396835"/>
          </a:xfrm>
        </p:grpSpPr>
        <p:sp>
          <p:nvSpPr>
            <p:cNvPr id="5" name="Shape 2"/>
            <p:cNvSpPr/>
            <p:nvPr/>
          </p:nvSpPr>
          <p:spPr>
            <a:xfrm>
              <a:off x="6280190" y="6669724"/>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3"/>
            <a:stretch>
              <a:fillRect/>
            </a:stretch>
          </p:blipFill>
          <p:spPr>
            <a:xfrm>
              <a:off x="6287810" y="6677344"/>
              <a:ext cx="347663" cy="347663"/>
            </a:xfrm>
            <a:prstGeom prst="rect">
              <a:avLst/>
            </a:prstGeom>
          </p:spPr>
        </p:pic>
        <p:sp>
          <p:nvSpPr>
            <p:cNvPr id="7" name="Text 3"/>
            <p:cNvSpPr/>
            <p:nvPr/>
          </p:nvSpPr>
          <p:spPr>
            <a:xfrm>
              <a:off x="6756440" y="6652817"/>
              <a:ext cx="4764544" cy="396835"/>
            </a:xfrm>
            <a:prstGeom prst="rect">
              <a:avLst/>
            </a:prstGeom>
            <a:noFill/>
            <a:ln/>
          </p:spPr>
          <p:txBody>
            <a:bodyPr wrap="none" lIns="0" tIns="0" rIns="0" bIns="0" rtlCol="0" anchor="t"/>
            <a:lstStyle/>
            <a:p>
              <a:pPr marL="0" indent="0" algn="l">
                <a:lnSpc>
                  <a:spcPts val="3100"/>
                </a:lnSpc>
                <a:buNone/>
              </a:pPr>
              <a:r>
                <a:rPr lang="en-US" sz="2200" b="1" dirty="0" err="1">
                  <a:solidFill>
                    <a:srgbClr val="2B4150"/>
                  </a:solidFill>
                  <a:latin typeface="PT Serif" panose="020A0603040505020204" pitchFamily="18" charset="0"/>
                  <a:ea typeface="Source Sans Pro Bold" pitchFamily="34" charset="-122"/>
                  <a:cs typeface="Source Sans Pro Bold" pitchFamily="34" charset="-120"/>
                </a:rPr>
                <a:t>Bản</a:t>
              </a:r>
              <a:r>
                <a:rPr lang="en-US" sz="2200" b="1" dirty="0">
                  <a:solidFill>
                    <a:srgbClr val="2B4150"/>
                  </a:solidFill>
                  <a:latin typeface="PT Serif" panose="020A0603040505020204" pitchFamily="18" charset="0"/>
                  <a:ea typeface="Source Sans Pro Bold" pitchFamily="34" charset="-122"/>
                  <a:cs typeface="Source Sans Pro Bold" pitchFamily="34" charset="-120"/>
                </a:rPr>
                <a:t> </a:t>
              </a:r>
              <a:r>
                <a:rPr lang="en-US" sz="2200" b="1" dirty="0" err="1">
                  <a:solidFill>
                    <a:srgbClr val="2B4150"/>
                  </a:solidFill>
                  <a:latin typeface="PT Serif" panose="020A0603040505020204" pitchFamily="18" charset="0"/>
                  <a:ea typeface="Source Sans Pro Bold" pitchFamily="34" charset="-122"/>
                  <a:cs typeface="Source Sans Pro Bold" pitchFamily="34" charset="-120"/>
                </a:rPr>
                <a:t>quyền</a:t>
              </a:r>
              <a:r>
                <a:rPr lang="en-US" sz="2200" b="1" dirty="0">
                  <a:solidFill>
                    <a:srgbClr val="2B4150"/>
                  </a:solidFill>
                  <a:latin typeface="PT Serif" panose="020A0603040505020204" pitchFamily="18" charset="0"/>
                  <a:ea typeface="Source Sans Pro Bold" pitchFamily="34" charset="-122"/>
                  <a:cs typeface="Source Sans Pro Bold" pitchFamily="34" charset="-120"/>
                </a:rPr>
                <a:t> </a:t>
              </a:r>
              <a:r>
                <a:rPr lang="en-US" sz="2200" b="1" dirty="0" err="1">
                  <a:solidFill>
                    <a:srgbClr val="2B4150"/>
                  </a:solidFill>
                  <a:latin typeface="PT Serif" panose="020A0603040505020204" pitchFamily="18" charset="0"/>
                  <a:ea typeface="Source Sans Pro Bold" pitchFamily="34" charset="-122"/>
                  <a:cs typeface="Source Sans Pro Bold" pitchFamily="34" charset="-120"/>
                </a:rPr>
                <a:t>thuộc</a:t>
              </a:r>
              <a:r>
                <a:rPr lang="en-US" sz="2200" b="1" dirty="0">
                  <a:solidFill>
                    <a:srgbClr val="2B4150"/>
                  </a:solidFill>
                  <a:latin typeface="PT Serif" panose="020A0603040505020204" pitchFamily="18" charset="0"/>
                  <a:ea typeface="Source Sans Pro Bold" pitchFamily="34" charset="-122"/>
                  <a:cs typeface="Source Sans Pro Bold" pitchFamily="34" charset="-120"/>
                </a:rPr>
                <a:t> An Toàn  Nam Việt</a:t>
              </a:r>
              <a:endParaRPr lang="en-US" sz="2200" dirty="0"/>
            </a:p>
          </p:txBody>
        </p:sp>
      </p:grpSp>
      <p:pic>
        <p:nvPicPr>
          <p:cNvPr id="1026" name="Picture 2">
            <a:extLst>
              <a:ext uri="{FF2B5EF4-FFF2-40B4-BE49-F238E27FC236}">
                <a16:creationId xmlns:a16="http://schemas.microsoft.com/office/drawing/2014/main" id="{CF72D225-226F-BCDC-EF25-F54CB48D48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1632" y="2178576"/>
            <a:ext cx="4423943" cy="44239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1529214-2CF5-8827-368E-B907A6D7C9A1}"/>
              </a:ext>
            </a:extLst>
          </p:cNvPr>
          <p:cNvPicPr>
            <a:picLocks noChangeAspect="1"/>
          </p:cNvPicPr>
          <p:nvPr/>
        </p:nvPicPr>
        <p:blipFill>
          <a:blip r:embed="rId5"/>
          <a:stretch>
            <a:fillRect/>
          </a:stretch>
        </p:blipFill>
        <p:spPr>
          <a:xfrm>
            <a:off x="12540343" y="7524844"/>
            <a:ext cx="1937497" cy="6243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89" y="498610"/>
            <a:ext cx="7556421" cy="1417558"/>
          </a:xfrm>
          <a:prstGeom prst="rect">
            <a:avLst/>
          </a:prstGeom>
          <a:noFill/>
          <a:ln/>
        </p:spPr>
        <p:txBody>
          <a:bodyPr wrap="square" lIns="0" tIns="0" rIns="0" bIns="0" rtlCol="0" anchor="t"/>
          <a:lstStyle/>
          <a:p>
            <a:pPr marL="0" indent="0">
              <a:lnSpc>
                <a:spcPts val="5550"/>
              </a:lnSpc>
              <a:buNone/>
            </a:pPr>
            <a:r>
              <a:rPr lang="en-US" sz="5400" b="1" dirty="0">
                <a:solidFill>
                  <a:srgbClr val="124E73"/>
                </a:solidFill>
                <a:latin typeface="MuseoModerno Medium" pitchFamily="34" charset="0"/>
                <a:ea typeface="MuseoModerno Medium" pitchFamily="34" charset="-122"/>
                <a:cs typeface="MuseoModerno Medium" pitchFamily="34" charset="-120"/>
              </a:rPr>
              <a:t>Xử Lý Khẩn Cấp Trong Kiểm Tra Chất Lượng</a:t>
            </a:r>
            <a:endParaRPr lang="en-US" sz="5400" b="1" dirty="0"/>
          </a:p>
        </p:txBody>
      </p:sp>
      <p:sp>
        <p:nvSpPr>
          <p:cNvPr id="4" name="Shape 1"/>
          <p:cNvSpPr/>
          <p:nvPr/>
        </p:nvSpPr>
        <p:spPr>
          <a:xfrm>
            <a:off x="6605111" y="3020378"/>
            <a:ext cx="30480" cy="3946565"/>
          </a:xfrm>
          <a:prstGeom prst="roundRect">
            <a:avLst>
              <a:gd name="adj" fmla="val 111628"/>
            </a:avLst>
          </a:prstGeom>
          <a:solidFill>
            <a:srgbClr val="D9D4C9"/>
          </a:solidFill>
          <a:ln/>
        </p:spPr>
      </p:sp>
      <p:sp>
        <p:nvSpPr>
          <p:cNvPr id="5" name="Shape 2"/>
          <p:cNvSpPr/>
          <p:nvPr/>
        </p:nvSpPr>
        <p:spPr>
          <a:xfrm>
            <a:off x="6845022" y="3515439"/>
            <a:ext cx="793790" cy="30480"/>
          </a:xfrm>
          <a:prstGeom prst="roundRect">
            <a:avLst>
              <a:gd name="adj" fmla="val 111628"/>
            </a:avLst>
          </a:prstGeom>
          <a:solidFill>
            <a:srgbClr val="2B678C"/>
          </a:solidFill>
          <a:ln/>
        </p:spPr>
      </p:sp>
      <p:sp>
        <p:nvSpPr>
          <p:cNvPr id="6" name="Shape 3"/>
          <p:cNvSpPr/>
          <p:nvPr/>
        </p:nvSpPr>
        <p:spPr>
          <a:xfrm>
            <a:off x="6365200" y="3275528"/>
            <a:ext cx="510302" cy="510302"/>
          </a:xfrm>
          <a:prstGeom prst="roundRect">
            <a:avLst>
              <a:gd name="adj" fmla="val 6667"/>
            </a:avLst>
          </a:prstGeom>
          <a:solidFill>
            <a:srgbClr val="124E73"/>
          </a:solidFill>
          <a:ln/>
        </p:spPr>
      </p:sp>
      <p:sp>
        <p:nvSpPr>
          <p:cNvPr id="7" name="Text 4"/>
          <p:cNvSpPr/>
          <p:nvPr/>
        </p:nvSpPr>
        <p:spPr>
          <a:xfrm>
            <a:off x="6540579" y="3360539"/>
            <a:ext cx="159544"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1</a:t>
            </a:r>
            <a:endParaRPr lang="en-US" sz="2650" dirty="0"/>
          </a:p>
        </p:txBody>
      </p:sp>
      <p:sp>
        <p:nvSpPr>
          <p:cNvPr id="8" name="Text 5"/>
          <p:cNvSpPr/>
          <p:nvPr/>
        </p:nvSpPr>
        <p:spPr>
          <a:xfrm>
            <a:off x="7867888" y="3247192"/>
            <a:ext cx="5968722"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Dừng mọi hoạt động liên quan.</a:t>
            </a:r>
            <a:endParaRPr lang="en-US" sz="1750" dirty="0"/>
          </a:p>
        </p:txBody>
      </p:sp>
      <p:sp>
        <p:nvSpPr>
          <p:cNvPr id="9" name="Shape 6"/>
          <p:cNvSpPr/>
          <p:nvPr/>
        </p:nvSpPr>
        <p:spPr>
          <a:xfrm>
            <a:off x="6845022" y="4558784"/>
            <a:ext cx="793790" cy="30480"/>
          </a:xfrm>
          <a:prstGeom prst="roundRect">
            <a:avLst>
              <a:gd name="adj" fmla="val 111628"/>
            </a:avLst>
          </a:prstGeom>
          <a:solidFill>
            <a:srgbClr val="2B678C"/>
          </a:solidFill>
          <a:ln/>
        </p:spPr>
      </p:sp>
      <p:sp>
        <p:nvSpPr>
          <p:cNvPr id="10" name="Shape 7"/>
          <p:cNvSpPr/>
          <p:nvPr/>
        </p:nvSpPr>
        <p:spPr>
          <a:xfrm>
            <a:off x="6365200" y="4318873"/>
            <a:ext cx="510302" cy="510302"/>
          </a:xfrm>
          <a:prstGeom prst="roundRect">
            <a:avLst>
              <a:gd name="adj" fmla="val 6667"/>
            </a:avLst>
          </a:prstGeom>
          <a:solidFill>
            <a:srgbClr val="124E73"/>
          </a:solidFill>
          <a:ln/>
        </p:spPr>
      </p:sp>
      <p:sp>
        <p:nvSpPr>
          <p:cNvPr id="11" name="Text 8"/>
          <p:cNvSpPr/>
          <p:nvPr/>
        </p:nvSpPr>
        <p:spPr>
          <a:xfrm>
            <a:off x="6525697" y="4403884"/>
            <a:ext cx="189190"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2</a:t>
            </a:r>
            <a:endParaRPr lang="en-US" sz="2650" dirty="0"/>
          </a:p>
        </p:txBody>
      </p:sp>
      <p:sp>
        <p:nvSpPr>
          <p:cNvPr id="12" name="Text 9"/>
          <p:cNvSpPr/>
          <p:nvPr/>
        </p:nvSpPr>
        <p:spPr>
          <a:xfrm>
            <a:off x="7867888" y="4290536"/>
            <a:ext cx="5968722"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Kiểm tra tình trạng của nạn nhân.</a:t>
            </a:r>
            <a:endParaRPr lang="en-US" sz="1750" dirty="0"/>
          </a:p>
        </p:txBody>
      </p:sp>
      <p:sp>
        <p:nvSpPr>
          <p:cNvPr id="13" name="Shape 10"/>
          <p:cNvSpPr/>
          <p:nvPr/>
        </p:nvSpPr>
        <p:spPr>
          <a:xfrm>
            <a:off x="6845022" y="5602129"/>
            <a:ext cx="793790" cy="30480"/>
          </a:xfrm>
          <a:prstGeom prst="roundRect">
            <a:avLst>
              <a:gd name="adj" fmla="val 111628"/>
            </a:avLst>
          </a:prstGeom>
          <a:solidFill>
            <a:srgbClr val="2B678C"/>
          </a:solidFill>
          <a:ln/>
        </p:spPr>
      </p:sp>
      <p:sp>
        <p:nvSpPr>
          <p:cNvPr id="14" name="Shape 11"/>
          <p:cNvSpPr/>
          <p:nvPr/>
        </p:nvSpPr>
        <p:spPr>
          <a:xfrm>
            <a:off x="6365200" y="5362218"/>
            <a:ext cx="510302" cy="510302"/>
          </a:xfrm>
          <a:prstGeom prst="roundRect">
            <a:avLst>
              <a:gd name="adj" fmla="val 6667"/>
            </a:avLst>
          </a:prstGeom>
          <a:solidFill>
            <a:srgbClr val="124E73"/>
          </a:solidFill>
          <a:ln/>
        </p:spPr>
      </p:sp>
      <p:sp>
        <p:nvSpPr>
          <p:cNvPr id="15" name="Text 12"/>
          <p:cNvSpPr/>
          <p:nvPr/>
        </p:nvSpPr>
        <p:spPr>
          <a:xfrm>
            <a:off x="6524744" y="5447228"/>
            <a:ext cx="191214"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3</a:t>
            </a:r>
            <a:endParaRPr lang="en-US" sz="2650" dirty="0"/>
          </a:p>
        </p:txBody>
      </p:sp>
      <p:sp>
        <p:nvSpPr>
          <p:cNvPr id="16" name="Text 13"/>
          <p:cNvSpPr/>
          <p:nvPr/>
        </p:nvSpPr>
        <p:spPr>
          <a:xfrm>
            <a:off x="7867888" y="5333881"/>
            <a:ext cx="5968722"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Gọi cấp cứu nếu cần thiết.</a:t>
            </a:r>
            <a:endParaRPr lang="en-US" sz="1750" dirty="0"/>
          </a:p>
        </p:txBody>
      </p:sp>
      <p:sp>
        <p:nvSpPr>
          <p:cNvPr id="17" name="Shape 14"/>
          <p:cNvSpPr/>
          <p:nvPr/>
        </p:nvSpPr>
        <p:spPr>
          <a:xfrm>
            <a:off x="6845022" y="6645473"/>
            <a:ext cx="793790" cy="30480"/>
          </a:xfrm>
          <a:prstGeom prst="roundRect">
            <a:avLst>
              <a:gd name="adj" fmla="val 111628"/>
            </a:avLst>
          </a:prstGeom>
          <a:solidFill>
            <a:srgbClr val="2B678C"/>
          </a:solidFill>
          <a:ln/>
        </p:spPr>
      </p:sp>
      <p:sp>
        <p:nvSpPr>
          <p:cNvPr id="18" name="Shape 15"/>
          <p:cNvSpPr/>
          <p:nvPr/>
        </p:nvSpPr>
        <p:spPr>
          <a:xfrm>
            <a:off x="6365200" y="6405563"/>
            <a:ext cx="510302" cy="510302"/>
          </a:xfrm>
          <a:prstGeom prst="roundRect">
            <a:avLst>
              <a:gd name="adj" fmla="val 6667"/>
            </a:avLst>
          </a:prstGeom>
          <a:solidFill>
            <a:srgbClr val="124E73"/>
          </a:solidFill>
          <a:ln/>
        </p:spPr>
      </p:sp>
      <p:sp>
        <p:nvSpPr>
          <p:cNvPr id="19" name="Text 16"/>
          <p:cNvSpPr/>
          <p:nvPr/>
        </p:nvSpPr>
        <p:spPr>
          <a:xfrm>
            <a:off x="6510814" y="6490573"/>
            <a:ext cx="219075"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4</a:t>
            </a:r>
            <a:endParaRPr lang="en-US" sz="2650" dirty="0"/>
          </a:p>
        </p:txBody>
      </p:sp>
      <p:sp>
        <p:nvSpPr>
          <p:cNvPr id="20" name="Text 17"/>
          <p:cNvSpPr/>
          <p:nvPr/>
        </p:nvSpPr>
        <p:spPr>
          <a:xfrm>
            <a:off x="7867888" y="6377226"/>
            <a:ext cx="5968722"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Ghi chép lại sự cố.</a:t>
            </a:r>
            <a:endParaRPr lang="en-US" sz="1750" dirty="0"/>
          </a:p>
        </p:txBody>
      </p:sp>
      <p:pic>
        <p:nvPicPr>
          <p:cNvPr id="21" name="Picture 20">
            <a:extLst>
              <a:ext uri="{FF2B5EF4-FFF2-40B4-BE49-F238E27FC236}">
                <a16:creationId xmlns:a16="http://schemas.microsoft.com/office/drawing/2014/main" id="{7159DFEF-B2B6-73E2-B8CA-7EA80F40952B}"/>
              </a:ext>
            </a:extLst>
          </p:cNvPr>
          <p:cNvPicPr>
            <a:picLocks noChangeAspect="1"/>
          </p:cNvPicPr>
          <p:nvPr/>
        </p:nvPicPr>
        <p:blipFill>
          <a:blip r:embed="rId4"/>
          <a:stretch>
            <a:fillRect/>
          </a:stretch>
        </p:blipFill>
        <p:spPr>
          <a:xfrm>
            <a:off x="12540343" y="7524844"/>
            <a:ext cx="1937497" cy="6243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307027" y="3839884"/>
            <a:ext cx="4919186" cy="1524953"/>
          </a:xfrm>
          <a:prstGeom prst="rect">
            <a:avLst/>
          </a:prstGeom>
        </p:spPr>
      </p:pic>
      <p:sp>
        <p:nvSpPr>
          <p:cNvPr id="3" name="Text 0"/>
          <p:cNvSpPr/>
          <p:nvPr/>
        </p:nvSpPr>
        <p:spPr>
          <a:xfrm>
            <a:off x="793790" y="807492"/>
            <a:ext cx="5670590" cy="708779"/>
          </a:xfrm>
          <a:prstGeom prst="rect">
            <a:avLst/>
          </a:prstGeom>
          <a:noFill/>
          <a:ln/>
        </p:spPr>
        <p:txBody>
          <a:bodyPr wrap="none" lIns="0" tIns="0" rIns="0" bIns="0" rtlCol="0" anchor="t"/>
          <a:lstStyle/>
          <a:p>
            <a:pPr marL="0" indent="0" algn="l">
              <a:lnSpc>
                <a:spcPts val="5550"/>
              </a:lnSpc>
              <a:buNone/>
            </a:pPr>
            <a:r>
              <a:rPr lang="en-US" sz="4800" b="1" dirty="0">
                <a:solidFill>
                  <a:srgbClr val="124E73"/>
                </a:solidFill>
                <a:latin typeface="MuseoModerno Medium" pitchFamily="34" charset="0"/>
                <a:ea typeface="MuseoModerno Medium" pitchFamily="34" charset="-122"/>
                <a:cs typeface="MuseoModerno Medium" pitchFamily="34" charset="-120"/>
              </a:rPr>
              <a:t>Tài liệu tham khảo</a:t>
            </a:r>
            <a:endParaRPr lang="en-US" sz="4800" b="1" dirty="0"/>
          </a:p>
        </p:txBody>
      </p:sp>
      <p:sp>
        <p:nvSpPr>
          <p:cNvPr id="4" name="Shape 1"/>
          <p:cNvSpPr/>
          <p:nvPr/>
        </p:nvSpPr>
        <p:spPr>
          <a:xfrm>
            <a:off x="793790" y="2345531"/>
            <a:ext cx="7556421" cy="1377910"/>
          </a:xfrm>
          <a:prstGeom prst="roundRect">
            <a:avLst>
              <a:gd name="adj" fmla="val 2469"/>
            </a:avLst>
          </a:prstGeom>
          <a:solidFill>
            <a:srgbClr val="F3EEE3"/>
          </a:solidFill>
          <a:ln/>
        </p:spPr>
      </p:sp>
      <p:sp>
        <p:nvSpPr>
          <p:cNvPr id="5" name="Text 2"/>
          <p:cNvSpPr/>
          <p:nvPr/>
        </p:nvSpPr>
        <p:spPr>
          <a:xfrm>
            <a:off x="1020604" y="2572345"/>
            <a:ext cx="6318885" cy="425291"/>
          </a:xfrm>
          <a:prstGeom prst="rect">
            <a:avLst/>
          </a:prstGeom>
          <a:noFill/>
          <a:ln/>
        </p:spPr>
        <p:txBody>
          <a:bodyPr wrap="none" lIns="0" tIns="0" rIns="0" bIns="0" rtlCol="0" anchor="t"/>
          <a:lstStyle/>
          <a:p>
            <a:pPr marL="0" indent="0">
              <a:lnSpc>
                <a:spcPts val="3300"/>
              </a:lnSpc>
              <a:buNone/>
            </a:pPr>
            <a:r>
              <a:rPr lang="en-US" sz="2650" b="1" dirty="0">
                <a:solidFill>
                  <a:srgbClr val="2B4150"/>
                </a:solidFill>
                <a:latin typeface="MuseoModerno Medium" pitchFamily="34" charset="0"/>
                <a:ea typeface="MuseoModerno Medium" pitchFamily="34" charset="-122"/>
                <a:cs typeface="MuseoModerno Medium" pitchFamily="34" charset="-120"/>
              </a:rPr>
              <a:t>Bài kiểm tra an toàn lao động nhóm 3</a:t>
            </a:r>
            <a:endParaRPr lang="en-US" sz="2650" dirty="0"/>
          </a:p>
        </p:txBody>
      </p:sp>
      <p:sp>
        <p:nvSpPr>
          <p:cNvPr id="6" name="Text 3"/>
          <p:cNvSpPr/>
          <p:nvPr/>
        </p:nvSpPr>
        <p:spPr>
          <a:xfrm>
            <a:off x="1020604" y="3133725"/>
            <a:ext cx="7102793" cy="362903"/>
          </a:xfrm>
          <a:prstGeom prst="rect">
            <a:avLst/>
          </a:prstGeom>
          <a:noFill/>
          <a:ln/>
        </p:spPr>
        <p:txBody>
          <a:bodyPr wrap="none" lIns="0" tIns="0" rIns="0" bIns="0" rtlCol="0" anchor="t"/>
          <a:lstStyle/>
          <a:p>
            <a:pPr marL="342900" indent="-342900" algn="l">
              <a:lnSpc>
                <a:spcPts val="2850"/>
              </a:lnSpc>
              <a:buSzPct val="100000"/>
              <a:buChar char="•"/>
            </a:pPr>
            <a:r>
              <a:rPr lang="en-US" sz="1750" b="1" u="sng" dirty="0">
                <a:solidFill>
                  <a:srgbClr val="204C8E"/>
                </a:solidFill>
                <a:latin typeface="PT Serif" panose="020A0603040505020204" pitchFamily="18" charset="0"/>
                <a:ea typeface="Source Sans Pro" pitchFamily="34" charset="-122"/>
                <a:cs typeface="Source Sans Pro" pitchFamily="34" charset="-120"/>
                <a:hlinkClick r:id="rId4">
                  <a:extLst>
                    <a:ext uri="{A12FA001-AC4F-418D-AE19-62706E023703}">
                      <ahyp:hlinkClr xmlns:ahyp="http://schemas.microsoft.com/office/drawing/2018/hyperlinkcolor" val="tx"/>
                    </a:ext>
                  </a:extLst>
                </a:hlinkClick>
              </a:rPr>
              <a:t>Trắc nghiệm an toàn lao động nhóm 3</a:t>
            </a:r>
            <a:endParaRPr lang="en-US" sz="1750" dirty="0"/>
          </a:p>
        </p:txBody>
      </p:sp>
      <p:sp>
        <p:nvSpPr>
          <p:cNvPr id="7" name="Shape 4"/>
          <p:cNvSpPr/>
          <p:nvPr/>
        </p:nvSpPr>
        <p:spPr>
          <a:xfrm>
            <a:off x="793790" y="3950256"/>
            <a:ext cx="7556421" cy="1377910"/>
          </a:xfrm>
          <a:prstGeom prst="roundRect">
            <a:avLst>
              <a:gd name="adj" fmla="val 2469"/>
            </a:avLst>
          </a:prstGeom>
          <a:solidFill>
            <a:srgbClr val="F3EEE3"/>
          </a:solidFill>
          <a:ln/>
        </p:spPr>
      </p:sp>
      <p:sp>
        <p:nvSpPr>
          <p:cNvPr id="8" name="Text 5"/>
          <p:cNvSpPr/>
          <p:nvPr/>
        </p:nvSpPr>
        <p:spPr>
          <a:xfrm>
            <a:off x="1020604" y="4177070"/>
            <a:ext cx="5095637" cy="425291"/>
          </a:xfrm>
          <a:prstGeom prst="rect">
            <a:avLst/>
          </a:prstGeom>
          <a:noFill/>
          <a:ln/>
        </p:spPr>
        <p:txBody>
          <a:bodyPr wrap="none" lIns="0" tIns="0" rIns="0" bIns="0" rtlCol="0" anchor="t"/>
          <a:lstStyle/>
          <a:p>
            <a:pPr marL="0" indent="0">
              <a:lnSpc>
                <a:spcPts val="3300"/>
              </a:lnSpc>
              <a:buNone/>
            </a:pPr>
            <a:r>
              <a:rPr lang="en-US" sz="2650" b="1" dirty="0">
                <a:solidFill>
                  <a:srgbClr val="2B4150"/>
                </a:solidFill>
                <a:latin typeface="MuseoModerno Medium" pitchFamily="34" charset="0"/>
                <a:ea typeface="MuseoModerno Medium" pitchFamily="34" charset="-122"/>
                <a:cs typeface="MuseoModerno Medium" pitchFamily="34" charset="-120"/>
              </a:rPr>
              <a:t>Bảng báo giá huấn luyện ATLD</a:t>
            </a:r>
            <a:endParaRPr lang="en-US" sz="2650" dirty="0"/>
          </a:p>
        </p:txBody>
      </p:sp>
      <p:sp>
        <p:nvSpPr>
          <p:cNvPr id="9" name="Text 6"/>
          <p:cNvSpPr/>
          <p:nvPr/>
        </p:nvSpPr>
        <p:spPr>
          <a:xfrm>
            <a:off x="1020604" y="4738449"/>
            <a:ext cx="7102793" cy="362903"/>
          </a:xfrm>
          <a:prstGeom prst="rect">
            <a:avLst/>
          </a:prstGeom>
          <a:noFill/>
          <a:ln/>
        </p:spPr>
        <p:txBody>
          <a:bodyPr wrap="none" lIns="0" tIns="0" rIns="0" bIns="0" rtlCol="0" anchor="t"/>
          <a:lstStyle/>
          <a:p>
            <a:pPr marL="342900" indent="-342900" algn="l">
              <a:lnSpc>
                <a:spcPts val="2850"/>
              </a:lnSpc>
              <a:buSzPct val="100000"/>
              <a:buChar char="•"/>
            </a:pPr>
            <a:r>
              <a:rPr lang="en-US" sz="1750" b="1" u="sng" dirty="0">
                <a:solidFill>
                  <a:srgbClr val="204C8E"/>
                </a:solidFill>
                <a:latin typeface="PT Serif" panose="020A0603040505020204" pitchFamily="18" charset="0"/>
                <a:ea typeface="Source Sans Pro" pitchFamily="34" charset="-122"/>
                <a:cs typeface="Source Sans Pro" pitchFamily="34" charset="-120"/>
                <a:hlinkClick r:id="rId5">
                  <a:extLst>
                    <a:ext uri="{A12FA001-AC4F-418D-AE19-62706E023703}">
                      <ahyp:hlinkClr xmlns:ahyp="http://schemas.microsoft.com/office/drawing/2018/hyperlinkcolor" val="tx"/>
                    </a:ext>
                  </a:extLst>
                </a:hlinkClick>
              </a:rPr>
              <a:t>Xem chi tiết</a:t>
            </a:r>
            <a:endParaRPr lang="en-US" sz="1750" dirty="0"/>
          </a:p>
        </p:txBody>
      </p:sp>
      <p:sp>
        <p:nvSpPr>
          <p:cNvPr id="10" name="Shape 7"/>
          <p:cNvSpPr/>
          <p:nvPr/>
        </p:nvSpPr>
        <p:spPr>
          <a:xfrm>
            <a:off x="793790" y="5554980"/>
            <a:ext cx="7556421" cy="1377910"/>
          </a:xfrm>
          <a:prstGeom prst="roundRect">
            <a:avLst>
              <a:gd name="adj" fmla="val 2469"/>
            </a:avLst>
          </a:prstGeom>
          <a:solidFill>
            <a:srgbClr val="F3EEE3"/>
          </a:solidFill>
          <a:ln/>
        </p:spPr>
      </p:sp>
      <p:sp>
        <p:nvSpPr>
          <p:cNvPr id="11" name="Text 8"/>
          <p:cNvSpPr/>
          <p:nvPr/>
        </p:nvSpPr>
        <p:spPr>
          <a:xfrm>
            <a:off x="1020604" y="5781794"/>
            <a:ext cx="4244935" cy="425291"/>
          </a:xfrm>
          <a:prstGeom prst="rect">
            <a:avLst/>
          </a:prstGeom>
          <a:noFill/>
          <a:ln/>
        </p:spPr>
        <p:txBody>
          <a:bodyPr wrap="none" lIns="0" tIns="0" rIns="0" bIns="0" rtlCol="0" anchor="t"/>
          <a:lstStyle/>
          <a:p>
            <a:pPr marL="0" indent="0">
              <a:lnSpc>
                <a:spcPts val="3300"/>
              </a:lnSpc>
              <a:buNone/>
            </a:pPr>
            <a:r>
              <a:rPr lang="en-US" sz="2650" b="1" dirty="0">
                <a:solidFill>
                  <a:srgbClr val="2B4150"/>
                </a:solidFill>
                <a:latin typeface="MuseoModerno Medium" pitchFamily="34" charset="0"/>
                <a:ea typeface="MuseoModerno Medium" pitchFamily="34" charset="-122"/>
                <a:cs typeface="MuseoModerno Medium" pitchFamily="34" charset="-120"/>
              </a:rPr>
              <a:t>Tải về tài liệu (download)</a:t>
            </a:r>
            <a:endParaRPr lang="en-US" sz="2650" dirty="0"/>
          </a:p>
        </p:txBody>
      </p:sp>
      <p:sp>
        <p:nvSpPr>
          <p:cNvPr id="12" name="Text 9"/>
          <p:cNvSpPr/>
          <p:nvPr/>
        </p:nvSpPr>
        <p:spPr>
          <a:xfrm>
            <a:off x="1020604" y="6343174"/>
            <a:ext cx="7102793" cy="362903"/>
          </a:xfrm>
          <a:prstGeom prst="rect">
            <a:avLst/>
          </a:prstGeom>
          <a:noFill/>
          <a:ln/>
        </p:spPr>
        <p:txBody>
          <a:bodyPr wrap="none" lIns="0" tIns="0" rIns="0" bIns="0" rtlCol="0" anchor="t"/>
          <a:lstStyle/>
          <a:p>
            <a:pPr marL="342900" indent="-342900" algn="l">
              <a:lnSpc>
                <a:spcPts val="2850"/>
              </a:lnSpc>
              <a:buSzPct val="100000"/>
              <a:buChar char="•"/>
            </a:pPr>
            <a:r>
              <a:rPr lang="en-US" sz="1750" b="1" u="sng" dirty="0">
                <a:solidFill>
                  <a:srgbClr val="204C8E"/>
                </a:solidFill>
                <a:latin typeface="PT Serif" panose="020A0603040505020204" pitchFamily="18" charset="0"/>
                <a:ea typeface="Source Sans Pro" pitchFamily="34" charset="-122"/>
                <a:cs typeface="Source Sans Pro" pitchFamily="34" charset="-120"/>
                <a:hlinkClick r:id="rId6">
                  <a:extLst>
                    <a:ext uri="{A12FA001-AC4F-418D-AE19-62706E023703}">
                      <ahyp:hlinkClr xmlns:ahyp="http://schemas.microsoft.com/office/drawing/2018/hyperlinkcolor" val="tx"/>
                    </a:ext>
                  </a:extLst>
                </a:hlinkClick>
              </a:rPr>
              <a:t>Download tài liệu huấn luyện an toàn lao động sản xuất tạ</a:t>
            </a:r>
            <a:endParaRPr lang="en-US" sz="1750" dirty="0"/>
          </a:p>
        </p:txBody>
      </p:sp>
      <p:pic>
        <p:nvPicPr>
          <p:cNvPr id="13" name="Picture 12">
            <a:extLst>
              <a:ext uri="{FF2B5EF4-FFF2-40B4-BE49-F238E27FC236}">
                <a16:creationId xmlns:a16="http://schemas.microsoft.com/office/drawing/2014/main" id="{D07551E6-B65A-0ECD-BCA9-E88F1842BD74}"/>
              </a:ext>
            </a:extLst>
          </p:cNvPr>
          <p:cNvPicPr>
            <a:picLocks noChangeAspect="1"/>
          </p:cNvPicPr>
          <p:nvPr/>
        </p:nvPicPr>
        <p:blipFill>
          <a:blip r:embed="rId7"/>
          <a:stretch>
            <a:fillRect/>
          </a:stretch>
        </p:blipFill>
        <p:spPr>
          <a:xfrm>
            <a:off x="12540343" y="7524844"/>
            <a:ext cx="1937497" cy="6243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3" name="Text 0"/>
          <p:cNvSpPr/>
          <p:nvPr/>
        </p:nvSpPr>
        <p:spPr>
          <a:xfrm>
            <a:off x="793790" y="3890037"/>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Kết Luận</a:t>
            </a:r>
            <a:endParaRPr lang="en-US" sz="4450" dirty="0"/>
          </a:p>
        </p:txBody>
      </p:sp>
      <p:sp>
        <p:nvSpPr>
          <p:cNvPr id="4" name="Text 1"/>
          <p:cNvSpPr/>
          <p:nvPr/>
        </p:nvSpPr>
        <p:spPr>
          <a:xfrm>
            <a:off x="793790" y="4845613"/>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An toàn lao động là yếu tố cần thiết trong nhà máy sản xuất tạ. Luôn tuân thủ quy định, đào tạo và trang bị bảo hộ để đảm bảo sức khỏe và an toàn cho công nhân.</a:t>
            </a:r>
            <a:endParaRPr lang="en-US" sz="1750" dirty="0"/>
          </a:p>
        </p:txBody>
      </p:sp>
      <p:pic>
        <p:nvPicPr>
          <p:cNvPr id="2050" name="Picture 2">
            <a:extLst>
              <a:ext uri="{FF2B5EF4-FFF2-40B4-BE49-F238E27FC236}">
                <a16:creationId xmlns:a16="http://schemas.microsoft.com/office/drawing/2014/main" id="{6D8B9FCF-DFAC-A6FD-1990-C8E6F59AA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123" y="2513470"/>
            <a:ext cx="5572125" cy="55721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C76114C-6602-E75F-5FBD-BC9BFD568E41}"/>
              </a:ext>
            </a:extLst>
          </p:cNvPr>
          <p:cNvPicPr>
            <a:picLocks noChangeAspect="1"/>
          </p:cNvPicPr>
          <p:nvPr/>
        </p:nvPicPr>
        <p:blipFill>
          <a:blip r:embed="rId4"/>
          <a:stretch>
            <a:fillRect/>
          </a:stretch>
        </p:blipFill>
        <p:spPr>
          <a:xfrm>
            <a:off x="12540343" y="7524844"/>
            <a:ext cx="1937497" cy="6243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flipH="1">
            <a:off x="9502140" y="2906274"/>
            <a:ext cx="4330609" cy="3465871"/>
          </a:xfrm>
          <a:prstGeom prst="rect">
            <a:avLst/>
          </a:prstGeom>
        </p:spPr>
      </p:pic>
      <p:sp>
        <p:nvSpPr>
          <p:cNvPr id="4" name="Text 0"/>
          <p:cNvSpPr/>
          <p:nvPr/>
        </p:nvSpPr>
        <p:spPr>
          <a:xfrm>
            <a:off x="793790" y="1131727"/>
            <a:ext cx="7200067" cy="708779"/>
          </a:xfrm>
          <a:prstGeom prst="rect">
            <a:avLst/>
          </a:prstGeom>
          <a:noFill/>
          <a:ln/>
        </p:spPr>
        <p:txBody>
          <a:bodyPr wrap="none" lIns="0" tIns="0" rIns="0" bIns="0" rtlCol="0" anchor="t"/>
          <a:lstStyle/>
          <a:p>
            <a:pPr marL="0" indent="0">
              <a:lnSpc>
                <a:spcPts val="5550"/>
              </a:lnSpc>
              <a:buNone/>
            </a:pPr>
            <a:r>
              <a:rPr lang="en-US" sz="4800" b="1" dirty="0">
                <a:solidFill>
                  <a:srgbClr val="124E73"/>
                </a:solidFill>
                <a:latin typeface="MuseoModerno Medium" pitchFamily="34" charset="0"/>
                <a:ea typeface="MuseoModerno Medium" pitchFamily="34" charset="-122"/>
                <a:cs typeface="MuseoModerno Medium" pitchFamily="34" charset="-120"/>
              </a:rPr>
              <a:t>Tình hình tai nạn lao động</a:t>
            </a:r>
            <a:endParaRPr lang="en-US" sz="4800" b="1" dirty="0"/>
          </a:p>
        </p:txBody>
      </p:sp>
      <p:sp>
        <p:nvSpPr>
          <p:cNvPr id="5" name="Shape 1"/>
          <p:cNvSpPr/>
          <p:nvPr/>
        </p:nvSpPr>
        <p:spPr>
          <a:xfrm>
            <a:off x="793790" y="2451973"/>
            <a:ext cx="7556421" cy="1306949"/>
          </a:xfrm>
          <a:prstGeom prst="roundRect">
            <a:avLst>
              <a:gd name="adj" fmla="val 2603"/>
            </a:avLst>
          </a:prstGeom>
          <a:solidFill>
            <a:srgbClr val="124E73"/>
          </a:solidFill>
          <a:ln/>
        </p:spPr>
      </p:sp>
      <p:sp>
        <p:nvSpPr>
          <p:cNvPr id="6" name="Text 2"/>
          <p:cNvSpPr/>
          <p:nvPr/>
        </p:nvSpPr>
        <p:spPr>
          <a:xfrm>
            <a:off x="1020604" y="2678787"/>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FFFFFF"/>
                </a:solidFill>
                <a:latin typeface="MuseoModerno Medium" pitchFamily="34" charset="0"/>
                <a:ea typeface="MuseoModerno Medium" pitchFamily="34" charset="-122"/>
                <a:cs typeface="MuseoModerno Medium" pitchFamily="34" charset="-120"/>
              </a:rPr>
              <a:t>Số vụ tai nạn</a:t>
            </a:r>
            <a:endParaRPr lang="en-US" sz="2200" dirty="0"/>
          </a:p>
        </p:txBody>
      </p:sp>
      <p:sp>
        <p:nvSpPr>
          <p:cNvPr id="7" name="Text 3"/>
          <p:cNvSpPr/>
          <p:nvPr/>
        </p:nvSpPr>
        <p:spPr>
          <a:xfrm>
            <a:off x="1020604" y="3169206"/>
            <a:ext cx="7102793" cy="362903"/>
          </a:xfrm>
          <a:prstGeom prst="rect">
            <a:avLst/>
          </a:prstGeom>
          <a:noFill/>
          <a:ln/>
        </p:spPr>
        <p:txBody>
          <a:bodyPr wrap="none" lIns="0" tIns="0" rIns="0" bIns="0" rtlCol="0" anchor="t"/>
          <a:lstStyle/>
          <a:p>
            <a:pPr marL="0" indent="0">
              <a:lnSpc>
                <a:spcPts val="2850"/>
              </a:lnSpc>
              <a:buNone/>
            </a:pPr>
            <a:r>
              <a:rPr lang="en-US" sz="1750" dirty="0">
                <a:solidFill>
                  <a:srgbClr val="FFFFFF"/>
                </a:solidFill>
                <a:latin typeface="PT Serif" panose="020A0603040505020204" pitchFamily="18" charset="0"/>
                <a:ea typeface="Source Sans Pro" pitchFamily="34" charset="-122"/>
                <a:cs typeface="Source Sans Pro" pitchFamily="34" charset="-120"/>
              </a:rPr>
              <a:t>3.201 vụ, giảm 7,09% so với cùng kỳ năm 2023.</a:t>
            </a:r>
            <a:endParaRPr lang="en-US" sz="1750" dirty="0"/>
          </a:p>
        </p:txBody>
      </p:sp>
      <p:sp>
        <p:nvSpPr>
          <p:cNvPr id="8" name="Shape 4"/>
          <p:cNvSpPr/>
          <p:nvPr/>
        </p:nvSpPr>
        <p:spPr>
          <a:xfrm>
            <a:off x="793790" y="3985736"/>
            <a:ext cx="7556421" cy="1306949"/>
          </a:xfrm>
          <a:prstGeom prst="roundRect">
            <a:avLst>
              <a:gd name="adj" fmla="val 2603"/>
            </a:avLst>
          </a:prstGeom>
          <a:solidFill>
            <a:srgbClr val="124E73"/>
          </a:solidFill>
          <a:ln/>
        </p:spPr>
      </p:sp>
      <p:sp>
        <p:nvSpPr>
          <p:cNvPr id="9" name="Text 5"/>
          <p:cNvSpPr/>
          <p:nvPr/>
        </p:nvSpPr>
        <p:spPr>
          <a:xfrm>
            <a:off x="1020604" y="4212550"/>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FFFFFF"/>
                </a:solidFill>
                <a:latin typeface="MuseoModerno Medium" pitchFamily="34" charset="0"/>
                <a:ea typeface="MuseoModerno Medium" pitchFamily="34" charset="-122"/>
                <a:cs typeface="MuseoModerno Medium" pitchFamily="34" charset="-120"/>
              </a:rPr>
              <a:t>Số người bị nạn</a:t>
            </a:r>
            <a:endParaRPr lang="en-US" sz="2200" dirty="0"/>
          </a:p>
        </p:txBody>
      </p:sp>
      <p:sp>
        <p:nvSpPr>
          <p:cNvPr id="10" name="Text 6"/>
          <p:cNvSpPr/>
          <p:nvPr/>
        </p:nvSpPr>
        <p:spPr>
          <a:xfrm>
            <a:off x="1020604" y="4702969"/>
            <a:ext cx="7102793" cy="362903"/>
          </a:xfrm>
          <a:prstGeom prst="rect">
            <a:avLst/>
          </a:prstGeom>
          <a:noFill/>
          <a:ln/>
        </p:spPr>
        <p:txBody>
          <a:bodyPr wrap="none" lIns="0" tIns="0" rIns="0" bIns="0" rtlCol="0" anchor="t"/>
          <a:lstStyle/>
          <a:p>
            <a:pPr marL="0" indent="0">
              <a:lnSpc>
                <a:spcPts val="2850"/>
              </a:lnSpc>
              <a:buNone/>
            </a:pPr>
            <a:r>
              <a:rPr lang="en-US" sz="1750" dirty="0">
                <a:solidFill>
                  <a:srgbClr val="FFFFFF"/>
                </a:solidFill>
                <a:latin typeface="PT Serif" panose="020A0603040505020204" pitchFamily="18" charset="0"/>
                <a:ea typeface="Source Sans Pro" pitchFamily="34" charset="-122"/>
                <a:cs typeface="Source Sans Pro" pitchFamily="34" charset="-120"/>
              </a:rPr>
              <a:t>3.065 người, giảm 6,04% so với cùng kỳ năm 2023.</a:t>
            </a:r>
            <a:endParaRPr lang="en-US" sz="1750" dirty="0"/>
          </a:p>
        </p:txBody>
      </p:sp>
      <p:sp>
        <p:nvSpPr>
          <p:cNvPr id="11" name="Shape 7"/>
          <p:cNvSpPr/>
          <p:nvPr/>
        </p:nvSpPr>
        <p:spPr>
          <a:xfrm>
            <a:off x="793790" y="5519499"/>
            <a:ext cx="7556421" cy="1306949"/>
          </a:xfrm>
          <a:prstGeom prst="roundRect">
            <a:avLst>
              <a:gd name="adj" fmla="val 2603"/>
            </a:avLst>
          </a:prstGeom>
          <a:solidFill>
            <a:srgbClr val="124E73"/>
          </a:solidFill>
          <a:ln/>
        </p:spPr>
      </p:sp>
      <p:sp>
        <p:nvSpPr>
          <p:cNvPr id="12" name="Text 8"/>
          <p:cNvSpPr/>
          <p:nvPr/>
        </p:nvSpPr>
        <p:spPr>
          <a:xfrm>
            <a:off x="1020604" y="574631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FFFFFF"/>
                </a:solidFill>
                <a:latin typeface="MuseoModerno Medium" pitchFamily="34" charset="0"/>
                <a:ea typeface="MuseoModerno Medium" pitchFamily="34" charset="-122"/>
                <a:cs typeface="MuseoModerno Medium" pitchFamily="34" charset="-120"/>
              </a:rPr>
              <a:t>Số người chết</a:t>
            </a:r>
            <a:endParaRPr lang="en-US" sz="2200" dirty="0"/>
          </a:p>
        </p:txBody>
      </p:sp>
      <p:sp>
        <p:nvSpPr>
          <p:cNvPr id="13" name="Text 9"/>
          <p:cNvSpPr/>
          <p:nvPr/>
        </p:nvSpPr>
        <p:spPr>
          <a:xfrm>
            <a:off x="1020604" y="6236732"/>
            <a:ext cx="7102793" cy="362903"/>
          </a:xfrm>
          <a:prstGeom prst="rect">
            <a:avLst/>
          </a:prstGeom>
          <a:noFill/>
          <a:ln/>
        </p:spPr>
        <p:txBody>
          <a:bodyPr wrap="none" lIns="0" tIns="0" rIns="0" bIns="0" rtlCol="0" anchor="t"/>
          <a:lstStyle/>
          <a:p>
            <a:pPr marL="0" indent="0">
              <a:lnSpc>
                <a:spcPts val="2850"/>
              </a:lnSpc>
              <a:buNone/>
            </a:pPr>
            <a:r>
              <a:rPr lang="en-US" sz="1750" dirty="0">
                <a:solidFill>
                  <a:srgbClr val="FFFFFF"/>
                </a:solidFill>
                <a:latin typeface="PT Serif" panose="020A0603040505020204" pitchFamily="18" charset="0"/>
                <a:ea typeface="Source Sans Pro" pitchFamily="34" charset="-122"/>
                <a:cs typeface="Source Sans Pro" pitchFamily="34" charset="-120"/>
              </a:rPr>
              <a:t>346 người, giảm 1,98% so với cùng kỳ năm 2023.</a:t>
            </a:r>
            <a:endParaRPr lang="en-US" sz="1750" dirty="0"/>
          </a:p>
        </p:txBody>
      </p:sp>
      <p:pic>
        <p:nvPicPr>
          <p:cNvPr id="2" name="Picture 1">
            <a:extLst>
              <a:ext uri="{FF2B5EF4-FFF2-40B4-BE49-F238E27FC236}">
                <a16:creationId xmlns:a16="http://schemas.microsoft.com/office/drawing/2014/main" id="{762D16C4-BDD4-FA06-23AA-0E4D6AACF92F}"/>
              </a:ext>
            </a:extLst>
          </p:cNvPr>
          <p:cNvPicPr>
            <a:picLocks noChangeAspect="1"/>
          </p:cNvPicPr>
          <p:nvPr/>
        </p:nvPicPr>
        <p:blipFill>
          <a:blip r:embed="rId4"/>
          <a:stretch>
            <a:fillRect/>
          </a:stretch>
        </p:blipFill>
        <p:spPr>
          <a:xfrm>
            <a:off x="12540343" y="7524844"/>
            <a:ext cx="1937497" cy="6243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4211153" y="1108289"/>
            <a:ext cx="6348770" cy="378738"/>
          </a:xfrm>
          <a:prstGeom prst="rect">
            <a:avLst/>
          </a:prstGeom>
          <a:noFill/>
          <a:ln/>
        </p:spPr>
        <p:txBody>
          <a:bodyPr wrap="none" lIns="0" tIns="0" rIns="0" bIns="0" rtlCol="0" anchor="t"/>
          <a:lstStyle/>
          <a:p>
            <a:pPr marL="0" indent="0" algn="ctr">
              <a:lnSpc>
                <a:spcPts val="2950"/>
              </a:lnSpc>
              <a:buNone/>
            </a:pPr>
            <a:r>
              <a:rPr lang="en-US" sz="3600" b="1" dirty="0">
                <a:solidFill>
                  <a:srgbClr val="124E73"/>
                </a:solidFill>
                <a:latin typeface="MuseoModerno Medium" pitchFamily="34" charset="0"/>
                <a:ea typeface="MuseoModerno Medium" pitchFamily="34" charset="-122"/>
                <a:cs typeface="MuseoModerno Medium" pitchFamily="34" charset="-120"/>
              </a:rPr>
              <a:t>Tai Nạn Lao Động: Những Rủi Ro Tiềm Tàng</a:t>
            </a:r>
            <a:endParaRPr lang="en-US" sz="3600" b="1" dirty="0"/>
          </a:p>
        </p:txBody>
      </p:sp>
      <p:pic>
        <p:nvPicPr>
          <p:cNvPr id="3" name="Image 0" descr="preencoded.png"/>
          <p:cNvPicPr>
            <a:picLocks noChangeAspect="1"/>
          </p:cNvPicPr>
          <p:nvPr/>
        </p:nvPicPr>
        <p:blipFill>
          <a:blip r:embed="rId3"/>
          <a:stretch>
            <a:fillRect/>
          </a:stretch>
        </p:blipFill>
        <p:spPr>
          <a:xfrm>
            <a:off x="9178129" y="3648327"/>
            <a:ext cx="5197078" cy="2924294"/>
          </a:xfrm>
          <a:prstGeom prst="rect">
            <a:avLst/>
          </a:prstGeom>
        </p:spPr>
      </p:pic>
      <p:pic>
        <p:nvPicPr>
          <p:cNvPr id="4" name="Image 1" descr="preencoded.png"/>
          <p:cNvPicPr>
            <a:picLocks noChangeAspect="1"/>
          </p:cNvPicPr>
          <p:nvPr/>
        </p:nvPicPr>
        <p:blipFill>
          <a:blip r:embed="rId4"/>
          <a:stretch>
            <a:fillRect/>
          </a:stretch>
        </p:blipFill>
        <p:spPr>
          <a:xfrm>
            <a:off x="1030248" y="2963157"/>
            <a:ext cx="606028" cy="969645"/>
          </a:xfrm>
          <a:prstGeom prst="rect">
            <a:avLst/>
          </a:prstGeom>
        </p:spPr>
      </p:pic>
      <p:sp>
        <p:nvSpPr>
          <p:cNvPr id="5" name="Text 1"/>
          <p:cNvSpPr/>
          <p:nvPr/>
        </p:nvSpPr>
        <p:spPr>
          <a:xfrm>
            <a:off x="1818084" y="3213989"/>
            <a:ext cx="1515189" cy="189428"/>
          </a:xfrm>
          <a:prstGeom prst="rect">
            <a:avLst/>
          </a:prstGeom>
          <a:noFill/>
          <a:ln/>
        </p:spPr>
        <p:txBody>
          <a:bodyPr wrap="none" lIns="0" tIns="0" rIns="0" bIns="0" rtlCol="0" anchor="t"/>
          <a:lstStyle/>
          <a:p>
            <a:pPr marL="0" indent="0" algn="l">
              <a:lnSpc>
                <a:spcPts val="1450"/>
              </a:lnSpc>
              <a:buNone/>
            </a:pPr>
            <a:r>
              <a:rPr lang="en-US" sz="2400" dirty="0">
                <a:solidFill>
                  <a:srgbClr val="2B4150"/>
                </a:solidFill>
                <a:latin typeface="MuseoModerno Medium" pitchFamily="34" charset="0"/>
                <a:ea typeface="MuseoModerno Medium" pitchFamily="34" charset="-122"/>
                <a:cs typeface="MuseoModerno Medium" pitchFamily="34" charset="-120"/>
              </a:rPr>
              <a:t>Rơi Tạ</a:t>
            </a:r>
            <a:endParaRPr lang="en-US" sz="2400" dirty="0"/>
          </a:p>
        </p:txBody>
      </p:sp>
      <p:sp>
        <p:nvSpPr>
          <p:cNvPr id="6" name="Text 2"/>
          <p:cNvSpPr/>
          <p:nvPr/>
        </p:nvSpPr>
        <p:spPr>
          <a:xfrm>
            <a:off x="1818084" y="3476046"/>
            <a:ext cx="12994124" cy="193834"/>
          </a:xfrm>
          <a:prstGeom prst="rect">
            <a:avLst/>
          </a:prstGeom>
          <a:noFill/>
          <a:ln/>
        </p:spPr>
        <p:txBody>
          <a:bodyPr wrap="none" lIns="0" tIns="0" rIns="0" bIns="0" rtlCol="0" anchor="t"/>
          <a:lstStyle/>
          <a:p>
            <a:pPr marL="0" indent="0" algn="l">
              <a:lnSpc>
                <a:spcPts val="15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Tạ bị rơi do không được cố định đúng cách, gây chấn thương nghiêm trọng.</a:t>
            </a:r>
            <a:endParaRPr lang="en-US" sz="1600" dirty="0"/>
          </a:p>
        </p:txBody>
      </p:sp>
      <p:pic>
        <p:nvPicPr>
          <p:cNvPr id="7" name="Image 2" descr="preencoded.png"/>
          <p:cNvPicPr>
            <a:picLocks noChangeAspect="1"/>
          </p:cNvPicPr>
          <p:nvPr/>
        </p:nvPicPr>
        <p:blipFill>
          <a:blip r:embed="rId5"/>
          <a:stretch>
            <a:fillRect/>
          </a:stretch>
        </p:blipFill>
        <p:spPr>
          <a:xfrm>
            <a:off x="1030248" y="3932802"/>
            <a:ext cx="606028" cy="969645"/>
          </a:xfrm>
          <a:prstGeom prst="rect">
            <a:avLst/>
          </a:prstGeom>
        </p:spPr>
      </p:pic>
      <p:sp>
        <p:nvSpPr>
          <p:cNvPr id="8" name="Text 3"/>
          <p:cNvSpPr/>
          <p:nvPr/>
        </p:nvSpPr>
        <p:spPr>
          <a:xfrm>
            <a:off x="1818084" y="4183634"/>
            <a:ext cx="1515189" cy="189428"/>
          </a:xfrm>
          <a:prstGeom prst="rect">
            <a:avLst/>
          </a:prstGeom>
          <a:noFill/>
          <a:ln/>
        </p:spPr>
        <p:txBody>
          <a:bodyPr wrap="none" lIns="0" tIns="0" rIns="0" bIns="0" rtlCol="0" anchor="t"/>
          <a:lstStyle/>
          <a:p>
            <a:pPr marL="0" indent="0" algn="l">
              <a:lnSpc>
                <a:spcPts val="1450"/>
              </a:lnSpc>
              <a:buNone/>
            </a:pPr>
            <a:r>
              <a:rPr lang="en-US" sz="2400" dirty="0">
                <a:solidFill>
                  <a:srgbClr val="2B4150"/>
                </a:solidFill>
                <a:latin typeface="MuseoModerno Medium" pitchFamily="34" charset="0"/>
                <a:ea typeface="MuseoModerno Medium" pitchFamily="34" charset="-122"/>
                <a:cs typeface="MuseoModerno Medium" pitchFamily="34" charset="-120"/>
              </a:rPr>
              <a:t>Va Chạm</a:t>
            </a:r>
            <a:endParaRPr lang="en-US" sz="2400" dirty="0"/>
          </a:p>
        </p:txBody>
      </p:sp>
      <p:sp>
        <p:nvSpPr>
          <p:cNvPr id="9" name="Text 4"/>
          <p:cNvSpPr/>
          <p:nvPr/>
        </p:nvSpPr>
        <p:spPr>
          <a:xfrm>
            <a:off x="1818084" y="4445691"/>
            <a:ext cx="12994124" cy="193834"/>
          </a:xfrm>
          <a:prstGeom prst="rect">
            <a:avLst/>
          </a:prstGeom>
          <a:noFill/>
          <a:ln/>
        </p:spPr>
        <p:txBody>
          <a:bodyPr wrap="none" lIns="0" tIns="0" rIns="0" bIns="0" rtlCol="0" anchor="t"/>
          <a:lstStyle/>
          <a:p>
            <a:pPr marL="0" indent="0" algn="l">
              <a:lnSpc>
                <a:spcPts val="15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Thiếu chú ý dẫn đến va chạm giữa công nhân khi di chuyển tạ, gây chấn thương.</a:t>
            </a:r>
            <a:endParaRPr lang="en-US" sz="1600" dirty="0"/>
          </a:p>
        </p:txBody>
      </p:sp>
      <p:pic>
        <p:nvPicPr>
          <p:cNvPr id="10" name="Image 3" descr="preencoded.png"/>
          <p:cNvPicPr>
            <a:picLocks noChangeAspect="1"/>
          </p:cNvPicPr>
          <p:nvPr/>
        </p:nvPicPr>
        <p:blipFill>
          <a:blip r:embed="rId6"/>
          <a:stretch>
            <a:fillRect/>
          </a:stretch>
        </p:blipFill>
        <p:spPr>
          <a:xfrm>
            <a:off x="1030248" y="4902447"/>
            <a:ext cx="606028" cy="969645"/>
          </a:xfrm>
          <a:prstGeom prst="rect">
            <a:avLst/>
          </a:prstGeom>
        </p:spPr>
      </p:pic>
      <p:sp>
        <p:nvSpPr>
          <p:cNvPr id="11" name="Text 5"/>
          <p:cNvSpPr/>
          <p:nvPr/>
        </p:nvSpPr>
        <p:spPr>
          <a:xfrm>
            <a:off x="1818084" y="5153279"/>
            <a:ext cx="1552575" cy="189428"/>
          </a:xfrm>
          <a:prstGeom prst="rect">
            <a:avLst/>
          </a:prstGeom>
          <a:noFill/>
          <a:ln/>
        </p:spPr>
        <p:txBody>
          <a:bodyPr wrap="none" lIns="0" tIns="0" rIns="0" bIns="0" rtlCol="0" anchor="t"/>
          <a:lstStyle/>
          <a:p>
            <a:pPr marL="0" indent="0" algn="l">
              <a:lnSpc>
                <a:spcPts val="1450"/>
              </a:lnSpc>
              <a:buNone/>
            </a:pPr>
            <a:r>
              <a:rPr lang="en-US" sz="2400" dirty="0">
                <a:solidFill>
                  <a:srgbClr val="2B4150"/>
                </a:solidFill>
                <a:latin typeface="MuseoModerno Medium" pitchFamily="34" charset="0"/>
                <a:ea typeface="MuseoModerno Medium" pitchFamily="34" charset="-122"/>
                <a:cs typeface="MuseoModerno Medium" pitchFamily="34" charset="-120"/>
              </a:rPr>
              <a:t>Thiết Bị Kém An Toàn</a:t>
            </a:r>
            <a:endParaRPr lang="en-US" sz="2400" dirty="0"/>
          </a:p>
        </p:txBody>
      </p:sp>
      <p:sp>
        <p:nvSpPr>
          <p:cNvPr id="12" name="Text 6"/>
          <p:cNvSpPr/>
          <p:nvPr/>
        </p:nvSpPr>
        <p:spPr>
          <a:xfrm>
            <a:off x="1818084" y="5415336"/>
            <a:ext cx="12994124" cy="193834"/>
          </a:xfrm>
          <a:prstGeom prst="rect">
            <a:avLst/>
          </a:prstGeom>
          <a:noFill/>
          <a:ln/>
        </p:spPr>
        <p:txBody>
          <a:bodyPr wrap="none" lIns="0" tIns="0" rIns="0" bIns="0" rtlCol="0" anchor="t"/>
          <a:lstStyle/>
          <a:p>
            <a:pPr marL="0" indent="0" algn="l">
              <a:lnSpc>
                <a:spcPts val="15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Máy móc không đạt tiêu chuẩn an toàn có thể gây tai nạn nghiêm trọng.</a:t>
            </a:r>
            <a:endParaRPr lang="en-US" sz="1600" dirty="0"/>
          </a:p>
        </p:txBody>
      </p:sp>
      <p:pic>
        <p:nvPicPr>
          <p:cNvPr id="13" name="Image 4" descr="preencoded.png"/>
          <p:cNvPicPr>
            <a:picLocks noChangeAspect="1"/>
          </p:cNvPicPr>
          <p:nvPr/>
        </p:nvPicPr>
        <p:blipFill>
          <a:blip r:embed="rId7"/>
          <a:stretch>
            <a:fillRect/>
          </a:stretch>
        </p:blipFill>
        <p:spPr>
          <a:xfrm>
            <a:off x="1030248" y="5872092"/>
            <a:ext cx="606028" cy="969645"/>
          </a:xfrm>
          <a:prstGeom prst="rect">
            <a:avLst/>
          </a:prstGeom>
        </p:spPr>
      </p:pic>
      <p:sp>
        <p:nvSpPr>
          <p:cNvPr id="14" name="Text 7"/>
          <p:cNvSpPr/>
          <p:nvPr/>
        </p:nvSpPr>
        <p:spPr>
          <a:xfrm>
            <a:off x="1818084" y="6122924"/>
            <a:ext cx="1515189" cy="189428"/>
          </a:xfrm>
          <a:prstGeom prst="rect">
            <a:avLst/>
          </a:prstGeom>
          <a:noFill/>
          <a:ln/>
        </p:spPr>
        <p:txBody>
          <a:bodyPr wrap="none" lIns="0" tIns="0" rIns="0" bIns="0" rtlCol="0" anchor="t"/>
          <a:lstStyle/>
          <a:p>
            <a:pPr marL="0" indent="0" algn="l">
              <a:lnSpc>
                <a:spcPts val="1450"/>
              </a:lnSpc>
              <a:buNone/>
            </a:pPr>
            <a:r>
              <a:rPr lang="en-US" sz="2400" dirty="0">
                <a:solidFill>
                  <a:srgbClr val="2B4150"/>
                </a:solidFill>
                <a:latin typeface="MuseoModerno Medium" pitchFamily="34" charset="0"/>
                <a:ea typeface="MuseoModerno Medium" pitchFamily="34" charset="-122"/>
                <a:cs typeface="MuseoModerno Medium" pitchFamily="34" charset="-120"/>
              </a:rPr>
              <a:t>Té Ngã</a:t>
            </a:r>
            <a:endParaRPr lang="en-US" sz="2400" dirty="0"/>
          </a:p>
        </p:txBody>
      </p:sp>
      <p:sp>
        <p:nvSpPr>
          <p:cNvPr id="15" name="Text 8"/>
          <p:cNvSpPr/>
          <p:nvPr/>
        </p:nvSpPr>
        <p:spPr>
          <a:xfrm>
            <a:off x="1818084" y="6384981"/>
            <a:ext cx="12994124" cy="193834"/>
          </a:xfrm>
          <a:prstGeom prst="rect">
            <a:avLst/>
          </a:prstGeom>
          <a:noFill/>
          <a:ln/>
        </p:spPr>
        <p:txBody>
          <a:bodyPr wrap="none" lIns="0" tIns="0" rIns="0" bIns="0" rtlCol="0" anchor="t"/>
          <a:lstStyle/>
          <a:p>
            <a:pPr marL="0" indent="0" algn="l">
              <a:lnSpc>
                <a:spcPts val="15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Sàn nhà máy trơn trượt do nước hoặc dầu, dẫn đến té ngã và chấn thương.</a:t>
            </a:r>
            <a:endParaRPr lang="en-US" sz="1600" dirty="0"/>
          </a:p>
        </p:txBody>
      </p:sp>
      <p:pic>
        <p:nvPicPr>
          <p:cNvPr id="16" name="Picture 15">
            <a:extLst>
              <a:ext uri="{FF2B5EF4-FFF2-40B4-BE49-F238E27FC236}">
                <a16:creationId xmlns:a16="http://schemas.microsoft.com/office/drawing/2014/main" id="{7C8E04BF-82FF-F5B5-61CF-7187FF7F4D73}"/>
              </a:ext>
            </a:extLst>
          </p:cNvPr>
          <p:cNvPicPr>
            <a:picLocks noChangeAspect="1"/>
          </p:cNvPicPr>
          <p:nvPr/>
        </p:nvPicPr>
        <p:blipFill>
          <a:blip r:embed="rId8"/>
          <a:stretch>
            <a:fillRect/>
          </a:stretch>
        </p:blipFill>
        <p:spPr>
          <a:xfrm>
            <a:off x="12540343" y="7524844"/>
            <a:ext cx="1937497" cy="6243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678775"/>
            <a:ext cx="7887986" cy="1417558"/>
          </a:xfrm>
          <a:prstGeom prst="rect">
            <a:avLst/>
          </a:prstGeom>
          <a:noFill/>
          <a:ln/>
        </p:spPr>
        <p:txBody>
          <a:bodyPr wrap="square" lIns="0" tIns="0" rIns="0" bIns="0" rtlCol="0" anchor="t"/>
          <a:lstStyle/>
          <a:p>
            <a:pPr marL="0" indent="0">
              <a:lnSpc>
                <a:spcPts val="5550"/>
              </a:lnSpc>
              <a:buNone/>
            </a:pPr>
            <a:r>
              <a:rPr lang="en-US" sz="4800" b="1" dirty="0">
                <a:solidFill>
                  <a:srgbClr val="124E73"/>
                </a:solidFill>
                <a:latin typeface="MuseoModerno Medium" pitchFamily="34" charset="0"/>
                <a:ea typeface="MuseoModerno Medium" pitchFamily="34" charset="-122"/>
                <a:cs typeface="MuseoModerno Medium" pitchFamily="34" charset="-120"/>
              </a:rPr>
              <a:t>An Toàn Vệ Sinh Lao Động: Cắt Và Gia Công</a:t>
            </a:r>
            <a:endParaRPr lang="en-US" sz="4800" b="1" dirty="0"/>
          </a:p>
        </p:txBody>
      </p:sp>
      <p:sp>
        <p:nvSpPr>
          <p:cNvPr id="4" name="Shape 1"/>
          <p:cNvSpPr/>
          <p:nvPr/>
        </p:nvSpPr>
        <p:spPr>
          <a:xfrm>
            <a:off x="793790" y="2790825"/>
            <a:ext cx="510302" cy="510302"/>
          </a:xfrm>
          <a:prstGeom prst="roundRect">
            <a:avLst>
              <a:gd name="adj" fmla="val 6667"/>
            </a:avLst>
          </a:prstGeom>
          <a:solidFill>
            <a:srgbClr val="124E73"/>
          </a:solidFill>
          <a:ln/>
        </p:spPr>
      </p:sp>
      <p:sp>
        <p:nvSpPr>
          <p:cNvPr id="5" name="Text 2"/>
          <p:cNvSpPr/>
          <p:nvPr/>
        </p:nvSpPr>
        <p:spPr>
          <a:xfrm>
            <a:off x="969169" y="2875836"/>
            <a:ext cx="159544"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1</a:t>
            </a:r>
            <a:endParaRPr lang="en-US" sz="2650" dirty="0"/>
          </a:p>
        </p:txBody>
      </p:sp>
      <p:sp>
        <p:nvSpPr>
          <p:cNvPr id="6" name="Text 3"/>
          <p:cNvSpPr/>
          <p:nvPr/>
        </p:nvSpPr>
        <p:spPr>
          <a:xfrm>
            <a:off x="1605700" y="2853366"/>
            <a:ext cx="2835235" cy="354330"/>
          </a:xfrm>
          <a:prstGeom prst="rect">
            <a:avLst/>
          </a:prstGeom>
          <a:noFill/>
          <a:ln/>
        </p:spPr>
        <p:txBody>
          <a:bodyPr wrap="none" lIns="0" tIns="0" rIns="0" bIns="0" rtlCol="0" anchor="t"/>
          <a:lstStyle/>
          <a:p>
            <a:pPr marL="0" indent="0">
              <a:lnSpc>
                <a:spcPts val="2750"/>
              </a:lnSpc>
              <a:buNone/>
            </a:pPr>
            <a:r>
              <a:rPr lang="en-US" sz="2800" dirty="0">
                <a:solidFill>
                  <a:srgbClr val="2B4150"/>
                </a:solidFill>
                <a:latin typeface="MuseoModerno Medium" pitchFamily="34" charset="0"/>
                <a:ea typeface="MuseoModerno Medium" pitchFamily="34" charset="-122"/>
                <a:cs typeface="MuseoModerno Medium" pitchFamily="34" charset="-120"/>
              </a:rPr>
              <a:t>Đặc Điểm Công Việc</a:t>
            </a:r>
            <a:endParaRPr lang="en-US" sz="2800" dirty="0"/>
          </a:p>
        </p:txBody>
      </p:sp>
      <p:sp>
        <p:nvSpPr>
          <p:cNvPr id="7" name="Text 4"/>
          <p:cNvSpPr/>
          <p:nvPr/>
        </p:nvSpPr>
        <p:spPr>
          <a:xfrm>
            <a:off x="1605700" y="3182064"/>
            <a:ext cx="6819305" cy="362903"/>
          </a:xfrm>
          <a:prstGeom prst="rect">
            <a:avLst/>
          </a:prstGeom>
          <a:noFill/>
          <a:ln/>
        </p:spPr>
        <p:txBody>
          <a:bodyPr wrap="none" lIns="0" tIns="0" rIns="0" bIns="0" rtlCol="0" anchor="t"/>
          <a:lstStyle/>
          <a:p>
            <a:pPr marL="0" indent="0">
              <a:lnSpc>
                <a:spcPts val="2850"/>
              </a:lnSpc>
              <a:buNone/>
            </a:pPr>
            <a:r>
              <a:rPr lang="en-US" sz="2000" dirty="0">
                <a:solidFill>
                  <a:srgbClr val="2B4150"/>
                </a:solidFill>
                <a:latin typeface="PT Serif" panose="020A0603040505020204" pitchFamily="18" charset="0"/>
                <a:ea typeface="Source Sans Pro" pitchFamily="34" charset="-122"/>
                <a:cs typeface="Source Sans Pro" pitchFamily="34" charset="-120"/>
              </a:rPr>
              <a:t>Cắt và gia công nguyên liệu để tạo ra cục tạ đạt tiêu chuẩn.</a:t>
            </a:r>
            <a:endParaRPr lang="en-US" sz="2000" dirty="0"/>
          </a:p>
        </p:txBody>
      </p:sp>
      <p:sp>
        <p:nvSpPr>
          <p:cNvPr id="8" name="Shape 5"/>
          <p:cNvSpPr/>
          <p:nvPr/>
        </p:nvSpPr>
        <p:spPr>
          <a:xfrm>
            <a:off x="793790" y="4126111"/>
            <a:ext cx="510302" cy="510302"/>
          </a:xfrm>
          <a:prstGeom prst="roundRect">
            <a:avLst>
              <a:gd name="adj" fmla="val 6667"/>
            </a:avLst>
          </a:prstGeom>
          <a:solidFill>
            <a:srgbClr val="124E73"/>
          </a:solidFill>
          <a:ln/>
        </p:spPr>
      </p:sp>
      <p:sp>
        <p:nvSpPr>
          <p:cNvPr id="9" name="Text 6"/>
          <p:cNvSpPr/>
          <p:nvPr/>
        </p:nvSpPr>
        <p:spPr>
          <a:xfrm>
            <a:off x="954286" y="4211122"/>
            <a:ext cx="189190"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2</a:t>
            </a:r>
            <a:endParaRPr lang="en-US" sz="2650" dirty="0"/>
          </a:p>
        </p:txBody>
      </p:sp>
      <p:sp>
        <p:nvSpPr>
          <p:cNvPr id="10" name="Text 7"/>
          <p:cNvSpPr/>
          <p:nvPr/>
        </p:nvSpPr>
        <p:spPr>
          <a:xfrm>
            <a:off x="1605700" y="4188652"/>
            <a:ext cx="2835235" cy="354330"/>
          </a:xfrm>
          <a:prstGeom prst="rect">
            <a:avLst/>
          </a:prstGeom>
          <a:noFill/>
          <a:ln/>
        </p:spPr>
        <p:txBody>
          <a:bodyPr wrap="none" lIns="0" tIns="0" rIns="0" bIns="0" rtlCol="0" anchor="t"/>
          <a:lstStyle/>
          <a:p>
            <a:pPr marL="0" indent="0">
              <a:lnSpc>
                <a:spcPts val="2750"/>
              </a:lnSpc>
              <a:buNone/>
            </a:pPr>
            <a:r>
              <a:rPr lang="en-US" sz="2800" dirty="0">
                <a:solidFill>
                  <a:srgbClr val="2B4150"/>
                </a:solidFill>
                <a:latin typeface="MuseoModerno Medium" pitchFamily="34" charset="0"/>
                <a:ea typeface="MuseoModerno Medium" pitchFamily="34" charset="-122"/>
                <a:cs typeface="MuseoModerno Medium" pitchFamily="34" charset="-120"/>
              </a:rPr>
              <a:t>Các Loại Tai Nạn</a:t>
            </a:r>
            <a:endParaRPr lang="en-US" sz="2800" dirty="0"/>
          </a:p>
        </p:txBody>
      </p:sp>
      <p:sp>
        <p:nvSpPr>
          <p:cNvPr id="11" name="Text 8"/>
          <p:cNvSpPr/>
          <p:nvPr/>
        </p:nvSpPr>
        <p:spPr>
          <a:xfrm>
            <a:off x="1605700" y="4517350"/>
            <a:ext cx="6819305" cy="362903"/>
          </a:xfrm>
          <a:prstGeom prst="rect">
            <a:avLst/>
          </a:prstGeom>
          <a:noFill/>
          <a:ln/>
        </p:spPr>
        <p:txBody>
          <a:bodyPr wrap="none" lIns="0" tIns="0" rIns="0" bIns="0" rtlCol="0" anchor="t"/>
          <a:lstStyle/>
          <a:p>
            <a:pPr marL="0" indent="0">
              <a:lnSpc>
                <a:spcPts val="2850"/>
              </a:lnSpc>
              <a:buNone/>
            </a:pPr>
            <a:r>
              <a:rPr lang="en-US" sz="2000" dirty="0">
                <a:solidFill>
                  <a:srgbClr val="2B4150"/>
                </a:solidFill>
                <a:latin typeface="PT Serif" panose="020A0603040505020204" pitchFamily="18" charset="0"/>
                <a:ea typeface="Source Sans Pro" pitchFamily="34" charset="-122"/>
                <a:cs typeface="Source Sans Pro" pitchFamily="34" charset="-120"/>
              </a:rPr>
              <a:t>Chấn thương do máy móc, bỏng nhiệt, mảnh vụn bay ra.</a:t>
            </a:r>
            <a:endParaRPr lang="en-US" sz="2000" dirty="0"/>
          </a:p>
        </p:txBody>
      </p:sp>
      <p:sp>
        <p:nvSpPr>
          <p:cNvPr id="12" name="Shape 9"/>
          <p:cNvSpPr/>
          <p:nvPr/>
        </p:nvSpPr>
        <p:spPr>
          <a:xfrm>
            <a:off x="793790" y="5461397"/>
            <a:ext cx="510302" cy="510302"/>
          </a:xfrm>
          <a:prstGeom prst="roundRect">
            <a:avLst>
              <a:gd name="adj" fmla="val 6667"/>
            </a:avLst>
          </a:prstGeom>
          <a:solidFill>
            <a:srgbClr val="124E73"/>
          </a:solidFill>
          <a:ln/>
        </p:spPr>
      </p:sp>
      <p:sp>
        <p:nvSpPr>
          <p:cNvPr id="13" name="Text 10"/>
          <p:cNvSpPr/>
          <p:nvPr/>
        </p:nvSpPr>
        <p:spPr>
          <a:xfrm>
            <a:off x="953333" y="5546407"/>
            <a:ext cx="191214"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3</a:t>
            </a:r>
            <a:endParaRPr lang="en-US" sz="2650" dirty="0"/>
          </a:p>
        </p:txBody>
      </p:sp>
      <p:sp>
        <p:nvSpPr>
          <p:cNvPr id="14" name="Text 11"/>
          <p:cNvSpPr/>
          <p:nvPr/>
        </p:nvSpPr>
        <p:spPr>
          <a:xfrm>
            <a:off x="1605700" y="5523938"/>
            <a:ext cx="2835235" cy="354330"/>
          </a:xfrm>
          <a:prstGeom prst="rect">
            <a:avLst/>
          </a:prstGeom>
          <a:noFill/>
          <a:ln/>
        </p:spPr>
        <p:txBody>
          <a:bodyPr wrap="none" lIns="0" tIns="0" rIns="0" bIns="0" rtlCol="0" anchor="t"/>
          <a:lstStyle/>
          <a:p>
            <a:pPr marL="0" indent="0">
              <a:lnSpc>
                <a:spcPts val="2750"/>
              </a:lnSpc>
              <a:buNone/>
            </a:pPr>
            <a:r>
              <a:rPr lang="en-US" sz="2800" dirty="0">
                <a:solidFill>
                  <a:srgbClr val="2B4150"/>
                </a:solidFill>
                <a:latin typeface="MuseoModerno Medium" pitchFamily="34" charset="0"/>
                <a:ea typeface="MuseoModerno Medium" pitchFamily="34" charset="-122"/>
                <a:cs typeface="MuseoModerno Medium" pitchFamily="34" charset="-120"/>
              </a:rPr>
              <a:t>Biện Pháp An Toàn</a:t>
            </a:r>
            <a:endParaRPr lang="en-US" sz="2800" dirty="0"/>
          </a:p>
        </p:txBody>
      </p:sp>
      <p:sp>
        <p:nvSpPr>
          <p:cNvPr id="15" name="Text 12"/>
          <p:cNvSpPr/>
          <p:nvPr/>
        </p:nvSpPr>
        <p:spPr>
          <a:xfrm>
            <a:off x="1605700" y="5852636"/>
            <a:ext cx="6819305" cy="362903"/>
          </a:xfrm>
          <a:prstGeom prst="rect">
            <a:avLst/>
          </a:prstGeom>
          <a:noFill/>
          <a:ln/>
        </p:spPr>
        <p:txBody>
          <a:bodyPr wrap="none" lIns="0" tIns="0" rIns="0" bIns="0" rtlCol="0" anchor="t"/>
          <a:lstStyle/>
          <a:p>
            <a:pPr marL="0" indent="0">
              <a:lnSpc>
                <a:spcPts val="2850"/>
              </a:lnSpc>
              <a:buNone/>
            </a:pPr>
            <a:r>
              <a:rPr lang="en-US" sz="2000" dirty="0">
                <a:solidFill>
                  <a:srgbClr val="2B4150"/>
                </a:solidFill>
                <a:latin typeface="PT Serif" panose="020A0603040505020204" pitchFamily="18" charset="0"/>
                <a:ea typeface="Source Sans Pro" pitchFamily="34" charset="-122"/>
                <a:cs typeface="Source Sans Pro" pitchFamily="34" charset="-120"/>
              </a:rPr>
              <a:t>Đào tạo, trang thiết bị bảo hộ, kiểm tra định kỳ.</a:t>
            </a:r>
            <a:endParaRPr lang="en-US" sz="2000" dirty="0"/>
          </a:p>
        </p:txBody>
      </p:sp>
      <p:sp>
        <p:nvSpPr>
          <p:cNvPr id="16" name="Shape 13"/>
          <p:cNvSpPr/>
          <p:nvPr/>
        </p:nvSpPr>
        <p:spPr>
          <a:xfrm>
            <a:off x="793790" y="6796683"/>
            <a:ext cx="510302" cy="510302"/>
          </a:xfrm>
          <a:prstGeom prst="roundRect">
            <a:avLst>
              <a:gd name="adj" fmla="val 6667"/>
            </a:avLst>
          </a:prstGeom>
          <a:solidFill>
            <a:srgbClr val="124E73"/>
          </a:solidFill>
          <a:ln/>
        </p:spPr>
      </p:sp>
      <p:sp>
        <p:nvSpPr>
          <p:cNvPr id="17" name="Text 14"/>
          <p:cNvSpPr/>
          <p:nvPr/>
        </p:nvSpPr>
        <p:spPr>
          <a:xfrm>
            <a:off x="939403" y="6881693"/>
            <a:ext cx="219075"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4</a:t>
            </a:r>
            <a:endParaRPr lang="en-US" sz="2650" dirty="0"/>
          </a:p>
        </p:txBody>
      </p:sp>
      <p:sp>
        <p:nvSpPr>
          <p:cNvPr id="18" name="Text 15"/>
          <p:cNvSpPr/>
          <p:nvPr/>
        </p:nvSpPr>
        <p:spPr>
          <a:xfrm>
            <a:off x="1605700" y="6859224"/>
            <a:ext cx="2835235" cy="354330"/>
          </a:xfrm>
          <a:prstGeom prst="rect">
            <a:avLst/>
          </a:prstGeom>
          <a:noFill/>
          <a:ln/>
        </p:spPr>
        <p:txBody>
          <a:bodyPr wrap="none" lIns="0" tIns="0" rIns="0" bIns="0" rtlCol="0" anchor="t"/>
          <a:lstStyle/>
          <a:p>
            <a:pPr marL="0" indent="0">
              <a:lnSpc>
                <a:spcPts val="2750"/>
              </a:lnSpc>
              <a:buNone/>
            </a:pPr>
            <a:r>
              <a:rPr lang="en-US" sz="2800" dirty="0">
                <a:solidFill>
                  <a:srgbClr val="2B4150"/>
                </a:solidFill>
                <a:latin typeface="MuseoModerno Medium" pitchFamily="34" charset="0"/>
                <a:ea typeface="MuseoModerno Medium" pitchFamily="34" charset="-122"/>
                <a:cs typeface="MuseoModerno Medium" pitchFamily="34" charset="-120"/>
              </a:rPr>
              <a:t>Xử Lý Khẩn Cấp</a:t>
            </a:r>
            <a:endParaRPr lang="en-US" sz="2800" dirty="0"/>
          </a:p>
        </p:txBody>
      </p:sp>
      <p:sp>
        <p:nvSpPr>
          <p:cNvPr id="19" name="Text 16"/>
          <p:cNvSpPr/>
          <p:nvPr/>
        </p:nvSpPr>
        <p:spPr>
          <a:xfrm>
            <a:off x="1605700" y="7187922"/>
            <a:ext cx="6819305" cy="362903"/>
          </a:xfrm>
          <a:prstGeom prst="rect">
            <a:avLst/>
          </a:prstGeom>
          <a:noFill/>
          <a:ln/>
        </p:spPr>
        <p:txBody>
          <a:bodyPr wrap="none" lIns="0" tIns="0" rIns="0" bIns="0" rtlCol="0" anchor="t"/>
          <a:lstStyle/>
          <a:p>
            <a:pPr marL="0" indent="0">
              <a:lnSpc>
                <a:spcPts val="2850"/>
              </a:lnSpc>
              <a:buNone/>
            </a:pPr>
            <a:r>
              <a:rPr lang="en-US" sz="2000" dirty="0">
                <a:solidFill>
                  <a:srgbClr val="2B4150"/>
                </a:solidFill>
                <a:latin typeface="PT Serif" panose="020A0603040505020204" pitchFamily="18" charset="0"/>
                <a:ea typeface="Source Sans Pro" pitchFamily="34" charset="-122"/>
                <a:cs typeface="Source Sans Pro" pitchFamily="34" charset="-120"/>
              </a:rPr>
              <a:t>Dừng mọi hoạt động, kiểm tra nạn nhân, báo cáo sự cố.</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637580"/>
            <a:ext cx="7887986" cy="1417558"/>
          </a:xfrm>
          <a:prstGeom prst="rect">
            <a:avLst/>
          </a:prstGeom>
          <a:noFill/>
          <a:ln/>
        </p:spPr>
        <p:txBody>
          <a:bodyPr wrap="square" lIns="0" tIns="0" rIns="0" bIns="0" rtlCol="0" anchor="t"/>
          <a:lstStyle/>
          <a:p>
            <a:pPr marL="0" indent="0">
              <a:lnSpc>
                <a:spcPts val="5550"/>
              </a:lnSpc>
              <a:buNone/>
            </a:pPr>
            <a:r>
              <a:rPr lang="en-US" sz="4800" b="1" dirty="0">
                <a:solidFill>
                  <a:srgbClr val="124E73"/>
                </a:solidFill>
                <a:latin typeface="MuseoModerno Medium" pitchFamily="34" charset="0"/>
                <a:ea typeface="MuseoModerno Medium" pitchFamily="34" charset="-122"/>
                <a:cs typeface="MuseoModerno Medium" pitchFamily="34" charset="-120"/>
              </a:rPr>
              <a:t>An Toàn Vệ Sinh Lao Động: Xử Lý Bề Mặt</a:t>
            </a:r>
            <a:endParaRPr lang="en-US" sz="4800" b="1" dirty="0"/>
          </a:p>
        </p:txBody>
      </p:sp>
      <p:sp>
        <p:nvSpPr>
          <p:cNvPr id="4" name="Shape 1"/>
          <p:cNvSpPr/>
          <p:nvPr/>
        </p:nvSpPr>
        <p:spPr>
          <a:xfrm>
            <a:off x="793790" y="3359229"/>
            <a:ext cx="510302" cy="510302"/>
          </a:xfrm>
          <a:prstGeom prst="roundRect">
            <a:avLst>
              <a:gd name="adj" fmla="val 6667"/>
            </a:avLst>
          </a:prstGeom>
          <a:solidFill>
            <a:srgbClr val="124E73"/>
          </a:solidFill>
          <a:ln/>
        </p:spPr>
      </p:sp>
      <p:sp>
        <p:nvSpPr>
          <p:cNvPr id="5" name="Text 2"/>
          <p:cNvSpPr/>
          <p:nvPr/>
        </p:nvSpPr>
        <p:spPr>
          <a:xfrm>
            <a:off x="969169" y="3444240"/>
            <a:ext cx="159544"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1</a:t>
            </a:r>
            <a:endParaRPr lang="en-US" sz="2650" dirty="0"/>
          </a:p>
        </p:txBody>
      </p:sp>
      <p:sp>
        <p:nvSpPr>
          <p:cNvPr id="6" name="Text 3"/>
          <p:cNvSpPr/>
          <p:nvPr/>
        </p:nvSpPr>
        <p:spPr>
          <a:xfrm>
            <a:off x="1530906" y="3470890"/>
            <a:ext cx="2835235" cy="354330"/>
          </a:xfrm>
          <a:prstGeom prst="rect">
            <a:avLst/>
          </a:prstGeom>
          <a:noFill/>
          <a:ln/>
        </p:spPr>
        <p:txBody>
          <a:bodyPr wrap="none" lIns="0" tIns="0" rIns="0" bIns="0" rtlCol="0" anchor="t"/>
          <a:lstStyle/>
          <a:p>
            <a:pPr marL="0" indent="0">
              <a:lnSpc>
                <a:spcPts val="2750"/>
              </a:lnSpc>
              <a:buNone/>
            </a:pPr>
            <a:r>
              <a:rPr lang="en-US" sz="2800" dirty="0">
                <a:solidFill>
                  <a:srgbClr val="2B4150"/>
                </a:solidFill>
                <a:latin typeface="MuseoModerno Medium" pitchFamily="34" charset="0"/>
                <a:ea typeface="MuseoModerno Medium" pitchFamily="34" charset="-122"/>
                <a:cs typeface="MuseoModerno Medium" pitchFamily="34" charset="-120"/>
              </a:rPr>
              <a:t>Mài</a:t>
            </a:r>
            <a:endParaRPr lang="en-US" sz="2800" dirty="0"/>
          </a:p>
        </p:txBody>
      </p:sp>
      <p:sp>
        <p:nvSpPr>
          <p:cNvPr id="7" name="Text 4"/>
          <p:cNvSpPr/>
          <p:nvPr/>
        </p:nvSpPr>
        <p:spPr>
          <a:xfrm>
            <a:off x="1530906" y="3784521"/>
            <a:ext cx="6819305" cy="362903"/>
          </a:xfrm>
          <a:prstGeom prst="rect">
            <a:avLst/>
          </a:prstGeom>
          <a:noFill/>
          <a:ln/>
        </p:spPr>
        <p:txBody>
          <a:bodyPr wrap="none" lIns="0" tIns="0" rIns="0" bIns="0" rtlCol="0" anchor="t"/>
          <a:lstStyle/>
          <a:p>
            <a:pPr marL="0" indent="0">
              <a:lnSpc>
                <a:spcPts val="2850"/>
              </a:lnSpc>
              <a:buNone/>
            </a:pPr>
            <a:r>
              <a:rPr lang="en-US" sz="2000" dirty="0">
                <a:solidFill>
                  <a:srgbClr val="2B4150"/>
                </a:solidFill>
                <a:latin typeface="PT Serif" panose="020A0603040505020204" pitchFamily="18" charset="0"/>
                <a:ea typeface="Source Sans Pro" pitchFamily="34" charset="-122"/>
                <a:cs typeface="Source Sans Pro" pitchFamily="34" charset="-120"/>
              </a:rPr>
              <a:t>Làm phẳng và loại bỏ bề mặt không đều.</a:t>
            </a:r>
            <a:endParaRPr lang="en-US" sz="2000" dirty="0"/>
          </a:p>
        </p:txBody>
      </p:sp>
      <p:sp>
        <p:nvSpPr>
          <p:cNvPr id="8" name="Shape 5"/>
          <p:cNvSpPr/>
          <p:nvPr/>
        </p:nvSpPr>
        <p:spPr>
          <a:xfrm>
            <a:off x="793790" y="4694515"/>
            <a:ext cx="510302" cy="510302"/>
          </a:xfrm>
          <a:prstGeom prst="roundRect">
            <a:avLst>
              <a:gd name="adj" fmla="val 6667"/>
            </a:avLst>
          </a:prstGeom>
          <a:solidFill>
            <a:srgbClr val="124E73"/>
          </a:solidFill>
          <a:ln/>
        </p:spPr>
      </p:sp>
      <p:sp>
        <p:nvSpPr>
          <p:cNvPr id="9" name="Text 6"/>
          <p:cNvSpPr/>
          <p:nvPr/>
        </p:nvSpPr>
        <p:spPr>
          <a:xfrm>
            <a:off x="954286" y="4779526"/>
            <a:ext cx="189190"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2</a:t>
            </a:r>
            <a:endParaRPr lang="en-US" sz="2650" dirty="0"/>
          </a:p>
        </p:txBody>
      </p:sp>
      <p:sp>
        <p:nvSpPr>
          <p:cNvPr id="10" name="Text 7"/>
          <p:cNvSpPr/>
          <p:nvPr/>
        </p:nvSpPr>
        <p:spPr>
          <a:xfrm>
            <a:off x="1530906" y="4806176"/>
            <a:ext cx="2835235" cy="354330"/>
          </a:xfrm>
          <a:prstGeom prst="rect">
            <a:avLst/>
          </a:prstGeom>
          <a:noFill/>
          <a:ln/>
        </p:spPr>
        <p:txBody>
          <a:bodyPr wrap="none" lIns="0" tIns="0" rIns="0" bIns="0" rtlCol="0" anchor="t"/>
          <a:lstStyle/>
          <a:p>
            <a:pPr marL="0" indent="0">
              <a:lnSpc>
                <a:spcPts val="2750"/>
              </a:lnSpc>
              <a:buNone/>
            </a:pPr>
            <a:r>
              <a:rPr lang="en-US" sz="2800" dirty="0">
                <a:solidFill>
                  <a:srgbClr val="2B4150"/>
                </a:solidFill>
                <a:latin typeface="MuseoModerno Medium" pitchFamily="34" charset="0"/>
                <a:ea typeface="MuseoModerno Medium" pitchFamily="34" charset="-122"/>
                <a:cs typeface="MuseoModerno Medium" pitchFamily="34" charset="-120"/>
              </a:rPr>
              <a:t>Đánh Bóng</a:t>
            </a:r>
            <a:endParaRPr lang="en-US" sz="2800" dirty="0"/>
          </a:p>
        </p:txBody>
      </p:sp>
      <p:sp>
        <p:nvSpPr>
          <p:cNvPr id="11" name="Text 8"/>
          <p:cNvSpPr/>
          <p:nvPr/>
        </p:nvSpPr>
        <p:spPr>
          <a:xfrm>
            <a:off x="1530906" y="5119807"/>
            <a:ext cx="6819305" cy="362903"/>
          </a:xfrm>
          <a:prstGeom prst="rect">
            <a:avLst/>
          </a:prstGeom>
          <a:noFill/>
          <a:ln/>
        </p:spPr>
        <p:txBody>
          <a:bodyPr wrap="none" lIns="0" tIns="0" rIns="0" bIns="0" rtlCol="0" anchor="t"/>
          <a:lstStyle/>
          <a:p>
            <a:pPr marL="0" indent="0">
              <a:lnSpc>
                <a:spcPts val="2850"/>
              </a:lnSpc>
              <a:buNone/>
            </a:pPr>
            <a:r>
              <a:rPr lang="en-US" sz="2000" dirty="0">
                <a:solidFill>
                  <a:srgbClr val="2B4150"/>
                </a:solidFill>
                <a:latin typeface="PT Serif" panose="020A0603040505020204" pitchFamily="18" charset="0"/>
                <a:ea typeface="Source Sans Pro" pitchFamily="34" charset="-122"/>
                <a:cs typeface="Source Sans Pro" pitchFamily="34" charset="-120"/>
              </a:rPr>
              <a:t>Tăng cường độ bóng và tính thẩm mỹ.</a:t>
            </a:r>
            <a:endParaRPr lang="en-US" sz="2000" dirty="0"/>
          </a:p>
        </p:txBody>
      </p:sp>
      <p:sp>
        <p:nvSpPr>
          <p:cNvPr id="12" name="Shape 9"/>
          <p:cNvSpPr/>
          <p:nvPr/>
        </p:nvSpPr>
        <p:spPr>
          <a:xfrm>
            <a:off x="793790" y="6029801"/>
            <a:ext cx="510302" cy="510302"/>
          </a:xfrm>
          <a:prstGeom prst="roundRect">
            <a:avLst>
              <a:gd name="adj" fmla="val 6667"/>
            </a:avLst>
          </a:prstGeom>
          <a:solidFill>
            <a:srgbClr val="124E73"/>
          </a:solidFill>
          <a:ln/>
        </p:spPr>
      </p:sp>
      <p:sp>
        <p:nvSpPr>
          <p:cNvPr id="13" name="Text 10"/>
          <p:cNvSpPr/>
          <p:nvPr/>
        </p:nvSpPr>
        <p:spPr>
          <a:xfrm>
            <a:off x="953333" y="6114812"/>
            <a:ext cx="191214"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3</a:t>
            </a:r>
            <a:endParaRPr lang="en-US" sz="2650" dirty="0"/>
          </a:p>
        </p:txBody>
      </p:sp>
      <p:sp>
        <p:nvSpPr>
          <p:cNvPr id="14" name="Text 11"/>
          <p:cNvSpPr/>
          <p:nvPr/>
        </p:nvSpPr>
        <p:spPr>
          <a:xfrm>
            <a:off x="1530906" y="6141462"/>
            <a:ext cx="2835235" cy="354330"/>
          </a:xfrm>
          <a:prstGeom prst="rect">
            <a:avLst/>
          </a:prstGeom>
          <a:noFill/>
          <a:ln/>
        </p:spPr>
        <p:txBody>
          <a:bodyPr wrap="none" lIns="0" tIns="0" rIns="0" bIns="0" rtlCol="0" anchor="t"/>
          <a:lstStyle/>
          <a:p>
            <a:pPr marL="0" indent="0">
              <a:lnSpc>
                <a:spcPts val="2750"/>
              </a:lnSpc>
              <a:buNone/>
            </a:pPr>
            <a:r>
              <a:rPr lang="en-US" sz="2800" dirty="0">
                <a:solidFill>
                  <a:srgbClr val="2B4150"/>
                </a:solidFill>
                <a:latin typeface="MuseoModerno Medium" pitchFamily="34" charset="0"/>
                <a:ea typeface="MuseoModerno Medium" pitchFamily="34" charset="-122"/>
                <a:cs typeface="MuseoModerno Medium" pitchFamily="34" charset="-120"/>
              </a:rPr>
              <a:t>Phủ Sơn</a:t>
            </a:r>
            <a:endParaRPr lang="en-US" sz="2800" dirty="0"/>
          </a:p>
        </p:txBody>
      </p:sp>
      <p:sp>
        <p:nvSpPr>
          <p:cNvPr id="15" name="Text 12"/>
          <p:cNvSpPr/>
          <p:nvPr/>
        </p:nvSpPr>
        <p:spPr>
          <a:xfrm>
            <a:off x="1530906" y="6455093"/>
            <a:ext cx="6819305" cy="362903"/>
          </a:xfrm>
          <a:prstGeom prst="rect">
            <a:avLst/>
          </a:prstGeom>
          <a:noFill/>
          <a:ln/>
        </p:spPr>
        <p:txBody>
          <a:bodyPr wrap="none" lIns="0" tIns="0" rIns="0" bIns="0" rtlCol="0" anchor="t"/>
          <a:lstStyle/>
          <a:p>
            <a:pPr marL="0" indent="0">
              <a:lnSpc>
                <a:spcPts val="2850"/>
              </a:lnSpc>
              <a:buNone/>
            </a:pPr>
            <a:r>
              <a:rPr lang="en-US" sz="2000" dirty="0">
                <a:solidFill>
                  <a:srgbClr val="2B4150"/>
                </a:solidFill>
                <a:latin typeface="PT Serif" panose="020A0603040505020204" pitchFamily="18" charset="0"/>
                <a:ea typeface="Source Sans Pro" pitchFamily="34" charset="-122"/>
                <a:cs typeface="Source Sans Pro" pitchFamily="34" charset="-120"/>
              </a:rPr>
              <a:t>Bảo vệ cục tạ khỏi tác động của môi trường.</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808892" y="2972203"/>
            <a:ext cx="4708999" cy="3126252"/>
          </a:xfrm>
          <a:prstGeom prst="rect">
            <a:avLst/>
          </a:prstGeom>
        </p:spPr>
      </p:pic>
      <p:sp>
        <p:nvSpPr>
          <p:cNvPr id="4" name="Text 0"/>
          <p:cNvSpPr/>
          <p:nvPr/>
        </p:nvSpPr>
        <p:spPr>
          <a:xfrm>
            <a:off x="2865511" y="511790"/>
            <a:ext cx="8899378" cy="568285"/>
          </a:xfrm>
          <a:prstGeom prst="rect">
            <a:avLst/>
          </a:prstGeom>
          <a:noFill/>
          <a:ln/>
        </p:spPr>
        <p:txBody>
          <a:bodyPr wrap="none" lIns="0" tIns="0" rIns="0" bIns="0" rtlCol="0" anchor="t"/>
          <a:lstStyle/>
          <a:p>
            <a:pPr marL="0" indent="0" algn="ctr">
              <a:lnSpc>
                <a:spcPts val="4450"/>
              </a:lnSpc>
              <a:buNone/>
            </a:pPr>
            <a:r>
              <a:rPr lang="en-US" sz="4000" b="1" dirty="0">
                <a:solidFill>
                  <a:srgbClr val="124E73"/>
                </a:solidFill>
                <a:latin typeface="MuseoModerno Medium" pitchFamily="34" charset="0"/>
                <a:ea typeface="MuseoModerno Medium" pitchFamily="34" charset="-122"/>
                <a:cs typeface="MuseoModerno Medium" pitchFamily="34" charset="-120"/>
              </a:rPr>
              <a:t>An Toàn Vệ Sinh Lao Động: Lắp Ráp</a:t>
            </a:r>
            <a:endParaRPr lang="en-US" sz="4000" b="1" dirty="0"/>
          </a:p>
        </p:txBody>
      </p:sp>
      <p:pic>
        <p:nvPicPr>
          <p:cNvPr id="5" name="Image 2" descr="preencoded.png"/>
          <p:cNvPicPr>
            <a:picLocks noChangeAspect="1"/>
          </p:cNvPicPr>
          <p:nvPr/>
        </p:nvPicPr>
        <p:blipFill>
          <a:blip r:embed="rId4"/>
          <a:stretch>
            <a:fillRect/>
          </a:stretch>
        </p:blipFill>
        <p:spPr>
          <a:xfrm>
            <a:off x="6916728" y="1625679"/>
            <a:ext cx="909280" cy="1454825"/>
          </a:xfrm>
          <a:prstGeom prst="rect">
            <a:avLst/>
          </a:prstGeom>
        </p:spPr>
      </p:pic>
      <p:sp>
        <p:nvSpPr>
          <p:cNvPr id="6" name="Text 1"/>
          <p:cNvSpPr/>
          <p:nvPr/>
        </p:nvSpPr>
        <p:spPr>
          <a:xfrm>
            <a:off x="8098781" y="1988255"/>
            <a:ext cx="2273260" cy="284083"/>
          </a:xfrm>
          <a:prstGeom prst="rect">
            <a:avLst/>
          </a:prstGeom>
          <a:noFill/>
          <a:ln/>
        </p:spPr>
        <p:txBody>
          <a:bodyPr wrap="none" lIns="0" tIns="0" rIns="0" bIns="0" rtlCol="0" anchor="t"/>
          <a:lstStyle/>
          <a:p>
            <a:pPr marL="0" indent="0" algn="l">
              <a:lnSpc>
                <a:spcPts val="2200"/>
              </a:lnSpc>
              <a:buNone/>
            </a:pPr>
            <a:r>
              <a:rPr lang="en-US" sz="2400" dirty="0">
                <a:solidFill>
                  <a:srgbClr val="2B4150"/>
                </a:solidFill>
                <a:latin typeface="MuseoModerno Medium" pitchFamily="34" charset="0"/>
                <a:ea typeface="MuseoModerno Medium" pitchFamily="34" charset="-122"/>
                <a:cs typeface="MuseoModerno Medium" pitchFamily="34" charset="-120"/>
              </a:rPr>
              <a:t>Đặc Điểm Công Việc</a:t>
            </a:r>
            <a:endParaRPr lang="en-US" sz="2400" dirty="0"/>
          </a:p>
        </p:txBody>
      </p:sp>
      <p:sp>
        <p:nvSpPr>
          <p:cNvPr id="7" name="Text 2"/>
          <p:cNvSpPr/>
          <p:nvPr/>
        </p:nvSpPr>
        <p:spPr>
          <a:xfrm>
            <a:off x="8098781" y="2381399"/>
            <a:ext cx="6688931" cy="290870"/>
          </a:xfrm>
          <a:prstGeom prst="rect">
            <a:avLst/>
          </a:prstGeom>
          <a:noFill/>
          <a:ln/>
        </p:spPr>
        <p:txBody>
          <a:bodyPr wrap="none" lIns="0" tIns="0" rIns="0" bIns="0" rtlCol="0" anchor="t"/>
          <a:lstStyle/>
          <a:p>
            <a:pPr marL="0" indent="0" algn="l">
              <a:lnSpc>
                <a:spcPts val="2250"/>
              </a:lnSpc>
              <a:buNone/>
            </a:pPr>
            <a:r>
              <a:rPr lang="en-US" sz="2000" dirty="0">
                <a:solidFill>
                  <a:srgbClr val="2B4150"/>
                </a:solidFill>
                <a:latin typeface="PT Serif" panose="020A0603040505020204" pitchFamily="18" charset="0"/>
                <a:ea typeface="Source Sans Pro" pitchFamily="34" charset="-122"/>
                <a:cs typeface="Source Sans Pro" pitchFamily="34" charset="-120"/>
              </a:rPr>
              <a:t>Kết nối chính xác các bộ phận, đảm bảo tính an toàn.</a:t>
            </a:r>
            <a:endParaRPr lang="en-US" sz="2000" dirty="0"/>
          </a:p>
        </p:txBody>
      </p:sp>
      <p:pic>
        <p:nvPicPr>
          <p:cNvPr id="8" name="Image 3" descr="preencoded.png"/>
          <p:cNvPicPr>
            <a:picLocks noChangeAspect="1"/>
          </p:cNvPicPr>
          <p:nvPr/>
        </p:nvPicPr>
        <p:blipFill>
          <a:blip r:embed="rId5"/>
          <a:stretch>
            <a:fillRect/>
          </a:stretch>
        </p:blipFill>
        <p:spPr>
          <a:xfrm>
            <a:off x="6916728" y="3080504"/>
            <a:ext cx="909280" cy="1454825"/>
          </a:xfrm>
          <a:prstGeom prst="rect">
            <a:avLst/>
          </a:prstGeom>
        </p:spPr>
      </p:pic>
      <p:sp>
        <p:nvSpPr>
          <p:cNvPr id="9" name="Text 3"/>
          <p:cNvSpPr/>
          <p:nvPr/>
        </p:nvSpPr>
        <p:spPr>
          <a:xfrm>
            <a:off x="8098781" y="3443080"/>
            <a:ext cx="2273260" cy="284083"/>
          </a:xfrm>
          <a:prstGeom prst="rect">
            <a:avLst/>
          </a:prstGeom>
          <a:noFill/>
          <a:ln/>
        </p:spPr>
        <p:txBody>
          <a:bodyPr wrap="none" lIns="0" tIns="0" rIns="0" bIns="0" rtlCol="0" anchor="t"/>
          <a:lstStyle/>
          <a:p>
            <a:pPr marL="0" indent="0" algn="l">
              <a:lnSpc>
                <a:spcPts val="2200"/>
              </a:lnSpc>
              <a:buNone/>
            </a:pPr>
            <a:r>
              <a:rPr lang="en-US" sz="2400" dirty="0">
                <a:solidFill>
                  <a:srgbClr val="2B4150"/>
                </a:solidFill>
                <a:latin typeface="MuseoModerno Medium" pitchFamily="34" charset="0"/>
                <a:ea typeface="MuseoModerno Medium" pitchFamily="34" charset="-122"/>
                <a:cs typeface="MuseoModerno Medium" pitchFamily="34" charset="-120"/>
              </a:rPr>
              <a:t>Các Loại Tai Nạn</a:t>
            </a:r>
            <a:endParaRPr lang="en-US" sz="2400" dirty="0"/>
          </a:p>
        </p:txBody>
      </p:sp>
      <p:sp>
        <p:nvSpPr>
          <p:cNvPr id="10" name="Text 4"/>
          <p:cNvSpPr/>
          <p:nvPr/>
        </p:nvSpPr>
        <p:spPr>
          <a:xfrm>
            <a:off x="8098781" y="3836224"/>
            <a:ext cx="6688931" cy="290870"/>
          </a:xfrm>
          <a:prstGeom prst="rect">
            <a:avLst/>
          </a:prstGeom>
          <a:noFill/>
          <a:ln/>
        </p:spPr>
        <p:txBody>
          <a:bodyPr wrap="none" lIns="0" tIns="0" rIns="0" bIns="0" rtlCol="0" anchor="t"/>
          <a:lstStyle/>
          <a:p>
            <a:pPr marL="0" indent="0" algn="l">
              <a:lnSpc>
                <a:spcPts val="2250"/>
              </a:lnSpc>
              <a:buNone/>
            </a:pPr>
            <a:r>
              <a:rPr lang="en-US" sz="2000" dirty="0">
                <a:solidFill>
                  <a:srgbClr val="2B4150"/>
                </a:solidFill>
                <a:latin typeface="PT Serif" panose="020A0603040505020204" pitchFamily="18" charset="0"/>
                <a:ea typeface="Source Sans Pro" pitchFamily="34" charset="-122"/>
                <a:cs typeface="Source Sans Pro" pitchFamily="34" charset="-120"/>
              </a:rPr>
              <a:t>Va chạm, chấn thương do dụng cụ, đau lưng.</a:t>
            </a:r>
            <a:endParaRPr lang="en-US" sz="2000" dirty="0"/>
          </a:p>
        </p:txBody>
      </p:sp>
      <p:pic>
        <p:nvPicPr>
          <p:cNvPr id="11" name="Image 4" descr="preencoded.png"/>
          <p:cNvPicPr>
            <a:picLocks noChangeAspect="1"/>
          </p:cNvPicPr>
          <p:nvPr/>
        </p:nvPicPr>
        <p:blipFill>
          <a:blip r:embed="rId6"/>
          <a:stretch>
            <a:fillRect/>
          </a:stretch>
        </p:blipFill>
        <p:spPr>
          <a:xfrm>
            <a:off x="6916728" y="4570661"/>
            <a:ext cx="909280" cy="1454825"/>
          </a:xfrm>
          <a:prstGeom prst="rect">
            <a:avLst/>
          </a:prstGeom>
        </p:spPr>
      </p:pic>
      <p:sp>
        <p:nvSpPr>
          <p:cNvPr id="12" name="Text 5"/>
          <p:cNvSpPr/>
          <p:nvPr/>
        </p:nvSpPr>
        <p:spPr>
          <a:xfrm>
            <a:off x="8098781" y="4897904"/>
            <a:ext cx="2273260" cy="284083"/>
          </a:xfrm>
          <a:prstGeom prst="rect">
            <a:avLst/>
          </a:prstGeom>
          <a:noFill/>
          <a:ln/>
        </p:spPr>
        <p:txBody>
          <a:bodyPr wrap="none" lIns="0" tIns="0" rIns="0" bIns="0" rtlCol="0" anchor="t"/>
          <a:lstStyle/>
          <a:p>
            <a:pPr marL="0" indent="0" algn="l">
              <a:lnSpc>
                <a:spcPts val="2200"/>
              </a:lnSpc>
              <a:buNone/>
            </a:pPr>
            <a:r>
              <a:rPr lang="en-US" sz="2400" dirty="0">
                <a:solidFill>
                  <a:srgbClr val="2B4150"/>
                </a:solidFill>
                <a:latin typeface="MuseoModerno Medium" pitchFamily="34" charset="0"/>
                <a:ea typeface="MuseoModerno Medium" pitchFamily="34" charset="-122"/>
                <a:cs typeface="MuseoModerno Medium" pitchFamily="34" charset="-120"/>
              </a:rPr>
              <a:t>Biện Pháp An Toàn</a:t>
            </a:r>
            <a:endParaRPr lang="en-US" sz="2400" dirty="0"/>
          </a:p>
        </p:txBody>
      </p:sp>
      <p:sp>
        <p:nvSpPr>
          <p:cNvPr id="13" name="Text 6"/>
          <p:cNvSpPr/>
          <p:nvPr/>
        </p:nvSpPr>
        <p:spPr>
          <a:xfrm>
            <a:off x="8098781" y="5291049"/>
            <a:ext cx="6688931" cy="290870"/>
          </a:xfrm>
          <a:prstGeom prst="rect">
            <a:avLst/>
          </a:prstGeom>
          <a:noFill/>
          <a:ln/>
        </p:spPr>
        <p:txBody>
          <a:bodyPr wrap="none" lIns="0" tIns="0" rIns="0" bIns="0" rtlCol="0" anchor="t"/>
          <a:lstStyle/>
          <a:p>
            <a:pPr marL="0" indent="0" algn="l">
              <a:lnSpc>
                <a:spcPts val="2250"/>
              </a:lnSpc>
              <a:buNone/>
            </a:pPr>
            <a:r>
              <a:rPr lang="en-US" sz="2000" dirty="0">
                <a:solidFill>
                  <a:srgbClr val="2B4150"/>
                </a:solidFill>
                <a:latin typeface="PT Serif" panose="020A0603040505020204" pitchFamily="18" charset="0"/>
                <a:ea typeface="Source Sans Pro" pitchFamily="34" charset="-122"/>
                <a:cs typeface="Source Sans Pro" pitchFamily="34" charset="-120"/>
              </a:rPr>
              <a:t>Đào tạo, trang thiết bị bảo hộ, môi trường làm việc.</a:t>
            </a:r>
            <a:endParaRPr lang="en-US" sz="2000" dirty="0"/>
          </a:p>
        </p:txBody>
      </p:sp>
      <p:pic>
        <p:nvPicPr>
          <p:cNvPr id="14" name="Image 5" descr="preencoded.png"/>
          <p:cNvPicPr>
            <a:picLocks noChangeAspect="1"/>
          </p:cNvPicPr>
          <p:nvPr/>
        </p:nvPicPr>
        <p:blipFill>
          <a:blip r:embed="rId7"/>
          <a:stretch>
            <a:fillRect/>
          </a:stretch>
        </p:blipFill>
        <p:spPr>
          <a:xfrm>
            <a:off x="6916728" y="6025485"/>
            <a:ext cx="909280" cy="1454825"/>
          </a:xfrm>
          <a:prstGeom prst="rect">
            <a:avLst/>
          </a:prstGeom>
        </p:spPr>
      </p:pic>
      <p:sp>
        <p:nvSpPr>
          <p:cNvPr id="15" name="Text 7"/>
          <p:cNvSpPr/>
          <p:nvPr/>
        </p:nvSpPr>
        <p:spPr>
          <a:xfrm>
            <a:off x="8098781" y="6352729"/>
            <a:ext cx="2273260" cy="284083"/>
          </a:xfrm>
          <a:prstGeom prst="rect">
            <a:avLst/>
          </a:prstGeom>
          <a:noFill/>
          <a:ln/>
        </p:spPr>
        <p:txBody>
          <a:bodyPr wrap="none" lIns="0" tIns="0" rIns="0" bIns="0" rtlCol="0" anchor="t"/>
          <a:lstStyle/>
          <a:p>
            <a:pPr marL="0" indent="0" algn="l">
              <a:lnSpc>
                <a:spcPts val="2200"/>
              </a:lnSpc>
              <a:buNone/>
            </a:pPr>
            <a:r>
              <a:rPr lang="en-US" sz="2400" dirty="0">
                <a:solidFill>
                  <a:srgbClr val="2B4150"/>
                </a:solidFill>
                <a:latin typeface="MuseoModerno Medium" pitchFamily="34" charset="0"/>
                <a:ea typeface="MuseoModerno Medium" pitchFamily="34" charset="-122"/>
                <a:cs typeface="MuseoModerno Medium" pitchFamily="34" charset="-120"/>
              </a:rPr>
              <a:t>Xử Lý Khẩn Cấp</a:t>
            </a:r>
            <a:endParaRPr lang="en-US" sz="2400" dirty="0"/>
          </a:p>
        </p:txBody>
      </p:sp>
      <p:sp>
        <p:nvSpPr>
          <p:cNvPr id="16" name="Text 8"/>
          <p:cNvSpPr/>
          <p:nvPr/>
        </p:nvSpPr>
        <p:spPr>
          <a:xfrm>
            <a:off x="8098781" y="6745873"/>
            <a:ext cx="6688931" cy="290870"/>
          </a:xfrm>
          <a:prstGeom prst="rect">
            <a:avLst/>
          </a:prstGeom>
          <a:noFill/>
          <a:ln/>
        </p:spPr>
        <p:txBody>
          <a:bodyPr wrap="none" lIns="0" tIns="0" rIns="0" bIns="0" rtlCol="0" anchor="t"/>
          <a:lstStyle/>
          <a:p>
            <a:pPr marL="0" indent="0" algn="l">
              <a:lnSpc>
                <a:spcPts val="2250"/>
              </a:lnSpc>
              <a:buNone/>
            </a:pPr>
            <a:r>
              <a:rPr lang="en-US" sz="2000" dirty="0">
                <a:solidFill>
                  <a:srgbClr val="2B4150"/>
                </a:solidFill>
                <a:latin typeface="PT Serif" panose="020A0603040505020204" pitchFamily="18" charset="0"/>
                <a:ea typeface="Source Sans Pro" pitchFamily="34" charset="-122"/>
                <a:cs typeface="Source Sans Pro" pitchFamily="34" charset="-120"/>
              </a:rPr>
              <a:t>Dừng hoạt động, kiểm tra nạn nhân, báo cáo sự cố.</a:t>
            </a:r>
            <a:endParaRPr lang="en-US" sz="2000" dirty="0"/>
          </a:p>
        </p:txBody>
      </p:sp>
      <p:pic>
        <p:nvPicPr>
          <p:cNvPr id="2" name="Picture 1">
            <a:extLst>
              <a:ext uri="{FF2B5EF4-FFF2-40B4-BE49-F238E27FC236}">
                <a16:creationId xmlns:a16="http://schemas.microsoft.com/office/drawing/2014/main" id="{C00CAFD2-97D0-4A2A-FA0A-3CCE34D2371E}"/>
              </a:ext>
            </a:extLst>
          </p:cNvPr>
          <p:cNvPicPr>
            <a:picLocks noChangeAspect="1"/>
          </p:cNvPicPr>
          <p:nvPr/>
        </p:nvPicPr>
        <p:blipFill>
          <a:blip r:embed="rId8"/>
          <a:stretch>
            <a:fillRect/>
          </a:stretch>
        </p:blipFill>
        <p:spPr>
          <a:xfrm>
            <a:off x="12540343" y="7524844"/>
            <a:ext cx="1937497" cy="6243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1587579" y="1218009"/>
            <a:ext cx="8882773" cy="1417558"/>
          </a:xfrm>
          <a:prstGeom prst="rect">
            <a:avLst/>
          </a:prstGeom>
          <a:noFill/>
          <a:ln/>
        </p:spPr>
        <p:txBody>
          <a:bodyPr wrap="square" lIns="0" tIns="0" rIns="0" bIns="0" rtlCol="0" anchor="t"/>
          <a:lstStyle/>
          <a:p>
            <a:pPr marL="0" indent="0">
              <a:lnSpc>
                <a:spcPts val="5550"/>
              </a:lnSpc>
              <a:buNone/>
            </a:pPr>
            <a:r>
              <a:rPr lang="en-US" sz="4450" b="1" dirty="0">
                <a:solidFill>
                  <a:srgbClr val="124E73"/>
                </a:solidFill>
                <a:latin typeface="MuseoModerno Medium" pitchFamily="34" charset="0"/>
                <a:ea typeface="MuseoModerno Medium" pitchFamily="34" charset="-122"/>
                <a:cs typeface="MuseoModerno Medium" pitchFamily="34" charset="-120"/>
              </a:rPr>
              <a:t>An Toàn Vệ Sinh Lao Động: </a:t>
            </a:r>
          </a:p>
          <a:p>
            <a:pPr marL="0" indent="0">
              <a:lnSpc>
                <a:spcPts val="5550"/>
              </a:lnSpc>
              <a:buNone/>
            </a:pPr>
            <a:r>
              <a:rPr lang="en-US" sz="4450" b="1" dirty="0" err="1">
                <a:solidFill>
                  <a:srgbClr val="124E73"/>
                </a:solidFill>
                <a:latin typeface="MuseoModerno Medium" pitchFamily="34" charset="0"/>
                <a:ea typeface="MuseoModerno Medium" pitchFamily="34" charset="-122"/>
                <a:cs typeface="MuseoModerno Medium" pitchFamily="34" charset="-120"/>
              </a:rPr>
              <a:t>Kiểm</a:t>
            </a:r>
            <a:r>
              <a:rPr lang="en-US" sz="4450" b="1" dirty="0">
                <a:solidFill>
                  <a:srgbClr val="124E73"/>
                </a:solidFill>
                <a:latin typeface="MuseoModerno Medium" pitchFamily="34" charset="0"/>
                <a:ea typeface="MuseoModerno Medium" pitchFamily="34" charset="-122"/>
                <a:cs typeface="MuseoModerno Medium" pitchFamily="34" charset="-120"/>
              </a:rPr>
              <a:t> Tra Chất Lượng</a:t>
            </a:r>
            <a:endParaRPr lang="en-US" sz="4450" b="1" dirty="0"/>
          </a:p>
        </p:txBody>
      </p:sp>
      <p:sp>
        <p:nvSpPr>
          <p:cNvPr id="3" name="Text 1"/>
          <p:cNvSpPr/>
          <p:nvPr/>
        </p:nvSpPr>
        <p:spPr>
          <a:xfrm>
            <a:off x="1587579" y="3760470"/>
            <a:ext cx="13042821" cy="708660"/>
          </a:xfrm>
          <a:prstGeom prst="rect">
            <a:avLst/>
          </a:prstGeom>
          <a:noFill/>
          <a:ln/>
        </p:spPr>
        <p:txBody>
          <a:bodyPr wrap="square" lIns="0" tIns="0" rIns="0" bIns="0" rtlCol="0" anchor="t"/>
          <a:lstStyle/>
          <a:p>
            <a:pPr marL="0" indent="0">
              <a:lnSpc>
                <a:spcPts val="2750"/>
              </a:lnSpc>
              <a:buNone/>
            </a:pPr>
            <a:r>
              <a:rPr lang="en-US" sz="2200" b="1" dirty="0">
                <a:solidFill>
                  <a:srgbClr val="4D4D4D"/>
                </a:solidFill>
                <a:latin typeface="MuseoModerno Medium" pitchFamily="34" charset="0"/>
                <a:ea typeface="MuseoModerno Medium" pitchFamily="34" charset="-122"/>
                <a:cs typeface="MuseoModerno Medium" pitchFamily="34" charset="-120"/>
              </a:rPr>
              <a:t>Đặc điểm công việc: Kiểm tra chất lượng cục tạ đảm bảo sản phẩm đáp ứng các tiêu chuẩn về kích thước, trọng lượng và tính năng an toàn.</a:t>
            </a:r>
            <a:endParaRPr lang="en-US" sz="2200" b="1" dirty="0"/>
          </a:p>
        </p:txBody>
      </p:sp>
      <p:pic>
        <p:nvPicPr>
          <p:cNvPr id="4" name="Image 0" descr="preencoded.png"/>
          <p:cNvPicPr>
            <a:picLocks noChangeAspect="1"/>
          </p:cNvPicPr>
          <p:nvPr/>
        </p:nvPicPr>
        <p:blipFill>
          <a:blip r:embed="rId3"/>
          <a:stretch>
            <a:fillRect/>
          </a:stretch>
        </p:blipFill>
        <p:spPr>
          <a:xfrm>
            <a:off x="4671060" y="4828419"/>
            <a:ext cx="5288280" cy="2987040"/>
          </a:xfrm>
          <a:prstGeom prst="rect">
            <a:avLst/>
          </a:prstGeom>
        </p:spPr>
      </p:pic>
      <p:pic>
        <p:nvPicPr>
          <p:cNvPr id="5" name="Picture 4">
            <a:extLst>
              <a:ext uri="{FF2B5EF4-FFF2-40B4-BE49-F238E27FC236}">
                <a16:creationId xmlns:a16="http://schemas.microsoft.com/office/drawing/2014/main" id="{69401853-CE13-A313-F2B7-BB68523C75D2}"/>
              </a:ext>
            </a:extLst>
          </p:cNvPr>
          <p:cNvPicPr>
            <a:picLocks noChangeAspect="1"/>
          </p:cNvPicPr>
          <p:nvPr/>
        </p:nvPicPr>
        <p:blipFill>
          <a:blip r:embed="rId4"/>
          <a:stretch>
            <a:fillRect/>
          </a:stretch>
        </p:blipFill>
        <p:spPr>
          <a:xfrm>
            <a:off x="12540343" y="7524844"/>
            <a:ext cx="1937497" cy="6243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753600" y="2861310"/>
            <a:ext cx="4876800" cy="4297680"/>
          </a:xfrm>
          <a:prstGeom prst="rect">
            <a:avLst/>
          </a:prstGeom>
        </p:spPr>
      </p:pic>
      <p:sp>
        <p:nvSpPr>
          <p:cNvPr id="3" name="Text 0"/>
          <p:cNvSpPr/>
          <p:nvPr/>
        </p:nvSpPr>
        <p:spPr>
          <a:xfrm>
            <a:off x="1044619" y="576858"/>
            <a:ext cx="12541162" cy="1308497"/>
          </a:xfrm>
          <a:prstGeom prst="rect">
            <a:avLst/>
          </a:prstGeom>
          <a:noFill/>
          <a:ln/>
        </p:spPr>
        <p:txBody>
          <a:bodyPr wrap="square" lIns="0" tIns="0" rIns="0" bIns="0" rtlCol="0" anchor="t"/>
          <a:lstStyle/>
          <a:p>
            <a:pPr marL="0" indent="0" algn="ctr">
              <a:lnSpc>
                <a:spcPts val="5150"/>
              </a:lnSpc>
              <a:buNone/>
            </a:pPr>
            <a:r>
              <a:rPr lang="en-US" sz="4100" b="1" dirty="0">
                <a:solidFill>
                  <a:srgbClr val="124E73"/>
                </a:solidFill>
                <a:latin typeface="MuseoModerno Medium" pitchFamily="34" charset="0"/>
                <a:ea typeface="MuseoModerno Medium" pitchFamily="34" charset="-122"/>
                <a:cs typeface="MuseoModerno Medium" pitchFamily="34" charset="-120"/>
              </a:rPr>
              <a:t>Các Loại Tai Nạn Trong Kiểm Tra Chất Lượng</a:t>
            </a:r>
            <a:endParaRPr lang="en-US" sz="4100" b="1" dirty="0"/>
          </a:p>
        </p:txBody>
      </p:sp>
      <p:sp>
        <p:nvSpPr>
          <p:cNvPr id="4" name="Shape 1"/>
          <p:cNvSpPr/>
          <p:nvPr/>
        </p:nvSpPr>
        <p:spPr>
          <a:xfrm>
            <a:off x="732711" y="2199323"/>
            <a:ext cx="7678579" cy="1206341"/>
          </a:xfrm>
          <a:prstGeom prst="roundRect">
            <a:avLst>
              <a:gd name="adj" fmla="val 2603"/>
            </a:avLst>
          </a:prstGeom>
          <a:solidFill>
            <a:srgbClr val="124E73"/>
          </a:solidFill>
          <a:ln/>
        </p:spPr>
      </p:sp>
      <p:sp>
        <p:nvSpPr>
          <p:cNvPr id="5" name="Text 2"/>
          <p:cNvSpPr/>
          <p:nvPr/>
        </p:nvSpPr>
        <p:spPr>
          <a:xfrm>
            <a:off x="942023" y="2408634"/>
            <a:ext cx="2617232" cy="327065"/>
          </a:xfrm>
          <a:prstGeom prst="rect">
            <a:avLst/>
          </a:prstGeom>
          <a:noFill/>
          <a:ln/>
        </p:spPr>
        <p:txBody>
          <a:bodyPr wrap="none" lIns="0" tIns="0" rIns="0" bIns="0" rtlCol="0" anchor="t"/>
          <a:lstStyle/>
          <a:p>
            <a:pPr marL="0" indent="0">
              <a:lnSpc>
                <a:spcPts val="2550"/>
              </a:lnSpc>
              <a:buNone/>
            </a:pPr>
            <a:r>
              <a:rPr lang="en-US" sz="2050" dirty="0">
                <a:solidFill>
                  <a:srgbClr val="FFFFFF"/>
                </a:solidFill>
                <a:latin typeface="MuseoModerno Medium" pitchFamily="34" charset="0"/>
                <a:ea typeface="MuseoModerno Medium" pitchFamily="34" charset="-122"/>
                <a:cs typeface="MuseoModerno Medium" pitchFamily="34" charset="-120"/>
              </a:rPr>
              <a:t>Va Chạm</a:t>
            </a:r>
            <a:endParaRPr lang="en-US" sz="2050" dirty="0"/>
          </a:p>
        </p:txBody>
      </p:sp>
      <p:sp>
        <p:nvSpPr>
          <p:cNvPr id="6" name="Text 3"/>
          <p:cNvSpPr/>
          <p:nvPr/>
        </p:nvSpPr>
        <p:spPr>
          <a:xfrm>
            <a:off x="942023" y="2861310"/>
            <a:ext cx="7259955" cy="335042"/>
          </a:xfrm>
          <a:prstGeom prst="rect">
            <a:avLst/>
          </a:prstGeom>
          <a:noFill/>
          <a:ln/>
        </p:spPr>
        <p:txBody>
          <a:bodyPr wrap="none" lIns="0" tIns="0" rIns="0" bIns="0" rtlCol="0" anchor="t"/>
          <a:lstStyle/>
          <a:p>
            <a:pPr marL="0" indent="0">
              <a:lnSpc>
                <a:spcPts val="2600"/>
              </a:lnSpc>
              <a:buNone/>
            </a:pPr>
            <a:r>
              <a:rPr lang="en-US" sz="2000" dirty="0">
                <a:solidFill>
                  <a:srgbClr val="FFFFFF"/>
                </a:solidFill>
                <a:latin typeface="PT Serif" panose="020A0603040505020204" pitchFamily="18" charset="0"/>
                <a:ea typeface="Source Sans Pro" pitchFamily="34" charset="-122"/>
                <a:cs typeface="Source Sans Pro" pitchFamily="34" charset="-120"/>
              </a:rPr>
              <a:t>Chấn thương do di chuyển hoặc đặt cục tạ nặng.</a:t>
            </a:r>
            <a:endParaRPr lang="en-US" sz="2000" dirty="0"/>
          </a:p>
        </p:txBody>
      </p:sp>
      <p:sp>
        <p:nvSpPr>
          <p:cNvPr id="7" name="Shape 4"/>
          <p:cNvSpPr/>
          <p:nvPr/>
        </p:nvSpPr>
        <p:spPr>
          <a:xfrm>
            <a:off x="732711" y="3614976"/>
            <a:ext cx="7678579" cy="1206341"/>
          </a:xfrm>
          <a:prstGeom prst="roundRect">
            <a:avLst>
              <a:gd name="adj" fmla="val 2603"/>
            </a:avLst>
          </a:prstGeom>
          <a:solidFill>
            <a:srgbClr val="124E73"/>
          </a:solidFill>
          <a:ln/>
        </p:spPr>
      </p:sp>
      <p:sp>
        <p:nvSpPr>
          <p:cNvPr id="8" name="Text 5"/>
          <p:cNvSpPr/>
          <p:nvPr/>
        </p:nvSpPr>
        <p:spPr>
          <a:xfrm>
            <a:off x="942023" y="3824288"/>
            <a:ext cx="2617232" cy="327065"/>
          </a:xfrm>
          <a:prstGeom prst="rect">
            <a:avLst/>
          </a:prstGeom>
          <a:noFill/>
          <a:ln/>
        </p:spPr>
        <p:txBody>
          <a:bodyPr wrap="none" lIns="0" tIns="0" rIns="0" bIns="0" rtlCol="0" anchor="t"/>
          <a:lstStyle/>
          <a:p>
            <a:pPr marL="0" indent="0">
              <a:lnSpc>
                <a:spcPts val="2550"/>
              </a:lnSpc>
              <a:buNone/>
            </a:pPr>
            <a:r>
              <a:rPr lang="en-US" sz="2050" dirty="0">
                <a:solidFill>
                  <a:srgbClr val="FFFFFF"/>
                </a:solidFill>
                <a:latin typeface="MuseoModerno Medium" pitchFamily="34" charset="0"/>
                <a:ea typeface="MuseoModerno Medium" pitchFamily="34" charset="-122"/>
                <a:cs typeface="MuseoModerno Medium" pitchFamily="34" charset="-120"/>
              </a:rPr>
              <a:t>Chấn Thương Tay</a:t>
            </a:r>
            <a:endParaRPr lang="en-US" sz="2050" dirty="0"/>
          </a:p>
        </p:txBody>
      </p:sp>
      <p:sp>
        <p:nvSpPr>
          <p:cNvPr id="9" name="Text 6"/>
          <p:cNvSpPr/>
          <p:nvPr/>
        </p:nvSpPr>
        <p:spPr>
          <a:xfrm>
            <a:off x="942023" y="4276963"/>
            <a:ext cx="7259955" cy="335042"/>
          </a:xfrm>
          <a:prstGeom prst="rect">
            <a:avLst/>
          </a:prstGeom>
          <a:noFill/>
          <a:ln/>
        </p:spPr>
        <p:txBody>
          <a:bodyPr wrap="none" lIns="0" tIns="0" rIns="0" bIns="0" rtlCol="0" anchor="t"/>
          <a:lstStyle/>
          <a:p>
            <a:pPr marL="0" indent="0">
              <a:lnSpc>
                <a:spcPts val="2600"/>
              </a:lnSpc>
              <a:buNone/>
            </a:pPr>
            <a:r>
              <a:rPr lang="en-US" sz="2000" dirty="0">
                <a:solidFill>
                  <a:srgbClr val="FFFFFF"/>
                </a:solidFill>
                <a:latin typeface="PT Serif" panose="020A0603040505020204" pitchFamily="18" charset="0"/>
                <a:ea typeface="Source Sans Pro" pitchFamily="34" charset="-122"/>
                <a:cs typeface="Source Sans Pro" pitchFamily="34" charset="-120"/>
              </a:rPr>
              <a:t>Cắt hoặc trầy xước khi sử dụng dụng cụ sắc nhọn.</a:t>
            </a:r>
            <a:endParaRPr lang="en-US" sz="2000" dirty="0"/>
          </a:p>
        </p:txBody>
      </p:sp>
      <p:sp>
        <p:nvSpPr>
          <p:cNvPr id="10" name="Shape 7"/>
          <p:cNvSpPr/>
          <p:nvPr/>
        </p:nvSpPr>
        <p:spPr>
          <a:xfrm>
            <a:off x="732711" y="5030629"/>
            <a:ext cx="7678579" cy="1206341"/>
          </a:xfrm>
          <a:prstGeom prst="roundRect">
            <a:avLst>
              <a:gd name="adj" fmla="val 2603"/>
            </a:avLst>
          </a:prstGeom>
          <a:solidFill>
            <a:srgbClr val="124E73"/>
          </a:solidFill>
          <a:ln/>
        </p:spPr>
      </p:sp>
      <p:sp>
        <p:nvSpPr>
          <p:cNvPr id="11" name="Text 8"/>
          <p:cNvSpPr/>
          <p:nvPr/>
        </p:nvSpPr>
        <p:spPr>
          <a:xfrm>
            <a:off x="942023" y="5239941"/>
            <a:ext cx="2617232" cy="327065"/>
          </a:xfrm>
          <a:prstGeom prst="rect">
            <a:avLst/>
          </a:prstGeom>
          <a:noFill/>
          <a:ln/>
        </p:spPr>
        <p:txBody>
          <a:bodyPr wrap="none" lIns="0" tIns="0" rIns="0" bIns="0" rtlCol="0" anchor="t"/>
          <a:lstStyle/>
          <a:p>
            <a:pPr marL="0" indent="0">
              <a:lnSpc>
                <a:spcPts val="2550"/>
              </a:lnSpc>
              <a:buNone/>
            </a:pPr>
            <a:r>
              <a:rPr lang="en-US" sz="2050" dirty="0">
                <a:solidFill>
                  <a:srgbClr val="FFFFFF"/>
                </a:solidFill>
                <a:latin typeface="MuseoModerno Medium" pitchFamily="34" charset="0"/>
                <a:ea typeface="MuseoModerno Medium" pitchFamily="34" charset="-122"/>
                <a:cs typeface="MuseoModerno Medium" pitchFamily="34" charset="-120"/>
              </a:rPr>
              <a:t>Thiết Bị Hỏng</a:t>
            </a:r>
            <a:endParaRPr lang="en-US" sz="2050" dirty="0"/>
          </a:p>
        </p:txBody>
      </p:sp>
      <p:sp>
        <p:nvSpPr>
          <p:cNvPr id="12" name="Text 9"/>
          <p:cNvSpPr/>
          <p:nvPr/>
        </p:nvSpPr>
        <p:spPr>
          <a:xfrm>
            <a:off x="942023" y="5692616"/>
            <a:ext cx="7259955" cy="335042"/>
          </a:xfrm>
          <a:prstGeom prst="rect">
            <a:avLst/>
          </a:prstGeom>
          <a:noFill/>
          <a:ln/>
        </p:spPr>
        <p:txBody>
          <a:bodyPr wrap="none" lIns="0" tIns="0" rIns="0" bIns="0" rtlCol="0" anchor="t"/>
          <a:lstStyle/>
          <a:p>
            <a:pPr marL="0" indent="0">
              <a:lnSpc>
                <a:spcPts val="2600"/>
              </a:lnSpc>
              <a:buNone/>
            </a:pPr>
            <a:r>
              <a:rPr lang="en-US" sz="2000" dirty="0">
                <a:solidFill>
                  <a:srgbClr val="FFFFFF"/>
                </a:solidFill>
                <a:latin typeface="PT Serif" panose="020A0603040505020204" pitchFamily="18" charset="0"/>
                <a:ea typeface="Source Sans Pro" pitchFamily="34" charset="-122"/>
                <a:cs typeface="Source Sans Pro" pitchFamily="34" charset="-120"/>
              </a:rPr>
              <a:t>Tai nạn do sử dụng thiết bị đo không đúng cách.</a:t>
            </a:r>
            <a:endParaRPr lang="en-US" sz="2000" dirty="0"/>
          </a:p>
        </p:txBody>
      </p:sp>
      <p:sp>
        <p:nvSpPr>
          <p:cNvPr id="13" name="Shape 10"/>
          <p:cNvSpPr/>
          <p:nvPr/>
        </p:nvSpPr>
        <p:spPr>
          <a:xfrm>
            <a:off x="732711" y="6446282"/>
            <a:ext cx="7678579" cy="1206341"/>
          </a:xfrm>
          <a:prstGeom prst="roundRect">
            <a:avLst>
              <a:gd name="adj" fmla="val 2603"/>
            </a:avLst>
          </a:prstGeom>
          <a:solidFill>
            <a:srgbClr val="124E73"/>
          </a:solidFill>
          <a:ln/>
        </p:spPr>
      </p:sp>
      <p:sp>
        <p:nvSpPr>
          <p:cNvPr id="14" name="Text 11"/>
          <p:cNvSpPr/>
          <p:nvPr/>
        </p:nvSpPr>
        <p:spPr>
          <a:xfrm>
            <a:off x="942023" y="6655594"/>
            <a:ext cx="2617232" cy="327065"/>
          </a:xfrm>
          <a:prstGeom prst="rect">
            <a:avLst/>
          </a:prstGeom>
          <a:noFill/>
          <a:ln/>
        </p:spPr>
        <p:txBody>
          <a:bodyPr wrap="none" lIns="0" tIns="0" rIns="0" bIns="0" rtlCol="0" anchor="t"/>
          <a:lstStyle/>
          <a:p>
            <a:pPr marL="0" indent="0">
              <a:lnSpc>
                <a:spcPts val="2550"/>
              </a:lnSpc>
              <a:buNone/>
            </a:pPr>
            <a:r>
              <a:rPr lang="en-US" sz="2050" dirty="0">
                <a:solidFill>
                  <a:srgbClr val="FFFFFF"/>
                </a:solidFill>
                <a:latin typeface="MuseoModerno Medium" pitchFamily="34" charset="0"/>
                <a:ea typeface="MuseoModerno Medium" pitchFamily="34" charset="-122"/>
                <a:cs typeface="MuseoModerno Medium" pitchFamily="34" charset="-120"/>
              </a:rPr>
              <a:t>Môi Trường Làm Việc</a:t>
            </a:r>
            <a:endParaRPr lang="en-US" sz="2050" dirty="0"/>
          </a:p>
        </p:txBody>
      </p:sp>
      <p:sp>
        <p:nvSpPr>
          <p:cNvPr id="15" name="Text 12"/>
          <p:cNvSpPr/>
          <p:nvPr/>
        </p:nvSpPr>
        <p:spPr>
          <a:xfrm>
            <a:off x="942023" y="7108269"/>
            <a:ext cx="7259955" cy="335042"/>
          </a:xfrm>
          <a:prstGeom prst="rect">
            <a:avLst/>
          </a:prstGeom>
          <a:noFill/>
          <a:ln/>
        </p:spPr>
        <p:txBody>
          <a:bodyPr wrap="none" lIns="0" tIns="0" rIns="0" bIns="0" rtlCol="0" anchor="t"/>
          <a:lstStyle/>
          <a:p>
            <a:pPr marL="0" indent="0">
              <a:lnSpc>
                <a:spcPts val="2600"/>
              </a:lnSpc>
              <a:buNone/>
            </a:pPr>
            <a:r>
              <a:rPr lang="en-US" sz="2000" dirty="0">
                <a:solidFill>
                  <a:srgbClr val="FFFFFF"/>
                </a:solidFill>
                <a:latin typeface="PT Serif" panose="020A0603040505020204" pitchFamily="18" charset="0"/>
                <a:ea typeface="Source Sans Pro" pitchFamily="34" charset="-122"/>
                <a:cs typeface="Source Sans Pro" pitchFamily="34" charset="-120"/>
              </a:rPr>
              <a:t>Thiếu ánh sáng hoặc không gian hạn chế, gây nguy hiểm.</a:t>
            </a:r>
            <a:endParaRPr lang="en-US" sz="2000" dirty="0"/>
          </a:p>
        </p:txBody>
      </p:sp>
      <p:pic>
        <p:nvPicPr>
          <p:cNvPr id="16" name="Picture 15">
            <a:extLst>
              <a:ext uri="{FF2B5EF4-FFF2-40B4-BE49-F238E27FC236}">
                <a16:creationId xmlns:a16="http://schemas.microsoft.com/office/drawing/2014/main" id="{53C92B75-B27C-4703-B8CE-406813773E06}"/>
              </a:ext>
            </a:extLst>
          </p:cNvPr>
          <p:cNvPicPr>
            <a:picLocks noChangeAspect="1"/>
          </p:cNvPicPr>
          <p:nvPr/>
        </p:nvPicPr>
        <p:blipFill>
          <a:blip r:embed="rId4"/>
          <a:stretch>
            <a:fillRect/>
          </a:stretch>
        </p:blipFill>
        <p:spPr>
          <a:xfrm>
            <a:off x="12540343" y="7524844"/>
            <a:ext cx="1937497" cy="6243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b="7261"/>
          <a:stretch/>
        </p:blipFill>
        <p:spPr>
          <a:xfrm>
            <a:off x="9906000" y="3046107"/>
            <a:ext cx="3962400" cy="3957376"/>
          </a:xfrm>
          <a:prstGeom prst="rect">
            <a:avLst/>
          </a:prstGeom>
        </p:spPr>
      </p:pic>
      <p:sp>
        <p:nvSpPr>
          <p:cNvPr id="3" name="Text 0"/>
          <p:cNvSpPr/>
          <p:nvPr/>
        </p:nvSpPr>
        <p:spPr>
          <a:xfrm>
            <a:off x="793790" y="488692"/>
            <a:ext cx="6712329" cy="1417558"/>
          </a:xfrm>
          <a:prstGeom prst="rect">
            <a:avLst/>
          </a:prstGeom>
          <a:noFill/>
          <a:ln/>
        </p:spPr>
        <p:txBody>
          <a:bodyPr wrap="square" lIns="0" tIns="0" rIns="0" bIns="0" rtlCol="0" anchor="t"/>
          <a:lstStyle/>
          <a:p>
            <a:pPr marL="0" indent="0">
              <a:lnSpc>
                <a:spcPts val="5550"/>
              </a:lnSpc>
              <a:buNone/>
            </a:pPr>
            <a:r>
              <a:rPr lang="en-US" sz="4800" b="1" dirty="0">
                <a:solidFill>
                  <a:srgbClr val="124E73"/>
                </a:solidFill>
                <a:latin typeface="MuseoModerno Medium" pitchFamily="34" charset="0"/>
                <a:ea typeface="MuseoModerno Medium" pitchFamily="34" charset="-122"/>
                <a:cs typeface="MuseoModerno Medium" pitchFamily="34" charset="-120"/>
              </a:rPr>
              <a:t>Quy Định An Toàn Khi Kiểm Tra Chất Lượng</a:t>
            </a:r>
            <a:endParaRPr lang="en-US" sz="4800" b="1" dirty="0"/>
          </a:p>
        </p:txBody>
      </p:sp>
      <p:sp>
        <p:nvSpPr>
          <p:cNvPr id="4" name="Shape 1"/>
          <p:cNvSpPr/>
          <p:nvPr/>
        </p:nvSpPr>
        <p:spPr>
          <a:xfrm>
            <a:off x="793790" y="2728436"/>
            <a:ext cx="7556421" cy="807958"/>
          </a:xfrm>
          <a:prstGeom prst="roundRect">
            <a:avLst>
              <a:gd name="adj" fmla="val 4211"/>
            </a:avLst>
          </a:prstGeom>
          <a:solidFill>
            <a:srgbClr val="124E73"/>
          </a:solidFill>
          <a:ln/>
        </p:spPr>
      </p:sp>
      <p:sp>
        <p:nvSpPr>
          <p:cNvPr id="5" name="Text 2"/>
          <p:cNvSpPr/>
          <p:nvPr/>
        </p:nvSpPr>
        <p:spPr>
          <a:xfrm>
            <a:off x="1020604" y="295525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MuseoModerno Medium" pitchFamily="34" charset="0"/>
                <a:ea typeface="MuseoModerno Medium" pitchFamily="34" charset="-122"/>
                <a:cs typeface="MuseoModerno Medium" pitchFamily="34" charset="-120"/>
              </a:rPr>
              <a:t>Đào Tạo</a:t>
            </a:r>
            <a:endParaRPr lang="en-US" sz="2200" dirty="0"/>
          </a:p>
        </p:txBody>
      </p:sp>
      <p:sp>
        <p:nvSpPr>
          <p:cNvPr id="6" name="Shape 3"/>
          <p:cNvSpPr/>
          <p:nvPr/>
        </p:nvSpPr>
        <p:spPr>
          <a:xfrm>
            <a:off x="793790" y="3763208"/>
            <a:ext cx="7556421" cy="807958"/>
          </a:xfrm>
          <a:prstGeom prst="roundRect">
            <a:avLst>
              <a:gd name="adj" fmla="val 4211"/>
            </a:avLst>
          </a:prstGeom>
          <a:solidFill>
            <a:srgbClr val="124E73"/>
          </a:solidFill>
          <a:ln/>
        </p:spPr>
      </p:sp>
      <p:sp>
        <p:nvSpPr>
          <p:cNvPr id="7" name="Text 4"/>
          <p:cNvSpPr/>
          <p:nvPr/>
        </p:nvSpPr>
        <p:spPr>
          <a:xfrm>
            <a:off x="1020604" y="399002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MuseoModerno Medium" pitchFamily="34" charset="0"/>
                <a:ea typeface="MuseoModerno Medium" pitchFamily="34" charset="-122"/>
                <a:cs typeface="MuseoModerno Medium" pitchFamily="34" charset="-120"/>
              </a:rPr>
              <a:t>Trang Bị Bảo Hộ</a:t>
            </a:r>
            <a:endParaRPr lang="en-US" sz="2200" dirty="0"/>
          </a:p>
        </p:txBody>
      </p:sp>
      <p:sp>
        <p:nvSpPr>
          <p:cNvPr id="8" name="Shape 5"/>
          <p:cNvSpPr/>
          <p:nvPr/>
        </p:nvSpPr>
        <p:spPr>
          <a:xfrm>
            <a:off x="793790" y="4797981"/>
            <a:ext cx="7556421" cy="807958"/>
          </a:xfrm>
          <a:prstGeom prst="roundRect">
            <a:avLst>
              <a:gd name="adj" fmla="val 4211"/>
            </a:avLst>
          </a:prstGeom>
          <a:solidFill>
            <a:srgbClr val="124E73"/>
          </a:solidFill>
          <a:ln/>
        </p:spPr>
      </p:sp>
      <p:sp>
        <p:nvSpPr>
          <p:cNvPr id="9" name="Text 6"/>
          <p:cNvSpPr/>
          <p:nvPr/>
        </p:nvSpPr>
        <p:spPr>
          <a:xfrm>
            <a:off x="1020604" y="502479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MuseoModerno Medium" pitchFamily="34" charset="0"/>
                <a:ea typeface="MuseoModerno Medium" pitchFamily="34" charset="-122"/>
                <a:cs typeface="MuseoModerno Medium" pitchFamily="34" charset="-120"/>
              </a:rPr>
              <a:t>Môi Trường Làm Việc</a:t>
            </a:r>
            <a:endParaRPr lang="en-US" sz="2200" dirty="0"/>
          </a:p>
        </p:txBody>
      </p:sp>
      <p:sp>
        <p:nvSpPr>
          <p:cNvPr id="10" name="Shape 7"/>
          <p:cNvSpPr/>
          <p:nvPr/>
        </p:nvSpPr>
        <p:spPr>
          <a:xfrm>
            <a:off x="793790" y="5832753"/>
            <a:ext cx="7556421" cy="807958"/>
          </a:xfrm>
          <a:prstGeom prst="roundRect">
            <a:avLst>
              <a:gd name="adj" fmla="val 4211"/>
            </a:avLst>
          </a:prstGeom>
          <a:solidFill>
            <a:srgbClr val="124E73"/>
          </a:solidFill>
          <a:ln/>
        </p:spPr>
      </p:sp>
      <p:sp>
        <p:nvSpPr>
          <p:cNvPr id="11" name="Text 8"/>
          <p:cNvSpPr/>
          <p:nvPr/>
        </p:nvSpPr>
        <p:spPr>
          <a:xfrm>
            <a:off x="1020604" y="6059567"/>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MuseoModerno Medium" pitchFamily="34" charset="0"/>
                <a:ea typeface="MuseoModerno Medium" pitchFamily="34" charset="-122"/>
                <a:cs typeface="MuseoModerno Medium" pitchFamily="34" charset="-120"/>
              </a:rPr>
              <a:t>Kiểm Tra Định Kỳ</a:t>
            </a:r>
            <a:endParaRPr lang="en-US" sz="2200" dirty="0"/>
          </a:p>
        </p:txBody>
      </p:sp>
      <p:sp>
        <p:nvSpPr>
          <p:cNvPr id="12" name="Text 9"/>
          <p:cNvSpPr/>
          <p:nvPr/>
        </p:nvSpPr>
        <p:spPr>
          <a:xfrm>
            <a:off x="793790" y="6895862"/>
            <a:ext cx="7556421" cy="362903"/>
          </a:xfrm>
          <a:prstGeom prst="rect">
            <a:avLst/>
          </a:prstGeom>
          <a:noFill/>
          <a:ln/>
        </p:spPr>
        <p:txBody>
          <a:bodyPr wrap="none" lIns="0" tIns="0" rIns="0" bIns="0" rtlCol="0" anchor="t"/>
          <a:lstStyle/>
          <a:p>
            <a:pPr marL="0" indent="0">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Tuân thủ các quy định an toàn để đảm bảo sức khỏe và an toàn cho công nhân.</a:t>
            </a:r>
            <a:endParaRPr lang="en-US" sz="1750" dirty="0"/>
          </a:p>
        </p:txBody>
      </p:sp>
      <p:pic>
        <p:nvPicPr>
          <p:cNvPr id="13" name="Picture 12">
            <a:extLst>
              <a:ext uri="{FF2B5EF4-FFF2-40B4-BE49-F238E27FC236}">
                <a16:creationId xmlns:a16="http://schemas.microsoft.com/office/drawing/2014/main" id="{4D66945A-8D5E-5531-535A-DC30EBFCC667}"/>
              </a:ext>
            </a:extLst>
          </p:cNvPr>
          <p:cNvPicPr>
            <a:picLocks noChangeAspect="1"/>
          </p:cNvPicPr>
          <p:nvPr/>
        </p:nvPicPr>
        <p:blipFill>
          <a:blip r:embed="rId4"/>
          <a:stretch>
            <a:fillRect/>
          </a:stretch>
        </p:blipFill>
        <p:spPr>
          <a:xfrm>
            <a:off x="12540343" y="7524844"/>
            <a:ext cx="1937497" cy="62437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720</Words>
  <Application>Microsoft Office PowerPoint</Application>
  <PresentationFormat>Custom</PresentationFormat>
  <Paragraphs>99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MuseoModerno Medium</vt:lpstr>
      <vt:lpstr>Arial</vt:lpstr>
      <vt:lpstr>PT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Nhan Van</cp:lastModifiedBy>
  <cp:revision>3</cp:revision>
  <dcterms:created xsi:type="dcterms:W3CDTF">2024-12-03T04:22:41Z</dcterms:created>
  <dcterms:modified xsi:type="dcterms:W3CDTF">2024-12-03T07:30:31Z</dcterms:modified>
</cp:coreProperties>
</file>