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4630400" cy="8229600"/>
  <p:notesSz cx="8229600" cy="14630400"/>
  <p:embeddedFontLst>
    <p:embeddedFont>
      <p:font typeface="Montserrat Medium" panose="00000600000000000000" pitchFamily="2" charset="0"/>
      <p:regular r:id="rId32"/>
      <p:italic r:id="rId33"/>
    </p:embeddedFont>
    <p:embeddedFont>
      <p:font typeface="PT Serif" panose="020A0603040505020204" pitchFamily="18"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E73"/>
    <a:srgbClr val="FFFC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33" d="100"/>
          <a:sy n="33" d="100"/>
        </p:scale>
        <p:origin x="3306" y="1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50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lide 2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ide 2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lide 2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2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2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2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antoannamviet.com/bai-kiem-tra-an-toan-lao-dong-nhom-3/" TargetMode="External"/><Relationship Id="rId2" Type="http://schemas.openxmlformats.org/officeDocument/2006/relationships/notesSlide" Target="../notesSlides/notesSlide29.xml"/><Relationship Id="rId1" Type="http://schemas.openxmlformats.org/officeDocument/2006/relationships/slideLayout" Target="../slideLayouts/slideLayout30.xml"/><Relationship Id="rId6" Type="http://schemas.openxmlformats.org/officeDocument/2006/relationships/image" Target="../media/image4.png"/><Relationship Id="rId5" Type="http://schemas.openxmlformats.org/officeDocument/2006/relationships/hyperlink" Target="https://antoannamviet.com/tai-lieu-an-toan-lao-dong-van-hanh-may-do-mut-tu-dong/" TargetMode="External"/><Relationship Id="rId4" Type="http://schemas.openxmlformats.org/officeDocument/2006/relationships/hyperlink" Target="https://antoannamviet.com/bao-gia-huan-luyen-an-toan-lao-don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1615738" y="554950"/>
            <a:ext cx="11398925" cy="630079"/>
          </a:xfrm>
          <a:prstGeom prst="rect">
            <a:avLst/>
          </a:prstGeom>
          <a:noFill/>
          <a:ln/>
        </p:spPr>
        <p:txBody>
          <a:bodyPr wrap="none" lIns="0" tIns="0" rIns="0" bIns="0" rtlCol="0" anchor="t"/>
          <a:lstStyle/>
          <a:p>
            <a:pPr marL="0" indent="0" algn="ctr">
              <a:lnSpc>
                <a:spcPts val="4950"/>
              </a:lnSpc>
              <a:buNone/>
            </a:pPr>
            <a:r>
              <a:rPr lang="en-US" sz="3950" b="1" kern="0" spc="-119" dirty="0">
                <a:solidFill>
                  <a:srgbClr val="124E73"/>
                </a:solidFill>
                <a:latin typeface="Montserrat Medium" panose="00000600000000000000" pitchFamily="2" charset="0"/>
                <a:ea typeface="MuseoModerno Bold" pitchFamily="34" charset="-122"/>
                <a:cs typeface="MuseoModerno Bold" pitchFamily="34" charset="-120"/>
              </a:rPr>
              <a:t>An toàn lao động vận hành Máy đổ mút tự động</a:t>
            </a:r>
            <a:endParaRPr lang="en-US" sz="3950" dirty="0"/>
          </a:p>
        </p:txBody>
      </p:sp>
      <p:pic>
        <p:nvPicPr>
          <p:cNvPr id="3" name="Image 0" descr="preencoded.png"/>
          <p:cNvPicPr>
            <a:picLocks noChangeAspect="1"/>
          </p:cNvPicPr>
          <p:nvPr/>
        </p:nvPicPr>
        <p:blipFill>
          <a:blip r:embed="rId3"/>
          <a:stretch>
            <a:fillRect/>
          </a:stretch>
        </p:blipFill>
        <p:spPr>
          <a:xfrm>
            <a:off x="5108496" y="1487448"/>
            <a:ext cx="4413290" cy="4413290"/>
          </a:xfrm>
          <a:prstGeom prst="rect">
            <a:avLst/>
          </a:prstGeom>
        </p:spPr>
      </p:pic>
      <p:sp>
        <p:nvSpPr>
          <p:cNvPr id="4" name="Text 1"/>
          <p:cNvSpPr/>
          <p:nvPr/>
        </p:nvSpPr>
        <p:spPr>
          <a:xfrm>
            <a:off x="705683" y="6127552"/>
            <a:ext cx="13219033" cy="644843"/>
          </a:xfrm>
          <a:prstGeom prst="rect">
            <a:avLst/>
          </a:prstGeom>
          <a:noFill/>
          <a:ln/>
        </p:spPr>
        <p:txBody>
          <a:bodyPr wrap="square" lIns="0" tIns="0" rIns="0" bIns="0" rtlCol="0" anchor="t"/>
          <a:lstStyle/>
          <a:p>
            <a:pPr marL="0" indent="0" algn="ctr">
              <a:lnSpc>
                <a:spcPts val="2500"/>
              </a:lnSpc>
              <a:buNone/>
            </a:pPr>
            <a:r>
              <a:rPr lang="en-US" sz="1550" kern="0" spc="-32" dirty="0">
                <a:solidFill>
                  <a:srgbClr val="2B4150"/>
                </a:solidFill>
                <a:latin typeface="PT Serif" pitchFamily="34" charset="0"/>
                <a:ea typeface="PT Serif" pitchFamily="34" charset="-122"/>
                <a:cs typeface="PT Serif" pitchFamily="34" charset="-120"/>
              </a:rPr>
              <a:t>Việc thực hiện các biện pháp an toàn lao động sẽ giúp bảo vệ sức khỏe và tính mạng của người lao động. </a:t>
            </a:r>
          </a:p>
          <a:p>
            <a:pPr marL="0" indent="0" algn="ctr">
              <a:lnSpc>
                <a:spcPts val="2500"/>
              </a:lnSpc>
              <a:buNone/>
            </a:pPr>
            <a:r>
              <a:rPr lang="en-US" sz="1550" kern="0" spc="-32" dirty="0" err="1">
                <a:solidFill>
                  <a:srgbClr val="2B4150"/>
                </a:solidFill>
                <a:latin typeface="PT Serif" pitchFamily="34" charset="0"/>
                <a:ea typeface="PT Serif" pitchFamily="34" charset="-122"/>
                <a:cs typeface="PT Serif" pitchFamily="34" charset="-120"/>
              </a:rPr>
              <a:t>Đồng</a:t>
            </a:r>
            <a:r>
              <a:rPr lang="en-US" sz="1550" kern="0" spc="-32" dirty="0">
                <a:solidFill>
                  <a:srgbClr val="2B4150"/>
                </a:solidFill>
                <a:latin typeface="PT Serif" pitchFamily="34" charset="0"/>
                <a:ea typeface="PT Serif" pitchFamily="34" charset="-122"/>
                <a:cs typeface="PT Serif" pitchFamily="34" charset="-120"/>
              </a:rPr>
              <a:t> thời còn làm gia tăng hiệu quả công việc và uy tín doanh nghiệp.</a:t>
            </a:r>
            <a:endParaRPr lang="en-US" sz="1550" dirty="0"/>
          </a:p>
        </p:txBody>
      </p:sp>
      <p:sp>
        <p:nvSpPr>
          <p:cNvPr id="5" name="Shape 2"/>
          <p:cNvSpPr/>
          <p:nvPr/>
        </p:nvSpPr>
        <p:spPr>
          <a:xfrm>
            <a:off x="5526037" y="7306508"/>
            <a:ext cx="322540" cy="322540"/>
          </a:xfrm>
          <a:prstGeom prst="roundRect">
            <a:avLst>
              <a:gd name="adj" fmla="val 28347137"/>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5533657" y="7314128"/>
            <a:ext cx="307300" cy="307300"/>
          </a:xfrm>
          <a:prstGeom prst="rect">
            <a:avLst/>
          </a:prstGeom>
        </p:spPr>
      </p:pic>
      <p:sp>
        <p:nvSpPr>
          <p:cNvPr id="7" name="Text 3"/>
          <p:cNvSpPr/>
          <p:nvPr/>
        </p:nvSpPr>
        <p:spPr>
          <a:xfrm>
            <a:off x="6899315" y="7279384"/>
            <a:ext cx="2622471" cy="352782"/>
          </a:xfrm>
          <a:prstGeom prst="rect">
            <a:avLst/>
          </a:prstGeom>
          <a:noFill/>
          <a:ln/>
        </p:spPr>
        <p:txBody>
          <a:bodyPr wrap="none" lIns="0" tIns="0" rIns="0" bIns="0" rtlCol="0" anchor="t"/>
          <a:lstStyle/>
          <a:p>
            <a:pPr marL="0" indent="0" algn="ctr">
              <a:lnSpc>
                <a:spcPts val="2750"/>
              </a:lnSpc>
              <a:buNone/>
            </a:pPr>
            <a:r>
              <a:rPr lang="en-US" sz="1950" b="1" kern="0" spc="-32" dirty="0" err="1">
                <a:solidFill>
                  <a:srgbClr val="2B4150"/>
                </a:solidFill>
                <a:latin typeface="Montserrat Medium" panose="00000600000000000000" pitchFamily="2" charset="0"/>
                <a:ea typeface="PT Serif Bold" pitchFamily="34" charset="-122"/>
                <a:cs typeface="PT Serif Bold" pitchFamily="34" charset="-120"/>
              </a:rPr>
              <a:t>Bản</a:t>
            </a:r>
            <a:r>
              <a:rPr lang="en-US" sz="1950" b="1" kern="0" spc="-32" dirty="0">
                <a:solidFill>
                  <a:srgbClr val="2B4150"/>
                </a:solidFill>
                <a:latin typeface="Montserrat Medium" panose="00000600000000000000" pitchFamily="2" charset="0"/>
                <a:ea typeface="PT Serif Bold" pitchFamily="34" charset="-122"/>
                <a:cs typeface="PT Serif Bold" pitchFamily="34" charset="-120"/>
              </a:rPr>
              <a:t> </a:t>
            </a:r>
            <a:r>
              <a:rPr lang="en-US" sz="1950" b="1" kern="0" spc="-32" dirty="0" err="1">
                <a:solidFill>
                  <a:srgbClr val="2B4150"/>
                </a:solidFill>
                <a:latin typeface="Montserrat Medium" panose="00000600000000000000" pitchFamily="2" charset="0"/>
                <a:ea typeface="PT Serif Bold" pitchFamily="34" charset="-122"/>
                <a:cs typeface="PT Serif Bold" pitchFamily="34" charset="-120"/>
              </a:rPr>
              <a:t>quyền</a:t>
            </a:r>
            <a:r>
              <a:rPr lang="en-US" sz="1950" b="1" kern="0" spc="-32" dirty="0">
                <a:solidFill>
                  <a:srgbClr val="2B4150"/>
                </a:solidFill>
                <a:latin typeface="Montserrat Medium" panose="00000600000000000000" pitchFamily="2" charset="0"/>
                <a:ea typeface="PT Serif Bold" pitchFamily="34" charset="-122"/>
                <a:cs typeface="PT Serif Bold" pitchFamily="34" charset="-120"/>
              </a:rPr>
              <a:t> </a:t>
            </a:r>
            <a:r>
              <a:rPr lang="en-US" sz="1950" b="1" kern="0" spc="-32" dirty="0" err="1">
                <a:solidFill>
                  <a:srgbClr val="2B4150"/>
                </a:solidFill>
                <a:latin typeface="Montserrat Medium" panose="00000600000000000000" pitchFamily="2" charset="0"/>
                <a:ea typeface="PT Serif Bold" pitchFamily="34" charset="-122"/>
                <a:cs typeface="PT Serif Bold" pitchFamily="34" charset="-120"/>
              </a:rPr>
              <a:t>thuộc</a:t>
            </a:r>
            <a:r>
              <a:rPr lang="en-US" sz="1950" b="1" kern="0" spc="-32" dirty="0">
                <a:solidFill>
                  <a:srgbClr val="2B4150"/>
                </a:solidFill>
                <a:latin typeface="Montserrat Medium" panose="00000600000000000000" pitchFamily="2" charset="0"/>
                <a:ea typeface="PT Serif Bold" pitchFamily="34" charset="-122"/>
                <a:cs typeface="PT Serif Bold" pitchFamily="34" charset="-120"/>
              </a:rPr>
              <a:t> An </a:t>
            </a:r>
            <a:r>
              <a:rPr lang="en-US" sz="1950" b="1" kern="0" spc="-32" dirty="0" err="1">
                <a:solidFill>
                  <a:srgbClr val="2B4150"/>
                </a:solidFill>
                <a:latin typeface="Montserrat Medium" panose="00000600000000000000" pitchFamily="2" charset="0"/>
                <a:ea typeface="PT Serif Bold" pitchFamily="34" charset="-122"/>
                <a:cs typeface="PT Serif Bold" pitchFamily="34" charset="-120"/>
              </a:rPr>
              <a:t>Toàn</a:t>
            </a:r>
            <a:r>
              <a:rPr lang="en-US" sz="1950" b="1" kern="0" spc="-32" dirty="0">
                <a:solidFill>
                  <a:srgbClr val="2B4150"/>
                </a:solidFill>
                <a:latin typeface="Montserrat Medium" panose="00000600000000000000" pitchFamily="2" charset="0"/>
                <a:ea typeface="PT Serif Bold" pitchFamily="34" charset="-122"/>
                <a:cs typeface="PT Serif Bold" pitchFamily="34" charset="-120"/>
              </a:rPr>
              <a:t> Nam Việt</a:t>
            </a:r>
            <a:endParaRPr lang="en-US" sz="1950" dirty="0"/>
          </a:p>
        </p:txBody>
      </p:sp>
      <p:pic>
        <p:nvPicPr>
          <p:cNvPr id="8" name="Picture 7">
            <a:extLst>
              <a:ext uri="{FF2B5EF4-FFF2-40B4-BE49-F238E27FC236}">
                <a16:creationId xmlns:a16="http://schemas.microsoft.com/office/drawing/2014/main" id="{2C10EB83-9AE6-81CA-7E57-C145F09295A0}"/>
              </a:ext>
            </a:extLst>
          </p:cNvPr>
          <p:cNvPicPr>
            <a:picLocks noChangeAspect="1"/>
          </p:cNvPicPr>
          <p:nvPr/>
        </p:nvPicPr>
        <p:blipFill>
          <a:blip r:embed="rId5"/>
          <a:stretch>
            <a:fillRect/>
          </a:stretch>
        </p:blipFill>
        <p:spPr>
          <a:xfrm>
            <a:off x="11877150" y="7416541"/>
            <a:ext cx="2550447" cy="7897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307925" y="515898"/>
            <a:ext cx="4014430" cy="351353"/>
          </a:xfrm>
          <a:prstGeom prst="rect">
            <a:avLst/>
          </a:prstGeom>
          <a:noFill/>
          <a:ln/>
        </p:spPr>
        <p:txBody>
          <a:bodyPr wrap="none" lIns="0" tIns="0" rIns="0" bIns="0" rtlCol="0" anchor="t"/>
          <a:lstStyle/>
          <a:p>
            <a:pPr marL="0" indent="0" algn="ctr">
              <a:lnSpc>
                <a:spcPts val="2750"/>
              </a:lnSpc>
              <a:buNone/>
            </a:pPr>
            <a:r>
              <a:rPr lang="en-US" sz="3200" b="1" kern="0" spc="-66" dirty="0">
                <a:solidFill>
                  <a:srgbClr val="124E73"/>
                </a:solidFill>
                <a:latin typeface="Montserrat Medium" panose="00000600000000000000" pitchFamily="2" charset="0"/>
                <a:ea typeface="MuseoModerno Bold" pitchFamily="34" charset="-122"/>
                <a:cs typeface="MuseoModerno Bold" pitchFamily="34" charset="-120"/>
              </a:rPr>
              <a:t>III. Kiểm tra và bảo trì an toàn</a:t>
            </a:r>
            <a:endParaRPr lang="en-US" sz="3200" dirty="0"/>
          </a:p>
        </p:txBody>
      </p:sp>
      <p:pic>
        <p:nvPicPr>
          <p:cNvPr id="3" name="Image 0" descr="preencoded.png"/>
          <p:cNvPicPr>
            <a:picLocks noChangeAspect="1"/>
          </p:cNvPicPr>
          <p:nvPr/>
        </p:nvPicPr>
        <p:blipFill>
          <a:blip r:embed="rId3"/>
          <a:stretch>
            <a:fillRect/>
          </a:stretch>
        </p:blipFill>
        <p:spPr>
          <a:xfrm>
            <a:off x="4691896" y="1310224"/>
            <a:ext cx="5246489" cy="2914650"/>
          </a:xfrm>
          <a:prstGeom prst="rect">
            <a:avLst/>
          </a:prstGeom>
        </p:spPr>
      </p:pic>
      <p:sp>
        <p:nvSpPr>
          <p:cNvPr id="4" name="Text 1"/>
          <p:cNvSpPr/>
          <p:nvPr/>
        </p:nvSpPr>
        <p:spPr>
          <a:xfrm>
            <a:off x="3057352" y="4104833"/>
            <a:ext cx="13318808" cy="299799"/>
          </a:xfrm>
          <a:prstGeom prst="rect">
            <a:avLst/>
          </a:prstGeom>
          <a:noFill/>
          <a:ln/>
        </p:spPr>
        <p:txBody>
          <a:bodyPr wrap="none" lIns="0" tIns="0" rIns="0" bIns="0" rtlCol="0" anchor="t"/>
          <a:lstStyle/>
          <a:p>
            <a:pPr marL="0" indent="0" algn="ctr">
              <a:lnSpc>
                <a:spcPts val="2350"/>
              </a:lnSpc>
              <a:buNone/>
            </a:pPr>
            <a:endParaRPr lang="en-US" sz="1450" dirty="0"/>
          </a:p>
        </p:txBody>
      </p:sp>
      <p:pic>
        <p:nvPicPr>
          <p:cNvPr id="5" name="Image 1" descr="preencoded.png"/>
          <p:cNvPicPr>
            <a:picLocks noChangeAspect="1"/>
          </p:cNvPicPr>
          <p:nvPr/>
        </p:nvPicPr>
        <p:blipFill>
          <a:blip r:embed="rId4"/>
          <a:stretch>
            <a:fillRect/>
          </a:stretch>
        </p:blipFill>
        <p:spPr>
          <a:xfrm>
            <a:off x="3057352" y="4615373"/>
            <a:ext cx="936784" cy="2999661"/>
          </a:xfrm>
          <a:prstGeom prst="rect">
            <a:avLst/>
          </a:prstGeom>
        </p:spPr>
      </p:pic>
      <p:sp>
        <p:nvSpPr>
          <p:cNvPr id="6" name="Text 2"/>
          <p:cNvSpPr/>
          <p:nvPr/>
        </p:nvSpPr>
        <p:spPr>
          <a:xfrm>
            <a:off x="4275124" y="4802658"/>
            <a:ext cx="4162068" cy="292656"/>
          </a:xfrm>
          <a:prstGeom prst="rect">
            <a:avLst/>
          </a:prstGeom>
          <a:noFill/>
          <a:ln/>
        </p:spPr>
        <p:txBody>
          <a:bodyPr wrap="none" lIns="0" tIns="0" rIns="0" bIns="0" rtlCol="0" anchor="t"/>
          <a:lstStyle/>
          <a:p>
            <a:pPr marL="0" indent="0">
              <a:lnSpc>
                <a:spcPts val="2300"/>
              </a:lnSpc>
              <a:buNone/>
            </a:pPr>
            <a:r>
              <a:rPr lang="en-US" sz="2400" b="1" kern="0" spc="-55" dirty="0">
                <a:solidFill>
                  <a:srgbClr val="2B4150"/>
                </a:solidFill>
                <a:latin typeface="Montserrat Medium" panose="00000600000000000000" pitchFamily="2" charset="0"/>
                <a:ea typeface="MuseoModerno Bold" pitchFamily="34" charset="-122"/>
                <a:cs typeface="MuseoModerno Bold" pitchFamily="34" charset="-120"/>
              </a:rPr>
              <a:t>A. Kiểm tra an toàn trước khi vận hành</a:t>
            </a:r>
            <a:endParaRPr lang="en-US" sz="2400" dirty="0"/>
          </a:p>
        </p:txBody>
      </p:sp>
      <p:sp>
        <p:nvSpPr>
          <p:cNvPr id="7" name="Text 3"/>
          <p:cNvSpPr/>
          <p:nvPr/>
        </p:nvSpPr>
        <p:spPr>
          <a:xfrm>
            <a:off x="4275124" y="5207708"/>
            <a:ext cx="12101036" cy="299799"/>
          </a:xfrm>
          <a:prstGeom prst="rect">
            <a:avLst/>
          </a:prstGeom>
          <a:noFill/>
          <a:ln/>
        </p:spPr>
        <p:txBody>
          <a:bodyPr wrap="none" lIns="0" tIns="0" rIns="0" bIns="0" rtlCol="0" anchor="t"/>
          <a:lstStyle/>
          <a:p>
            <a:pPr marL="0" indent="0">
              <a:lnSpc>
                <a:spcPts val="2350"/>
              </a:lnSpc>
              <a:buNone/>
            </a:pPr>
            <a:endParaRPr lang="en-US" sz="1450" dirty="0"/>
          </a:p>
        </p:txBody>
      </p:sp>
      <p:sp>
        <p:nvSpPr>
          <p:cNvPr id="8" name="Text 4"/>
          <p:cNvSpPr/>
          <p:nvPr/>
        </p:nvSpPr>
        <p:spPr>
          <a:xfrm>
            <a:off x="4275124" y="5152311"/>
            <a:ext cx="12101036" cy="299799"/>
          </a:xfrm>
          <a:prstGeom prst="rect">
            <a:avLst/>
          </a:prstGeom>
          <a:noFill/>
          <a:ln/>
        </p:spPr>
        <p:txBody>
          <a:bodyPr wrap="none" lIns="0" tIns="0" rIns="0" bIns="0" rtlCol="0" anchor="t"/>
          <a:lstStyle/>
          <a:p>
            <a:pPr marL="0" indent="0">
              <a:lnSpc>
                <a:spcPts val="2350"/>
              </a:lnSpc>
              <a:buNone/>
            </a:pPr>
            <a:r>
              <a:rPr lang="en-US" sz="1450" b="1" u="sng" kern="0" spc="-30" dirty="0">
                <a:solidFill>
                  <a:srgbClr val="2B4150"/>
                </a:solidFill>
                <a:latin typeface="PT Serif" pitchFamily="34" charset="0"/>
                <a:ea typeface="PT Serif" pitchFamily="34" charset="-122"/>
                <a:cs typeface="PT Serif" pitchFamily="34" charset="-120"/>
              </a:rPr>
              <a:t>LƯU Ý:</a:t>
            </a:r>
            <a:r>
              <a:rPr lang="en-US" sz="1450" b="1" kern="0" spc="-30" dirty="0">
                <a:solidFill>
                  <a:srgbClr val="2B4150"/>
                </a:solidFill>
                <a:latin typeface="PT Serif" pitchFamily="34" charset="0"/>
                <a:ea typeface="PT Serif" pitchFamily="34" charset="-122"/>
                <a:cs typeface="PT Serif" pitchFamily="34" charset="-120"/>
              </a:rPr>
              <a:t> </a:t>
            </a:r>
            <a:r>
              <a:rPr lang="en-US" sz="1450" b="1" kern="0" spc="-30" dirty="0" err="1">
                <a:solidFill>
                  <a:srgbClr val="2B4150"/>
                </a:solidFill>
                <a:latin typeface="PT Serif" pitchFamily="34" charset="0"/>
                <a:ea typeface="PT Serif" pitchFamily="34" charset="-122"/>
                <a:cs typeface="PT Serif" pitchFamily="34" charset="-120"/>
              </a:rPr>
              <a:t>Trước</a:t>
            </a:r>
            <a:r>
              <a:rPr lang="en-US" sz="1450" b="1" kern="0" spc="-30" dirty="0">
                <a:solidFill>
                  <a:srgbClr val="2B4150"/>
                </a:solidFill>
                <a:latin typeface="PT Serif" pitchFamily="34" charset="0"/>
                <a:ea typeface="PT Serif" pitchFamily="34" charset="-122"/>
                <a:cs typeface="PT Serif" pitchFamily="34" charset="-120"/>
              </a:rPr>
              <a:t> khi kiểm tra cần sử dụng bảo hộ cá nhân</a:t>
            </a:r>
            <a:r>
              <a:rPr lang="en-US" sz="1450" kern="0" spc="-30" dirty="0">
                <a:solidFill>
                  <a:srgbClr val="2B4150"/>
                </a:solidFill>
                <a:latin typeface="PT Serif" pitchFamily="34" charset="0"/>
                <a:ea typeface="PT Serif" pitchFamily="34" charset="-122"/>
                <a:cs typeface="PT Serif" pitchFamily="34" charset="-120"/>
              </a:rPr>
              <a:t>: Găng tay, kính bảo hộ và giày chống trượt</a:t>
            </a:r>
            <a:endParaRPr lang="en-US" sz="1450" dirty="0"/>
          </a:p>
        </p:txBody>
      </p:sp>
      <p:sp>
        <p:nvSpPr>
          <p:cNvPr id="9" name="Text 5"/>
          <p:cNvSpPr/>
          <p:nvPr/>
        </p:nvSpPr>
        <p:spPr>
          <a:xfrm>
            <a:off x="4275124" y="6032097"/>
            <a:ext cx="12101036" cy="299799"/>
          </a:xfrm>
          <a:prstGeom prst="rect">
            <a:avLst/>
          </a:prstGeom>
          <a:noFill/>
          <a:ln/>
        </p:spPr>
        <p:txBody>
          <a:bodyPr wrap="none" lIns="0" tIns="0" rIns="0" bIns="0" rtlCol="0" anchor="t"/>
          <a:lstStyle/>
          <a:p>
            <a:pPr marL="342900" indent="-342900" algn="l">
              <a:lnSpc>
                <a:spcPts val="2350"/>
              </a:lnSpc>
              <a:buSzPct val="100000"/>
              <a:buChar char="•"/>
            </a:pPr>
            <a:r>
              <a:rPr lang="en-US" sz="1450" b="1" kern="0" spc="-30" dirty="0">
                <a:solidFill>
                  <a:srgbClr val="2B4150"/>
                </a:solidFill>
                <a:latin typeface="PT Serif" pitchFamily="34" charset="0"/>
                <a:ea typeface="PT Serif" pitchFamily="34" charset="-122"/>
                <a:cs typeface="PT Serif" pitchFamily="34" charset="-120"/>
              </a:rPr>
              <a:t>Đánh giá tình trạng tổng thể</a:t>
            </a:r>
            <a:r>
              <a:rPr lang="en-US" sz="1450" kern="0" spc="-30" dirty="0">
                <a:solidFill>
                  <a:srgbClr val="2B4150"/>
                </a:solidFill>
                <a:latin typeface="PT Serif" pitchFamily="34" charset="0"/>
                <a:ea typeface="PT Serif" pitchFamily="34" charset="-122"/>
                <a:cs typeface="PT Serif" pitchFamily="34" charset="-120"/>
              </a:rPr>
              <a:t>: Kiểm tra dây điện, ống dẫn, kết nối để phát hiện hư hỏng, rò rỉ.</a:t>
            </a:r>
            <a:endParaRPr lang="en-US" sz="1450" dirty="0"/>
          </a:p>
        </p:txBody>
      </p:sp>
      <p:sp>
        <p:nvSpPr>
          <p:cNvPr id="10" name="Text 6"/>
          <p:cNvSpPr/>
          <p:nvPr/>
        </p:nvSpPr>
        <p:spPr>
          <a:xfrm>
            <a:off x="4275124" y="6397381"/>
            <a:ext cx="12101036" cy="299799"/>
          </a:xfrm>
          <a:prstGeom prst="rect">
            <a:avLst/>
          </a:prstGeom>
          <a:noFill/>
          <a:ln/>
        </p:spPr>
        <p:txBody>
          <a:bodyPr wrap="none" lIns="0" tIns="0" rIns="0" bIns="0" rtlCol="0" anchor="t"/>
          <a:lstStyle/>
          <a:p>
            <a:pPr marL="342900" indent="-342900" algn="l">
              <a:lnSpc>
                <a:spcPts val="2350"/>
              </a:lnSpc>
              <a:buSzPct val="100000"/>
              <a:buChar char="•"/>
            </a:pPr>
            <a:r>
              <a:rPr lang="en-US" sz="1450" b="1" kern="0" spc="-30" dirty="0">
                <a:solidFill>
                  <a:srgbClr val="2B4150"/>
                </a:solidFill>
                <a:latin typeface="PT Serif" pitchFamily="34" charset="0"/>
                <a:ea typeface="PT Serif" pitchFamily="34" charset="-122"/>
                <a:cs typeface="PT Serif" pitchFamily="34" charset="-120"/>
              </a:rPr>
              <a:t>Kiểm tra hệ thống an toàn</a:t>
            </a:r>
            <a:r>
              <a:rPr lang="en-US" sz="1450" kern="0" spc="-30" dirty="0">
                <a:solidFill>
                  <a:srgbClr val="2B4150"/>
                </a:solidFill>
                <a:latin typeface="PT Serif" pitchFamily="34" charset="0"/>
                <a:ea typeface="PT Serif" pitchFamily="34" charset="-122"/>
                <a:cs typeface="PT Serif" pitchFamily="34" charset="-120"/>
              </a:rPr>
              <a:t>: Cảm biến và bộ phận tự ngắt để phát hiện nguy hiểm, tự động ngắt máy.</a:t>
            </a:r>
            <a:endParaRPr lang="en-US" sz="1450" dirty="0"/>
          </a:p>
        </p:txBody>
      </p:sp>
      <p:sp>
        <p:nvSpPr>
          <p:cNvPr id="11" name="Text 7"/>
          <p:cNvSpPr/>
          <p:nvPr/>
        </p:nvSpPr>
        <p:spPr>
          <a:xfrm>
            <a:off x="4275124" y="6762665"/>
            <a:ext cx="12101036" cy="299799"/>
          </a:xfrm>
          <a:prstGeom prst="rect">
            <a:avLst/>
          </a:prstGeom>
          <a:noFill/>
          <a:ln/>
        </p:spPr>
        <p:txBody>
          <a:bodyPr wrap="none" lIns="0" tIns="0" rIns="0" bIns="0" rtlCol="0" anchor="t"/>
          <a:lstStyle/>
          <a:p>
            <a:pPr marL="342900" indent="-342900" algn="l">
              <a:lnSpc>
                <a:spcPts val="2350"/>
              </a:lnSpc>
              <a:buSzPct val="100000"/>
              <a:buChar char="•"/>
            </a:pPr>
            <a:r>
              <a:rPr lang="en-US" sz="1450" b="1" kern="0" spc="-30" dirty="0">
                <a:solidFill>
                  <a:srgbClr val="2B4150"/>
                </a:solidFill>
                <a:latin typeface="PT Serif" pitchFamily="34" charset="0"/>
                <a:ea typeface="PT Serif" pitchFamily="34" charset="-122"/>
                <a:cs typeface="PT Serif" pitchFamily="34" charset="-120"/>
              </a:rPr>
              <a:t>Kiểm tra nút điều khiển</a:t>
            </a:r>
            <a:r>
              <a:rPr lang="en-US" sz="1450" kern="0" spc="-30" dirty="0">
                <a:solidFill>
                  <a:srgbClr val="2B4150"/>
                </a:solidFill>
                <a:latin typeface="PT Serif" pitchFamily="34" charset="0"/>
                <a:ea typeface="PT Serif" pitchFamily="34" charset="-122"/>
                <a:cs typeface="PT Serif" pitchFamily="34" charset="-120"/>
              </a:rPr>
              <a:t>: Đảm bảo các chức năng hoạt động bình thường.</a:t>
            </a:r>
            <a:endParaRPr lang="en-US" sz="1450" dirty="0"/>
          </a:p>
        </p:txBody>
      </p:sp>
      <p:sp>
        <p:nvSpPr>
          <p:cNvPr id="12" name="Text 8"/>
          <p:cNvSpPr/>
          <p:nvPr/>
        </p:nvSpPr>
        <p:spPr>
          <a:xfrm>
            <a:off x="4275124" y="7127948"/>
            <a:ext cx="12101036" cy="299799"/>
          </a:xfrm>
          <a:prstGeom prst="rect">
            <a:avLst/>
          </a:prstGeom>
          <a:noFill/>
          <a:ln/>
        </p:spPr>
        <p:txBody>
          <a:bodyPr wrap="none" lIns="0" tIns="0" rIns="0" bIns="0" rtlCol="0" anchor="t"/>
          <a:lstStyle/>
          <a:p>
            <a:pPr marL="342900" indent="-342900" algn="l">
              <a:lnSpc>
                <a:spcPts val="2350"/>
              </a:lnSpc>
              <a:buSzPct val="100000"/>
              <a:buChar char="•"/>
            </a:pPr>
            <a:r>
              <a:rPr lang="en-US" sz="1450" b="1" kern="0" spc="-30" dirty="0">
                <a:solidFill>
                  <a:srgbClr val="2B4150"/>
                </a:solidFill>
                <a:latin typeface="PT Serif" pitchFamily="34" charset="0"/>
                <a:ea typeface="PT Serif" pitchFamily="34" charset="-122"/>
                <a:cs typeface="PT Serif" pitchFamily="34" charset="-120"/>
              </a:rPr>
              <a:t>Đào tạo nhân viên</a:t>
            </a:r>
            <a:r>
              <a:rPr lang="en-US" sz="1450" kern="0" spc="-30" dirty="0">
                <a:solidFill>
                  <a:srgbClr val="2B4150"/>
                </a:solidFill>
                <a:latin typeface="PT Serif" pitchFamily="34" charset="0"/>
                <a:ea typeface="PT Serif" pitchFamily="34" charset="-122"/>
                <a:cs typeface="PT Serif" pitchFamily="34" charset="-120"/>
              </a:rPr>
              <a:t>: Đảm bảo tất cả nhân viên được đào tạo đầy đủ về quy trình và quy định an toàn.</a:t>
            </a:r>
            <a:endParaRPr lang="en-US" sz="1450" dirty="0"/>
          </a:p>
        </p:txBody>
      </p:sp>
      <p:sp>
        <p:nvSpPr>
          <p:cNvPr id="13" name="Rectangle 12">
            <a:extLst>
              <a:ext uri="{FF2B5EF4-FFF2-40B4-BE49-F238E27FC236}">
                <a16:creationId xmlns:a16="http://schemas.microsoft.com/office/drawing/2014/main" id="{808BE915-141D-1AB4-BA94-B245FF30B46A}"/>
              </a:ext>
            </a:extLst>
          </p:cNvPr>
          <p:cNvSpPr/>
          <p:nvPr/>
        </p:nvSpPr>
        <p:spPr>
          <a:xfrm>
            <a:off x="3158979" y="4984435"/>
            <a:ext cx="733530" cy="2171282"/>
          </a:xfrm>
          <a:prstGeom prst="rect">
            <a:avLst/>
          </a:prstGeom>
          <a:solidFill>
            <a:srgbClr val="124E73"/>
          </a:solidFill>
          <a:ln>
            <a:solidFill>
              <a:srgbClr val="124E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BE85B54-8856-D652-3C2F-E676FB076F46}"/>
              </a:ext>
            </a:extLst>
          </p:cNvPr>
          <p:cNvPicPr>
            <a:picLocks noChangeAspect="1"/>
          </p:cNvPicPr>
          <p:nvPr/>
        </p:nvPicPr>
        <p:blipFill>
          <a:blip r:embed="rId5"/>
          <a:stretch>
            <a:fillRect/>
          </a:stretch>
        </p:blipFill>
        <p:spPr>
          <a:xfrm>
            <a:off x="11877150" y="7416541"/>
            <a:ext cx="2550447" cy="7897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656699" y="2914002"/>
            <a:ext cx="4919305" cy="3411974"/>
          </a:xfrm>
          <a:prstGeom prst="rect">
            <a:avLst/>
          </a:prstGeom>
        </p:spPr>
      </p:pic>
      <p:pic>
        <p:nvPicPr>
          <p:cNvPr id="3" name="Image 1" descr="preencoded.png"/>
          <p:cNvPicPr>
            <a:picLocks noChangeAspect="1"/>
          </p:cNvPicPr>
          <p:nvPr/>
        </p:nvPicPr>
        <p:blipFill>
          <a:blip r:embed="rId4"/>
          <a:stretch>
            <a:fillRect/>
          </a:stretch>
        </p:blipFill>
        <p:spPr>
          <a:xfrm>
            <a:off x="4308878" y="1245765"/>
            <a:ext cx="903611" cy="6194346"/>
          </a:xfrm>
          <a:prstGeom prst="rect">
            <a:avLst/>
          </a:prstGeom>
        </p:spPr>
      </p:pic>
      <p:sp>
        <p:nvSpPr>
          <p:cNvPr id="4" name="Text 0"/>
          <p:cNvSpPr/>
          <p:nvPr/>
        </p:nvSpPr>
        <p:spPr>
          <a:xfrm>
            <a:off x="5461563" y="1460659"/>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B4150"/>
                </a:solidFill>
                <a:latin typeface="Montserrat Medium" panose="00000600000000000000" pitchFamily="2" charset="0"/>
                <a:ea typeface="MuseoModerno Bold" pitchFamily="34" charset="-122"/>
                <a:cs typeface="MuseoModerno Bold" pitchFamily="34" charset="-120"/>
              </a:rPr>
              <a:t>B. Hướng dẫn bảo trì</a:t>
            </a:r>
            <a:endParaRPr lang="en-US" sz="2200" dirty="0"/>
          </a:p>
        </p:txBody>
      </p:sp>
      <p:sp>
        <p:nvSpPr>
          <p:cNvPr id="5" name="Text 1"/>
          <p:cNvSpPr/>
          <p:nvPr/>
        </p:nvSpPr>
        <p:spPr>
          <a:xfrm>
            <a:off x="5461563" y="1951078"/>
            <a:ext cx="6082189"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6" name="Text 2"/>
          <p:cNvSpPr/>
          <p:nvPr/>
        </p:nvSpPr>
        <p:spPr>
          <a:xfrm>
            <a:off x="5461563" y="2450069"/>
            <a:ext cx="853395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Lập lịch kiểm tra định kỳ</a:t>
            </a:r>
            <a:r>
              <a:rPr lang="en-US" sz="1750" kern="0" spc="-36" dirty="0">
                <a:solidFill>
                  <a:srgbClr val="2B4150"/>
                </a:solidFill>
                <a:latin typeface="PT Serif" pitchFamily="34" charset="0"/>
                <a:ea typeface="PT Serif" pitchFamily="34" charset="-122"/>
                <a:cs typeface="PT Serif" pitchFamily="34" charset="-120"/>
              </a:rPr>
              <a:t>: Thực hiện hàng tháng hoặc theo yêu cầu nhà sản xuất.</a:t>
            </a:r>
            <a:endParaRPr lang="en-US" sz="1750" dirty="0"/>
          </a:p>
        </p:txBody>
      </p:sp>
      <p:sp>
        <p:nvSpPr>
          <p:cNvPr id="7" name="Text 3"/>
          <p:cNvSpPr/>
          <p:nvPr/>
        </p:nvSpPr>
        <p:spPr>
          <a:xfrm>
            <a:off x="5461563" y="3056991"/>
            <a:ext cx="853395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Kiểm tra tổng thể máy</a:t>
            </a:r>
            <a:r>
              <a:rPr lang="en-US" sz="1750" kern="0" spc="-36" dirty="0">
                <a:solidFill>
                  <a:srgbClr val="2B4150"/>
                </a:solidFill>
                <a:latin typeface="PT Serif" pitchFamily="34" charset="0"/>
                <a:ea typeface="PT Serif" pitchFamily="34" charset="-122"/>
                <a:cs typeface="PT Serif" pitchFamily="34" charset="-120"/>
              </a:rPr>
              <a:t>: Đánh giá hệ thống cung cấp nguyên liệu, bộ phận điều khiển, cảm biến an toàn.</a:t>
            </a:r>
            <a:endParaRPr lang="en-US" sz="1750" dirty="0"/>
          </a:p>
        </p:txBody>
      </p:sp>
      <p:sp>
        <p:nvSpPr>
          <p:cNvPr id="8" name="Text 4"/>
          <p:cNvSpPr/>
          <p:nvPr/>
        </p:nvSpPr>
        <p:spPr>
          <a:xfrm>
            <a:off x="5461563" y="3998984"/>
            <a:ext cx="853395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Làm sạch bộ phận</a:t>
            </a:r>
            <a:r>
              <a:rPr lang="en-US" sz="1750" kern="0" spc="-36" dirty="0">
                <a:solidFill>
                  <a:srgbClr val="2B4150"/>
                </a:solidFill>
                <a:latin typeface="PT Serif" pitchFamily="34" charset="0"/>
                <a:ea typeface="PT Serif" pitchFamily="34" charset="-122"/>
                <a:cs typeface="PT Serif" pitchFamily="34" charset="-120"/>
              </a:rPr>
              <a:t>: Loại bỏ bụi bẩn và cặn bã để máy hoạt động hiệu quả hơn và kéo dài tuổi thọ.</a:t>
            </a:r>
            <a:endParaRPr lang="en-US" sz="1750" dirty="0"/>
          </a:p>
        </p:txBody>
      </p:sp>
      <p:sp>
        <p:nvSpPr>
          <p:cNvPr id="9" name="Text 5"/>
          <p:cNvSpPr/>
          <p:nvPr/>
        </p:nvSpPr>
        <p:spPr>
          <a:xfrm>
            <a:off x="5461563" y="4968809"/>
            <a:ext cx="8744972"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Thay thế bộ phận hao mòn</a:t>
            </a:r>
            <a:r>
              <a:rPr lang="en-US" sz="1750" kern="0" spc="-36" dirty="0">
                <a:solidFill>
                  <a:srgbClr val="2B4150"/>
                </a:solidFill>
                <a:latin typeface="PT Serif" pitchFamily="34" charset="0"/>
                <a:ea typeface="PT Serif" pitchFamily="34" charset="-122"/>
                <a:cs typeface="PT Serif" pitchFamily="34" charset="-120"/>
              </a:rPr>
              <a:t>: Vòng bi, dây đai, bộ lọc theo hướng dẫn của nhà sản xuất.</a:t>
            </a:r>
            <a:endParaRPr lang="en-US" sz="1750" dirty="0"/>
          </a:p>
        </p:txBody>
      </p:sp>
      <p:sp>
        <p:nvSpPr>
          <p:cNvPr id="10" name="Text 6"/>
          <p:cNvSpPr/>
          <p:nvPr/>
        </p:nvSpPr>
        <p:spPr>
          <a:xfrm>
            <a:off x="5461562" y="5677046"/>
            <a:ext cx="8966035"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Cập nhật phần mềm</a:t>
            </a:r>
            <a:r>
              <a:rPr lang="en-US" sz="1750" kern="0" spc="-36" dirty="0">
                <a:solidFill>
                  <a:srgbClr val="2B4150"/>
                </a:solidFill>
                <a:latin typeface="PT Serif" pitchFamily="34" charset="0"/>
                <a:ea typeface="PT Serif" pitchFamily="34" charset="-122"/>
                <a:cs typeface="PT Serif" pitchFamily="34" charset="-120"/>
              </a:rPr>
              <a:t>: Nâng cấp phần mềm điều khiển để cải thiện hiệu suất và tính năng an toàn.</a:t>
            </a:r>
            <a:endParaRPr lang="en-US" sz="1750" dirty="0"/>
          </a:p>
        </p:txBody>
      </p:sp>
      <p:sp>
        <p:nvSpPr>
          <p:cNvPr id="11" name="Text 7"/>
          <p:cNvSpPr/>
          <p:nvPr/>
        </p:nvSpPr>
        <p:spPr>
          <a:xfrm>
            <a:off x="5461563" y="6531753"/>
            <a:ext cx="853395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Ghi chép quá trình bảo trì</a:t>
            </a:r>
            <a:r>
              <a:rPr lang="en-US" sz="1750" kern="0" spc="-36" dirty="0">
                <a:solidFill>
                  <a:srgbClr val="2B4150"/>
                </a:solidFill>
                <a:latin typeface="PT Serif" pitchFamily="34" charset="0"/>
                <a:ea typeface="PT Serif" pitchFamily="34" charset="-122"/>
                <a:cs typeface="PT Serif" pitchFamily="34" charset="-120"/>
              </a:rPr>
              <a:t>: Theo dõi lịch sử bảo trì để phát hiện sớm vấn đề tiềm ẩn.</a:t>
            </a:r>
            <a:endParaRPr lang="en-US" sz="1750" dirty="0"/>
          </a:p>
        </p:txBody>
      </p:sp>
      <p:sp>
        <p:nvSpPr>
          <p:cNvPr id="12" name="Rectangle 11">
            <a:extLst>
              <a:ext uri="{FF2B5EF4-FFF2-40B4-BE49-F238E27FC236}">
                <a16:creationId xmlns:a16="http://schemas.microsoft.com/office/drawing/2014/main" id="{7237270F-5031-ECE2-B2B2-4EAC901DB696}"/>
              </a:ext>
            </a:extLst>
          </p:cNvPr>
          <p:cNvSpPr/>
          <p:nvPr/>
        </p:nvSpPr>
        <p:spPr>
          <a:xfrm>
            <a:off x="4397505" y="3387042"/>
            <a:ext cx="733530" cy="2171282"/>
          </a:xfrm>
          <a:prstGeom prst="rect">
            <a:avLst/>
          </a:prstGeom>
          <a:solidFill>
            <a:srgbClr val="124E73"/>
          </a:solidFill>
          <a:ln>
            <a:solidFill>
              <a:srgbClr val="124E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D90D133-42F7-C45E-2557-B8CDC19FE2D3}"/>
              </a:ext>
            </a:extLst>
          </p:cNvPr>
          <p:cNvPicPr>
            <a:picLocks noChangeAspect="1"/>
          </p:cNvPicPr>
          <p:nvPr/>
        </p:nvPicPr>
        <p:blipFill>
          <a:blip r:embed="rId5"/>
          <a:stretch>
            <a:fillRect/>
          </a:stretch>
        </p:blipFill>
        <p:spPr>
          <a:xfrm>
            <a:off x="11877150" y="7416541"/>
            <a:ext cx="2550447" cy="7897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b="9548"/>
          <a:stretch/>
        </p:blipFill>
        <p:spPr>
          <a:xfrm>
            <a:off x="9778051" y="2597129"/>
            <a:ext cx="4031175" cy="3926841"/>
          </a:xfrm>
          <a:prstGeom prst="rect">
            <a:avLst/>
          </a:prstGeom>
        </p:spPr>
      </p:pic>
      <p:sp>
        <p:nvSpPr>
          <p:cNvPr id="3" name="Text 0"/>
          <p:cNvSpPr/>
          <p:nvPr/>
        </p:nvSpPr>
        <p:spPr>
          <a:xfrm>
            <a:off x="1644372" y="340695"/>
            <a:ext cx="3842028" cy="334923"/>
          </a:xfrm>
          <a:prstGeom prst="rect">
            <a:avLst/>
          </a:prstGeom>
          <a:noFill/>
          <a:ln/>
        </p:spPr>
        <p:txBody>
          <a:bodyPr wrap="none" lIns="0" tIns="0" rIns="0" bIns="0" rtlCol="0" anchor="t"/>
          <a:lstStyle/>
          <a:p>
            <a:pPr marL="0" indent="0" algn="ctr">
              <a:lnSpc>
                <a:spcPts val="2600"/>
              </a:lnSpc>
              <a:buNone/>
            </a:pPr>
            <a:r>
              <a:rPr lang="en-US" sz="3200" b="1" kern="0" spc="-63" dirty="0">
                <a:solidFill>
                  <a:srgbClr val="124E73"/>
                </a:solidFill>
                <a:latin typeface="Montserrat Medium" panose="00000600000000000000" pitchFamily="2" charset="0"/>
                <a:ea typeface="MuseoModerno Bold" pitchFamily="34" charset="-122"/>
                <a:cs typeface="MuseoModerno Bold" pitchFamily="34" charset="-120"/>
              </a:rPr>
              <a:t>IV. Quy trình vận hành an toàn</a:t>
            </a:r>
            <a:endParaRPr lang="en-US" sz="3200" dirty="0"/>
          </a:p>
        </p:txBody>
      </p:sp>
      <p:sp>
        <p:nvSpPr>
          <p:cNvPr id="4" name="Text 1"/>
          <p:cNvSpPr/>
          <p:nvPr/>
        </p:nvSpPr>
        <p:spPr>
          <a:xfrm>
            <a:off x="625316" y="1226582"/>
            <a:ext cx="4819531" cy="279202"/>
          </a:xfrm>
          <a:prstGeom prst="rect">
            <a:avLst/>
          </a:prstGeom>
          <a:noFill/>
          <a:ln/>
        </p:spPr>
        <p:txBody>
          <a:bodyPr wrap="none" lIns="0" tIns="0" rIns="0" bIns="0" rtlCol="0" anchor="t"/>
          <a:lstStyle/>
          <a:p>
            <a:pPr marL="0" indent="0">
              <a:lnSpc>
                <a:spcPts val="2150"/>
              </a:lnSpc>
              <a:buNone/>
            </a:pPr>
            <a:r>
              <a:rPr lang="en-US" b="1" kern="0" spc="-53" dirty="0">
                <a:solidFill>
                  <a:srgbClr val="124E73"/>
                </a:solidFill>
                <a:latin typeface="Montserrat Medium" panose="00000600000000000000" pitchFamily="2" charset="0"/>
                <a:ea typeface="MuseoModerno Bold" pitchFamily="34" charset="-122"/>
                <a:cs typeface="MuseoModerno Bold" pitchFamily="34" charset="-120"/>
              </a:rPr>
              <a:t>A. Hướng dẫn từng bước về quy trình vận hành</a:t>
            </a:r>
            <a:endParaRPr lang="en-US" dirty="0"/>
          </a:p>
        </p:txBody>
      </p:sp>
      <p:sp>
        <p:nvSpPr>
          <p:cNvPr id="6" name="Shape 3"/>
          <p:cNvSpPr/>
          <p:nvPr/>
        </p:nvSpPr>
        <p:spPr>
          <a:xfrm>
            <a:off x="881896" y="2039422"/>
            <a:ext cx="22860" cy="5698331"/>
          </a:xfrm>
          <a:prstGeom prst="roundRect">
            <a:avLst>
              <a:gd name="adj" fmla="val 328276"/>
            </a:avLst>
          </a:prstGeom>
          <a:solidFill>
            <a:srgbClr val="B9D0DE"/>
          </a:solidFill>
          <a:ln/>
        </p:spPr>
      </p:sp>
      <p:sp>
        <p:nvSpPr>
          <p:cNvPr id="7" name="Shape 4"/>
          <p:cNvSpPr/>
          <p:nvPr/>
        </p:nvSpPr>
        <p:spPr>
          <a:xfrm>
            <a:off x="692348" y="2240399"/>
            <a:ext cx="401955" cy="401955"/>
          </a:xfrm>
          <a:prstGeom prst="roundRect">
            <a:avLst>
              <a:gd name="adj" fmla="val 18670"/>
            </a:avLst>
          </a:prstGeom>
          <a:solidFill>
            <a:srgbClr val="124E73"/>
          </a:solidFill>
          <a:ln w="7620">
            <a:solidFill>
              <a:srgbClr val="2B678C"/>
            </a:solidFill>
            <a:prstDash val="solid"/>
          </a:ln>
        </p:spPr>
      </p:sp>
      <p:sp>
        <p:nvSpPr>
          <p:cNvPr id="8" name="Text 5"/>
          <p:cNvSpPr/>
          <p:nvPr/>
        </p:nvSpPr>
        <p:spPr>
          <a:xfrm>
            <a:off x="832366" y="2307312"/>
            <a:ext cx="121920" cy="268010"/>
          </a:xfrm>
          <a:prstGeom prst="rect">
            <a:avLst/>
          </a:prstGeom>
          <a:noFill/>
          <a:ln/>
        </p:spPr>
        <p:txBody>
          <a:bodyPr wrap="none" lIns="0" tIns="0" rIns="0" bIns="0" rtlCol="0" anchor="t"/>
          <a:lstStyle/>
          <a:p>
            <a:pPr marL="0" indent="0" algn="ctr">
              <a:lnSpc>
                <a:spcPts val="2100"/>
              </a:lnSpc>
              <a:buNone/>
            </a:pPr>
            <a:r>
              <a:rPr lang="en-US" sz="2100" b="1" kern="0" spc="-63" dirty="0">
                <a:solidFill>
                  <a:srgbClr val="FFFFFF"/>
                </a:solidFill>
                <a:latin typeface="Montserrat Medium" panose="00000600000000000000" pitchFamily="2" charset="0"/>
                <a:ea typeface="MuseoModerno Bold" pitchFamily="34" charset="-122"/>
                <a:cs typeface="MuseoModerno Bold" pitchFamily="34" charset="-120"/>
              </a:rPr>
              <a:t>1</a:t>
            </a:r>
            <a:endParaRPr lang="en-US" sz="2100" dirty="0"/>
          </a:p>
        </p:txBody>
      </p:sp>
      <p:sp>
        <p:nvSpPr>
          <p:cNvPr id="9" name="Text 6"/>
          <p:cNvSpPr/>
          <p:nvPr/>
        </p:nvSpPr>
        <p:spPr>
          <a:xfrm>
            <a:off x="1250633" y="2280937"/>
            <a:ext cx="9096851" cy="285869"/>
          </a:xfrm>
          <a:prstGeom prst="rect">
            <a:avLst/>
          </a:prstGeom>
          <a:noFill/>
          <a:ln/>
        </p:spPr>
        <p:txBody>
          <a:bodyPr wrap="none" lIns="0" tIns="0" rIns="0" bIns="0" rtlCol="0" anchor="t"/>
          <a:lstStyle/>
          <a:p>
            <a:pPr marL="0" indent="0" algn="l">
              <a:lnSpc>
                <a:spcPts val="2250"/>
              </a:lnSpc>
              <a:buNone/>
            </a:pPr>
            <a:r>
              <a:rPr lang="en-US" sz="1600" b="1" kern="0" spc="-28" dirty="0">
                <a:solidFill>
                  <a:srgbClr val="2B4150"/>
                </a:solidFill>
                <a:latin typeface="PT Serif" pitchFamily="34" charset="0"/>
                <a:ea typeface="PT Serif" pitchFamily="34" charset="-122"/>
                <a:cs typeface="PT Serif" pitchFamily="34" charset="-120"/>
              </a:rPr>
              <a:t>Nắm rõ các quy định an toàn:</a:t>
            </a:r>
            <a:r>
              <a:rPr lang="en-US" sz="1600" kern="0" spc="-28" dirty="0">
                <a:solidFill>
                  <a:srgbClr val="2B4150"/>
                </a:solidFill>
                <a:latin typeface="PT Serif" pitchFamily="34" charset="0"/>
                <a:ea typeface="PT Serif" pitchFamily="34" charset="-122"/>
                <a:cs typeface="PT Serif" pitchFamily="34" charset="-120"/>
              </a:rPr>
              <a:t> </a:t>
            </a:r>
            <a:endParaRPr lang="en-US" sz="1600" dirty="0"/>
          </a:p>
        </p:txBody>
      </p:sp>
      <p:sp>
        <p:nvSpPr>
          <p:cNvPr id="10" name="Text 7"/>
          <p:cNvSpPr/>
          <p:nvPr/>
        </p:nvSpPr>
        <p:spPr>
          <a:xfrm>
            <a:off x="1250633" y="2673963"/>
            <a:ext cx="9096851" cy="285869"/>
          </a:xfrm>
          <a:prstGeom prst="rect">
            <a:avLst/>
          </a:prstGeom>
          <a:noFill/>
          <a:ln/>
        </p:spPr>
        <p:txBody>
          <a:bodyPr wrap="none" lIns="0" tIns="0" rIns="0" bIns="0" rtlCol="0" anchor="t"/>
          <a:lstStyle/>
          <a:p>
            <a:pPr marL="342900" indent="-342900" algn="l">
              <a:lnSpc>
                <a:spcPts val="2250"/>
              </a:lnSpc>
              <a:buSzPct val="100000"/>
              <a:buChar char="•"/>
            </a:pPr>
            <a:r>
              <a:rPr lang="en-US" sz="1400" kern="0" spc="-28" dirty="0">
                <a:solidFill>
                  <a:srgbClr val="2B4150"/>
                </a:solidFill>
                <a:latin typeface="PT Serif" pitchFamily="34" charset="0"/>
                <a:ea typeface="PT Serif" pitchFamily="34" charset="-122"/>
                <a:cs typeface="PT Serif" pitchFamily="34" charset="-120"/>
              </a:rPr>
              <a:t>Đọc kỹ hướng dẫn sử dụng và đảm bảo đào tạo đầy đủ về quy trình an toàn.</a:t>
            </a:r>
            <a:endParaRPr lang="en-US" sz="1400" dirty="0"/>
          </a:p>
        </p:txBody>
      </p:sp>
      <p:sp>
        <p:nvSpPr>
          <p:cNvPr id="11" name="Text 8"/>
          <p:cNvSpPr/>
          <p:nvPr/>
        </p:nvSpPr>
        <p:spPr>
          <a:xfrm>
            <a:off x="1250633" y="3022339"/>
            <a:ext cx="9096851" cy="285869"/>
          </a:xfrm>
          <a:prstGeom prst="rect">
            <a:avLst/>
          </a:prstGeom>
          <a:noFill/>
          <a:ln/>
        </p:spPr>
        <p:txBody>
          <a:bodyPr wrap="none" lIns="0" tIns="0" rIns="0" bIns="0" rtlCol="0" anchor="t"/>
          <a:lstStyle/>
          <a:p>
            <a:pPr marL="342900" indent="-342900" algn="l">
              <a:lnSpc>
                <a:spcPts val="2250"/>
              </a:lnSpc>
              <a:buSzPct val="100000"/>
              <a:buChar char="•"/>
            </a:pPr>
            <a:r>
              <a:rPr lang="en-US" sz="1400" kern="0" spc="-28" dirty="0">
                <a:solidFill>
                  <a:srgbClr val="2B4150"/>
                </a:solidFill>
                <a:latin typeface="PT Serif" pitchFamily="34" charset="0"/>
                <a:ea typeface="PT Serif" pitchFamily="34" charset="-122"/>
                <a:cs typeface="PT Serif" pitchFamily="34" charset="-120"/>
              </a:rPr>
              <a:t>Kiểm tra tình trạng máy: dây điện, van, hệ thống cảm biến, không có hư hỏng hay rò rỉ.</a:t>
            </a:r>
            <a:endParaRPr lang="en-US" sz="1400" dirty="0"/>
          </a:p>
        </p:txBody>
      </p:sp>
      <p:sp>
        <p:nvSpPr>
          <p:cNvPr id="12" name="Shape 9"/>
          <p:cNvSpPr/>
          <p:nvPr/>
        </p:nvSpPr>
        <p:spPr>
          <a:xfrm>
            <a:off x="692348" y="3803452"/>
            <a:ext cx="401955" cy="401955"/>
          </a:xfrm>
          <a:prstGeom prst="roundRect">
            <a:avLst>
              <a:gd name="adj" fmla="val 18670"/>
            </a:avLst>
          </a:prstGeom>
          <a:solidFill>
            <a:srgbClr val="124E73"/>
          </a:solidFill>
          <a:ln w="7620">
            <a:solidFill>
              <a:srgbClr val="2B678C"/>
            </a:solidFill>
            <a:prstDash val="solid"/>
          </a:ln>
        </p:spPr>
      </p:sp>
      <p:sp>
        <p:nvSpPr>
          <p:cNvPr id="13" name="Text 10"/>
          <p:cNvSpPr/>
          <p:nvPr/>
        </p:nvSpPr>
        <p:spPr>
          <a:xfrm>
            <a:off x="821174" y="3870365"/>
            <a:ext cx="144185" cy="268010"/>
          </a:xfrm>
          <a:prstGeom prst="rect">
            <a:avLst/>
          </a:prstGeom>
          <a:noFill/>
          <a:ln/>
        </p:spPr>
        <p:txBody>
          <a:bodyPr wrap="none" lIns="0" tIns="0" rIns="0" bIns="0" rtlCol="0" anchor="t"/>
          <a:lstStyle/>
          <a:p>
            <a:pPr marL="0" indent="0" algn="ctr">
              <a:lnSpc>
                <a:spcPts val="2100"/>
              </a:lnSpc>
              <a:buNone/>
            </a:pPr>
            <a:r>
              <a:rPr lang="en-US" sz="2100" b="1" kern="0" spc="-63" dirty="0">
                <a:solidFill>
                  <a:srgbClr val="FFFFFF"/>
                </a:solidFill>
                <a:latin typeface="Montserrat Medium" panose="00000600000000000000" pitchFamily="2" charset="0"/>
                <a:ea typeface="MuseoModerno Bold" pitchFamily="34" charset="-122"/>
                <a:cs typeface="MuseoModerno Bold" pitchFamily="34" charset="-120"/>
              </a:rPr>
              <a:t>2</a:t>
            </a:r>
            <a:endParaRPr lang="en-US" sz="2100" dirty="0"/>
          </a:p>
        </p:txBody>
      </p:sp>
      <p:sp>
        <p:nvSpPr>
          <p:cNvPr id="14" name="Text 11"/>
          <p:cNvSpPr/>
          <p:nvPr/>
        </p:nvSpPr>
        <p:spPr>
          <a:xfrm>
            <a:off x="1250633" y="3843990"/>
            <a:ext cx="9096851" cy="285869"/>
          </a:xfrm>
          <a:prstGeom prst="rect">
            <a:avLst/>
          </a:prstGeom>
          <a:noFill/>
          <a:ln/>
        </p:spPr>
        <p:txBody>
          <a:bodyPr wrap="none" lIns="0" tIns="0" rIns="0" bIns="0" rtlCol="0" anchor="t"/>
          <a:lstStyle/>
          <a:p>
            <a:pPr marL="0" indent="0" algn="l">
              <a:lnSpc>
                <a:spcPts val="2250"/>
              </a:lnSpc>
              <a:buNone/>
            </a:pPr>
            <a:r>
              <a:rPr lang="en-US" sz="1600" b="1" kern="0" spc="-28" dirty="0">
                <a:solidFill>
                  <a:srgbClr val="2B4150"/>
                </a:solidFill>
                <a:latin typeface="PT Serif" pitchFamily="34" charset="0"/>
                <a:ea typeface="PT Serif" pitchFamily="34" charset="-122"/>
                <a:cs typeface="PT Serif" pitchFamily="34" charset="-120"/>
              </a:rPr>
              <a:t>Chuẩn bị nguyên liệu: </a:t>
            </a:r>
            <a:r>
              <a:rPr lang="en-US" sz="1600" kern="0" spc="-28" dirty="0">
                <a:solidFill>
                  <a:srgbClr val="2B4150"/>
                </a:solidFill>
                <a:latin typeface="PT Serif" pitchFamily="34" charset="0"/>
                <a:ea typeface="PT Serif" pitchFamily="34" charset="-122"/>
                <a:cs typeface="PT Serif" pitchFamily="34" charset="-120"/>
              </a:rPr>
              <a:t>Đảm bảo nguyên liệu đạt tiêu chuẩn và phù hợp với quy trình sản xuất.</a:t>
            </a:r>
            <a:endParaRPr lang="en-US" sz="1600" dirty="0"/>
          </a:p>
        </p:txBody>
      </p:sp>
      <p:sp>
        <p:nvSpPr>
          <p:cNvPr id="15" name="Shape 12"/>
          <p:cNvSpPr/>
          <p:nvPr/>
        </p:nvSpPr>
        <p:spPr>
          <a:xfrm>
            <a:off x="692348" y="4625102"/>
            <a:ext cx="401955" cy="401955"/>
          </a:xfrm>
          <a:prstGeom prst="roundRect">
            <a:avLst>
              <a:gd name="adj" fmla="val 18670"/>
            </a:avLst>
          </a:prstGeom>
          <a:solidFill>
            <a:srgbClr val="124E73"/>
          </a:solidFill>
          <a:ln w="7620">
            <a:solidFill>
              <a:srgbClr val="2B678C"/>
            </a:solidFill>
            <a:prstDash val="solid"/>
          </a:ln>
        </p:spPr>
      </p:sp>
      <p:sp>
        <p:nvSpPr>
          <p:cNvPr id="16" name="Text 13"/>
          <p:cNvSpPr/>
          <p:nvPr/>
        </p:nvSpPr>
        <p:spPr>
          <a:xfrm>
            <a:off x="820698" y="4692015"/>
            <a:ext cx="145256" cy="268010"/>
          </a:xfrm>
          <a:prstGeom prst="rect">
            <a:avLst/>
          </a:prstGeom>
          <a:noFill/>
          <a:ln/>
        </p:spPr>
        <p:txBody>
          <a:bodyPr wrap="none" lIns="0" tIns="0" rIns="0" bIns="0" rtlCol="0" anchor="t"/>
          <a:lstStyle/>
          <a:p>
            <a:pPr marL="0" indent="0" algn="ctr">
              <a:lnSpc>
                <a:spcPts val="2100"/>
              </a:lnSpc>
              <a:buNone/>
            </a:pPr>
            <a:r>
              <a:rPr lang="en-US" sz="2100" b="1" kern="0" spc="-63" dirty="0">
                <a:solidFill>
                  <a:srgbClr val="FFFFFF"/>
                </a:solidFill>
                <a:latin typeface="Montserrat Medium" panose="00000600000000000000" pitchFamily="2" charset="0"/>
                <a:ea typeface="MuseoModerno Bold" pitchFamily="34" charset="-122"/>
                <a:cs typeface="MuseoModerno Bold" pitchFamily="34" charset="-120"/>
              </a:rPr>
              <a:t>3</a:t>
            </a:r>
            <a:endParaRPr lang="en-US" sz="2100" dirty="0"/>
          </a:p>
        </p:txBody>
      </p:sp>
      <p:sp>
        <p:nvSpPr>
          <p:cNvPr id="17" name="Text 14"/>
          <p:cNvSpPr/>
          <p:nvPr/>
        </p:nvSpPr>
        <p:spPr>
          <a:xfrm>
            <a:off x="1250633" y="4665640"/>
            <a:ext cx="9096851" cy="285869"/>
          </a:xfrm>
          <a:prstGeom prst="rect">
            <a:avLst/>
          </a:prstGeom>
          <a:noFill/>
          <a:ln/>
        </p:spPr>
        <p:txBody>
          <a:bodyPr wrap="none" lIns="0" tIns="0" rIns="0" bIns="0" rtlCol="0" anchor="t"/>
          <a:lstStyle/>
          <a:p>
            <a:pPr marL="0" indent="0" algn="l">
              <a:lnSpc>
                <a:spcPts val="2250"/>
              </a:lnSpc>
              <a:buNone/>
            </a:pPr>
            <a:r>
              <a:rPr lang="en-US" sz="1600" b="1" kern="0" spc="-28" dirty="0">
                <a:solidFill>
                  <a:srgbClr val="2B4150"/>
                </a:solidFill>
                <a:latin typeface="PT Serif" pitchFamily="34" charset="0"/>
                <a:ea typeface="PT Serif" pitchFamily="34" charset="-122"/>
                <a:cs typeface="PT Serif" pitchFamily="34" charset="-120"/>
              </a:rPr>
              <a:t>Khởi động máy: </a:t>
            </a:r>
            <a:r>
              <a:rPr lang="en-US" sz="1600" kern="0" spc="-28" dirty="0">
                <a:solidFill>
                  <a:srgbClr val="2B4150"/>
                </a:solidFill>
                <a:latin typeface="PT Serif" pitchFamily="34" charset="0"/>
                <a:ea typeface="PT Serif" pitchFamily="34" charset="-122"/>
                <a:cs typeface="PT Serif" pitchFamily="34" charset="-120"/>
              </a:rPr>
              <a:t>Khởi động máy và theo dõi chỉ số hiển thị để đảm bảo máy hoạt động ổn định.</a:t>
            </a:r>
            <a:endParaRPr lang="en-US" sz="1600" dirty="0"/>
          </a:p>
        </p:txBody>
      </p:sp>
      <p:sp>
        <p:nvSpPr>
          <p:cNvPr id="18" name="Shape 15"/>
          <p:cNvSpPr/>
          <p:nvPr/>
        </p:nvSpPr>
        <p:spPr>
          <a:xfrm>
            <a:off x="692348" y="5446752"/>
            <a:ext cx="401955" cy="401955"/>
          </a:xfrm>
          <a:prstGeom prst="roundRect">
            <a:avLst>
              <a:gd name="adj" fmla="val 18670"/>
            </a:avLst>
          </a:prstGeom>
          <a:solidFill>
            <a:srgbClr val="124E73"/>
          </a:solidFill>
          <a:ln w="7620">
            <a:solidFill>
              <a:srgbClr val="2B678C"/>
            </a:solidFill>
            <a:prstDash val="solid"/>
          </a:ln>
        </p:spPr>
      </p:sp>
      <p:sp>
        <p:nvSpPr>
          <p:cNvPr id="19" name="Text 16"/>
          <p:cNvSpPr/>
          <p:nvPr/>
        </p:nvSpPr>
        <p:spPr>
          <a:xfrm>
            <a:off x="809744" y="5513665"/>
            <a:ext cx="167164" cy="268010"/>
          </a:xfrm>
          <a:prstGeom prst="rect">
            <a:avLst/>
          </a:prstGeom>
          <a:noFill/>
          <a:ln/>
        </p:spPr>
        <p:txBody>
          <a:bodyPr wrap="none" lIns="0" tIns="0" rIns="0" bIns="0" rtlCol="0" anchor="t"/>
          <a:lstStyle/>
          <a:p>
            <a:pPr marL="0" indent="0" algn="ctr">
              <a:lnSpc>
                <a:spcPts val="2100"/>
              </a:lnSpc>
              <a:buNone/>
            </a:pPr>
            <a:r>
              <a:rPr lang="en-US" sz="2100" b="1" kern="0" spc="-63" dirty="0">
                <a:solidFill>
                  <a:srgbClr val="FFFFFF"/>
                </a:solidFill>
                <a:latin typeface="Montserrat Medium" panose="00000600000000000000" pitchFamily="2" charset="0"/>
                <a:ea typeface="MuseoModerno Bold" pitchFamily="34" charset="-122"/>
                <a:cs typeface="MuseoModerno Bold" pitchFamily="34" charset="-120"/>
              </a:rPr>
              <a:t>4</a:t>
            </a:r>
            <a:endParaRPr lang="en-US" sz="2100" dirty="0"/>
          </a:p>
        </p:txBody>
      </p:sp>
      <p:sp>
        <p:nvSpPr>
          <p:cNvPr id="20" name="Text 17"/>
          <p:cNvSpPr/>
          <p:nvPr/>
        </p:nvSpPr>
        <p:spPr>
          <a:xfrm>
            <a:off x="1250633" y="5487290"/>
            <a:ext cx="9096851" cy="285869"/>
          </a:xfrm>
          <a:prstGeom prst="rect">
            <a:avLst/>
          </a:prstGeom>
          <a:noFill/>
          <a:ln/>
        </p:spPr>
        <p:txBody>
          <a:bodyPr wrap="none" lIns="0" tIns="0" rIns="0" bIns="0" rtlCol="0" anchor="t"/>
          <a:lstStyle/>
          <a:p>
            <a:pPr marL="0" indent="0" algn="l">
              <a:lnSpc>
                <a:spcPts val="2250"/>
              </a:lnSpc>
              <a:buNone/>
            </a:pPr>
            <a:r>
              <a:rPr lang="en-US" sz="1600" b="1" kern="0" spc="-28" dirty="0">
                <a:solidFill>
                  <a:srgbClr val="2B4150"/>
                </a:solidFill>
                <a:latin typeface="PT Serif" pitchFamily="34" charset="0"/>
                <a:ea typeface="PT Serif" pitchFamily="34" charset="-122"/>
                <a:cs typeface="PT Serif" pitchFamily="34" charset="-120"/>
              </a:rPr>
              <a:t>Theo dõi</a:t>
            </a:r>
            <a:r>
              <a:rPr lang="en-US" sz="1600" kern="0" spc="-28" dirty="0">
                <a:solidFill>
                  <a:srgbClr val="2B4150"/>
                </a:solidFill>
                <a:latin typeface="PT Serif" pitchFamily="34" charset="0"/>
                <a:ea typeface="PT Serif" pitchFamily="34" charset="-122"/>
                <a:cs typeface="PT Serif" pitchFamily="34" charset="-120"/>
              </a:rPr>
              <a:t>: </a:t>
            </a:r>
            <a:endParaRPr lang="en-US" sz="1600" dirty="0"/>
          </a:p>
        </p:txBody>
      </p:sp>
      <p:sp>
        <p:nvSpPr>
          <p:cNvPr id="21" name="Text 18"/>
          <p:cNvSpPr/>
          <p:nvPr/>
        </p:nvSpPr>
        <p:spPr>
          <a:xfrm>
            <a:off x="1250633" y="5880316"/>
            <a:ext cx="9096851" cy="285869"/>
          </a:xfrm>
          <a:prstGeom prst="rect">
            <a:avLst/>
          </a:prstGeom>
          <a:noFill/>
          <a:ln/>
        </p:spPr>
        <p:txBody>
          <a:bodyPr wrap="none" lIns="0" tIns="0" rIns="0" bIns="0" rtlCol="0" anchor="t"/>
          <a:lstStyle/>
          <a:p>
            <a:pPr marL="342900" indent="-342900" algn="l">
              <a:lnSpc>
                <a:spcPts val="2250"/>
              </a:lnSpc>
              <a:buSzPct val="100000"/>
              <a:buChar char="•"/>
            </a:pPr>
            <a:r>
              <a:rPr lang="en-US" sz="1400" kern="0" spc="-28" dirty="0">
                <a:solidFill>
                  <a:srgbClr val="2B4150"/>
                </a:solidFill>
                <a:latin typeface="PT Serif" pitchFamily="34" charset="0"/>
                <a:ea typeface="PT Serif" pitchFamily="34" charset="-122"/>
                <a:cs typeface="PT Serif" pitchFamily="34" charset="-120"/>
              </a:rPr>
              <a:t>Kiểm tra và theo dõi các thông số.</a:t>
            </a:r>
            <a:endParaRPr lang="en-US" sz="1400" dirty="0"/>
          </a:p>
        </p:txBody>
      </p:sp>
      <p:sp>
        <p:nvSpPr>
          <p:cNvPr id="22" name="Text 19"/>
          <p:cNvSpPr/>
          <p:nvPr/>
        </p:nvSpPr>
        <p:spPr>
          <a:xfrm>
            <a:off x="1250633" y="6228693"/>
            <a:ext cx="9096851" cy="285869"/>
          </a:xfrm>
          <a:prstGeom prst="rect">
            <a:avLst/>
          </a:prstGeom>
          <a:noFill/>
          <a:ln/>
        </p:spPr>
        <p:txBody>
          <a:bodyPr wrap="none" lIns="0" tIns="0" rIns="0" bIns="0" rtlCol="0" anchor="t"/>
          <a:lstStyle/>
          <a:p>
            <a:pPr marL="342900" indent="-342900" algn="l">
              <a:lnSpc>
                <a:spcPts val="2250"/>
              </a:lnSpc>
              <a:buSzPct val="100000"/>
              <a:buChar char="•"/>
            </a:pPr>
            <a:r>
              <a:rPr lang="en-US" sz="1400" kern="0" spc="-28" dirty="0">
                <a:solidFill>
                  <a:srgbClr val="2B4150"/>
                </a:solidFill>
                <a:latin typeface="PT Serif" pitchFamily="34" charset="0"/>
                <a:ea typeface="PT Serif" pitchFamily="34" charset="-122"/>
                <a:cs typeface="PT Serif" pitchFamily="34" charset="-120"/>
              </a:rPr>
              <a:t>Chú ý âm thanh và cảm giác của máy, nếu có dấu hiệu bất thường, dừng máy và kiểm tra ngay.</a:t>
            </a:r>
            <a:endParaRPr lang="en-US" sz="1400" dirty="0"/>
          </a:p>
        </p:txBody>
      </p:sp>
      <p:sp>
        <p:nvSpPr>
          <p:cNvPr id="23" name="Shape 20"/>
          <p:cNvSpPr/>
          <p:nvPr/>
        </p:nvSpPr>
        <p:spPr>
          <a:xfrm>
            <a:off x="692348" y="7009805"/>
            <a:ext cx="401955" cy="401955"/>
          </a:xfrm>
          <a:prstGeom prst="roundRect">
            <a:avLst>
              <a:gd name="adj" fmla="val 18670"/>
            </a:avLst>
          </a:prstGeom>
          <a:solidFill>
            <a:srgbClr val="124E73"/>
          </a:solidFill>
          <a:ln w="7620">
            <a:solidFill>
              <a:srgbClr val="2B678C"/>
            </a:solidFill>
            <a:prstDash val="solid"/>
          </a:ln>
        </p:spPr>
      </p:sp>
      <p:sp>
        <p:nvSpPr>
          <p:cNvPr id="24" name="Text 21"/>
          <p:cNvSpPr/>
          <p:nvPr/>
        </p:nvSpPr>
        <p:spPr>
          <a:xfrm>
            <a:off x="822127" y="7076718"/>
            <a:ext cx="142280" cy="268010"/>
          </a:xfrm>
          <a:prstGeom prst="rect">
            <a:avLst/>
          </a:prstGeom>
          <a:noFill/>
          <a:ln/>
        </p:spPr>
        <p:txBody>
          <a:bodyPr wrap="none" lIns="0" tIns="0" rIns="0" bIns="0" rtlCol="0" anchor="t"/>
          <a:lstStyle/>
          <a:p>
            <a:pPr marL="0" indent="0" algn="ctr">
              <a:lnSpc>
                <a:spcPts val="2100"/>
              </a:lnSpc>
              <a:buNone/>
            </a:pPr>
            <a:r>
              <a:rPr lang="en-US" sz="2100" b="1" kern="0" spc="-63" dirty="0">
                <a:solidFill>
                  <a:srgbClr val="FFFFFF"/>
                </a:solidFill>
                <a:latin typeface="Montserrat Medium" panose="00000600000000000000" pitchFamily="2" charset="0"/>
                <a:ea typeface="MuseoModerno Bold" pitchFamily="34" charset="-122"/>
                <a:cs typeface="MuseoModerno Bold" pitchFamily="34" charset="-120"/>
              </a:rPr>
              <a:t>5</a:t>
            </a:r>
            <a:endParaRPr lang="en-US" sz="2100" dirty="0"/>
          </a:p>
        </p:txBody>
      </p:sp>
      <p:sp>
        <p:nvSpPr>
          <p:cNvPr id="25" name="Text 22"/>
          <p:cNvSpPr/>
          <p:nvPr/>
        </p:nvSpPr>
        <p:spPr>
          <a:xfrm>
            <a:off x="1250632" y="7058859"/>
            <a:ext cx="9096851" cy="571738"/>
          </a:xfrm>
          <a:prstGeom prst="rect">
            <a:avLst/>
          </a:prstGeom>
          <a:noFill/>
          <a:ln/>
        </p:spPr>
        <p:txBody>
          <a:bodyPr wrap="square" lIns="0" tIns="0" rIns="0" bIns="0" rtlCol="0" anchor="t"/>
          <a:lstStyle/>
          <a:p>
            <a:pPr marL="0" indent="0" algn="l">
              <a:lnSpc>
                <a:spcPts val="2250"/>
              </a:lnSpc>
              <a:buNone/>
            </a:pPr>
            <a:r>
              <a:rPr lang="en-US" sz="1600" b="1" kern="0" spc="-28" dirty="0">
                <a:solidFill>
                  <a:srgbClr val="2B4150"/>
                </a:solidFill>
                <a:latin typeface="PT Serif" pitchFamily="34" charset="0"/>
                <a:ea typeface="PT Serif" pitchFamily="34" charset="-122"/>
                <a:cs typeface="PT Serif" pitchFamily="34" charset="-120"/>
              </a:rPr>
              <a:t>Tắt máy và kiểm tra hàng ngày:</a:t>
            </a:r>
            <a:r>
              <a:rPr lang="en-US" sz="1600" kern="0" spc="-28" dirty="0">
                <a:solidFill>
                  <a:srgbClr val="2B4150"/>
                </a:solidFill>
                <a:latin typeface="PT Serif" pitchFamily="34" charset="0"/>
                <a:ea typeface="PT Serif" pitchFamily="34" charset="-122"/>
                <a:cs typeface="PT Serif" pitchFamily="34" charset="-120"/>
              </a:rPr>
              <a:t> Tắt máy đúng quy trình và thực hiện bảo trì để đảm bảo máy luôn trong trạng thái tốt.</a:t>
            </a:r>
            <a:endParaRPr lang="en-US" sz="1600" dirty="0"/>
          </a:p>
        </p:txBody>
      </p:sp>
      <p:pic>
        <p:nvPicPr>
          <p:cNvPr id="26" name="Picture 25">
            <a:extLst>
              <a:ext uri="{FF2B5EF4-FFF2-40B4-BE49-F238E27FC236}">
                <a16:creationId xmlns:a16="http://schemas.microsoft.com/office/drawing/2014/main" id="{5F45B5A4-C3E1-C4FF-B62C-B3BB54B53911}"/>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084132" y="4053126"/>
            <a:ext cx="3133368" cy="2625447"/>
          </a:xfrm>
          <a:prstGeom prst="rect">
            <a:avLst/>
          </a:prstGeom>
        </p:spPr>
      </p:pic>
      <p:sp>
        <p:nvSpPr>
          <p:cNvPr id="3" name="Text 0"/>
          <p:cNvSpPr/>
          <p:nvPr/>
        </p:nvSpPr>
        <p:spPr>
          <a:xfrm>
            <a:off x="733901" y="738068"/>
            <a:ext cx="6675239" cy="327660"/>
          </a:xfrm>
          <a:prstGeom prst="rect">
            <a:avLst/>
          </a:prstGeom>
          <a:noFill/>
          <a:ln/>
        </p:spPr>
        <p:txBody>
          <a:bodyPr wrap="none" lIns="0" tIns="0" rIns="0" bIns="0" rtlCol="0" anchor="t"/>
          <a:lstStyle/>
          <a:p>
            <a:pPr marL="0" indent="0">
              <a:lnSpc>
                <a:spcPts val="2550"/>
              </a:lnSpc>
              <a:buNone/>
            </a:pPr>
            <a:r>
              <a:rPr lang="en-US" sz="2800" b="1" kern="0" spc="-62" dirty="0">
                <a:solidFill>
                  <a:srgbClr val="124E73"/>
                </a:solidFill>
                <a:latin typeface="Montserrat Medium" panose="00000600000000000000" pitchFamily="2" charset="0"/>
                <a:ea typeface="MuseoModerno Bold" pitchFamily="34" charset="-122"/>
                <a:cs typeface="MuseoModerno Bold" pitchFamily="34" charset="-120"/>
              </a:rPr>
              <a:t>B. Các biện pháp xử lý khẩn cấp và cơ chế ứng phó sự cố</a:t>
            </a:r>
            <a:endParaRPr lang="en-US" sz="2800" dirty="0"/>
          </a:p>
        </p:txBody>
      </p:sp>
      <p:sp>
        <p:nvSpPr>
          <p:cNvPr id="4" name="Text 1"/>
          <p:cNvSpPr/>
          <p:nvPr/>
        </p:nvSpPr>
        <p:spPr>
          <a:xfrm>
            <a:off x="733901" y="1301591"/>
            <a:ext cx="9504998" cy="335399"/>
          </a:xfrm>
          <a:prstGeom prst="rect">
            <a:avLst/>
          </a:prstGeom>
          <a:noFill/>
          <a:ln/>
        </p:spPr>
        <p:txBody>
          <a:bodyPr wrap="none" lIns="0" tIns="0" rIns="0" bIns="0" rtlCol="0" anchor="t"/>
          <a:lstStyle/>
          <a:p>
            <a:pPr marL="0" indent="0">
              <a:lnSpc>
                <a:spcPts val="2600"/>
              </a:lnSpc>
              <a:buNone/>
            </a:pPr>
            <a:endParaRPr lang="en-US" sz="1650" dirty="0"/>
          </a:p>
        </p:txBody>
      </p:sp>
      <p:sp>
        <p:nvSpPr>
          <p:cNvPr id="5" name="Shape 2"/>
          <p:cNvSpPr/>
          <p:nvPr/>
        </p:nvSpPr>
        <p:spPr>
          <a:xfrm>
            <a:off x="1036915" y="1872853"/>
            <a:ext cx="22860" cy="5618559"/>
          </a:xfrm>
          <a:prstGeom prst="roundRect">
            <a:avLst>
              <a:gd name="adj" fmla="val 385266"/>
            </a:avLst>
          </a:prstGeom>
          <a:solidFill>
            <a:srgbClr val="B9D0DE"/>
          </a:solidFill>
          <a:ln/>
        </p:spPr>
      </p:sp>
      <p:sp>
        <p:nvSpPr>
          <p:cNvPr id="6" name="Shape 3"/>
          <p:cNvSpPr/>
          <p:nvPr/>
        </p:nvSpPr>
        <p:spPr>
          <a:xfrm>
            <a:off x="812483" y="2108716"/>
            <a:ext cx="471726" cy="471726"/>
          </a:xfrm>
          <a:prstGeom prst="roundRect">
            <a:avLst>
              <a:gd name="adj" fmla="val 18670"/>
            </a:avLst>
          </a:prstGeom>
          <a:solidFill>
            <a:srgbClr val="124E73"/>
          </a:solidFill>
          <a:ln w="7620">
            <a:solidFill>
              <a:srgbClr val="2B678C"/>
            </a:solidFill>
            <a:prstDash val="solid"/>
          </a:ln>
        </p:spPr>
      </p:sp>
      <p:sp>
        <p:nvSpPr>
          <p:cNvPr id="7" name="Text 4"/>
          <p:cNvSpPr/>
          <p:nvPr/>
        </p:nvSpPr>
        <p:spPr>
          <a:xfrm>
            <a:off x="976789" y="2187297"/>
            <a:ext cx="143113" cy="314563"/>
          </a:xfrm>
          <a:prstGeom prst="rect">
            <a:avLst/>
          </a:prstGeom>
          <a:noFill/>
          <a:ln/>
        </p:spPr>
        <p:txBody>
          <a:bodyPr wrap="none" lIns="0" tIns="0" rIns="0" bIns="0" rtlCol="0" anchor="t"/>
          <a:lstStyle/>
          <a:p>
            <a:pPr marL="0" indent="0" algn="ctr">
              <a:lnSpc>
                <a:spcPts val="2450"/>
              </a:lnSpc>
              <a:buNone/>
            </a:pPr>
            <a:r>
              <a:rPr lang="en-US" sz="2450" b="1" kern="0" spc="-74" dirty="0">
                <a:solidFill>
                  <a:srgbClr val="FFFFFF"/>
                </a:solidFill>
                <a:latin typeface="Montserrat Medium" panose="00000600000000000000" pitchFamily="2" charset="0"/>
                <a:ea typeface="MuseoModerno Bold" pitchFamily="34" charset="-122"/>
                <a:cs typeface="MuseoModerno Bold" pitchFamily="34" charset="-120"/>
              </a:rPr>
              <a:t>1</a:t>
            </a:r>
            <a:endParaRPr lang="en-US" sz="2450" dirty="0"/>
          </a:p>
        </p:txBody>
      </p:sp>
      <p:sp>
        <p:nvSpPr>
          <p:cNvPr id="8" name="Text 5"/>
          <p:cNvSpPr/>
          <p:nvPr/>
        </p:nvSpPr>
        <p:spPr>
          <a:xfrm>
            <a:off x="1467683" y="2082522"/>
            <a:ext cx="8771215" cy="670798"/>
          </a:xfrm>
          <a:prstGeom prst="rect">
            <a:avLst/>
          </a:prstGeom>
          <a:noFill/>
          <a:ln/>
        </p:spPr>
        <p:txBody>
          <a:bodyPr wrap="square" lIns="0" tIns="0" rIns="0" bIns="0" rtlCol="0" anchor="t"/>
          <a:lstStyle/>
          <a:p>
            <a:pPr marL="0" indent="0" algn="l">
              <a:lnSpc>
                <a:spcPts val="2600"/>
              </a:lnSpc>
              <a:buNone/>
            </a:pPr>
            <a:r>
              <a:rPr lang="en-US" sz="1650" b="1" kern="0" spc="-33" dirty="0">
                <a:solidFill>
                  <a:srgbClr val="2B4150"/>
                </a:solidFill>
                <a:latin typeface="PT Serif" pitchFamily="34" charset="0"/>
                <a:ea typeface="PT Serif" pitchFamily="34" charset="-122"/>
                <a:cs typeface="PT Serif" pitchFamily="34" charset="-120"/>
              </a:rPr>
              <a:t>Đào tạo và chuẩn bị: </a:t>
            </a:r>
            <a:r>
              <a:rPr lang="en-US" sz="1650" kern="0" spc="-33" dirty="0">
                <a:solidFill>
                  <a:srgbClr val="2B4150"/>
                </a:solidFill>
                <a:latin typeface="PT Serif" pitchFamily="34" charset="0"/>
                <a:ea typeface="PT Serif" pitchFamily="34" charset="-122"/>
                <a:cs typeface="PT Serif" pitchFamily="34" charset="-120"/>
              </a:rPr>
              <a:t>Nhân viên cần được đào tạo về các tình huống khẩn cấp như hỏng hóc máy, rò rỉ hóa chất, tai nạn lao động và cách ứng phó.</a:t>
            </a:r>
            <a:endParaRPr lang="en-US" sz="1650" dirty="0"/>
          </a:p>
        </p:txBody>
      </p:sp>
      <p:sp>
        <p:nvSpPr>
          <p:cNvPr id="9" name="Shape 6"/>
          <p:cNvSpPr/>
          <p:nvPr/>
        </p:nvSpPr>
        <p:spPr>
          <a:xfrm>
            <a:off x="812483" y="3408521"/>
            <a:ext cx="471726" cy="471726"/>
          </a:xfrm>
          <a:prstGeom prst="roundRect">
            <a:avLst>
              <a:gd name="adj" fmla="val 18670"/>
            </a:avLst>
          </a:prstGeom>
          <a:solidFill>
            <a:srgbClr val="124E73"/>
          </a:solidFill>
          <a:ln w="7620">
            <a:solidFill>
              <a:srgbClr val="2B678C"/>
            </a:solidFill>
            <a:prstDash val="solid"/>
          </a:ln>
        </p:spPr>
      </p:sp>
      <p:sp>
        <p:nvSpPr>
          <p:cNvPr id="10" name="Text 7"/>
          <p:cNvSpPr/>
          <p:nvPr/>
        </p:nvSpPr>
        <p:spPr>
          <a:xfrm>
            <a:off x="963692" y="3487103"/>
            <a:ext cx="169188" cy="314563"/>
          </a:xfrm>
          <a:prstGeom prst="rect">
            <a:avLst/>
          </a:prstGeom>
          <a:noFill/>
          <a:ln/>
        </p:spPr>
        <p:txBody>
          <a:bodyPr wrap="none" lIns="0" tIns="0" rIns="0" bIns="0" rtlCol="0" anchor="t"/>
          <a:lstStyle/>
          <a:p>
            <a:pPr marL="0" indent="0" algn="ctr">
              <a:lnSpc>
                <a:spcPts val="2450"/>
              </a:lnSpc>
              <a:buNone/>
            </a:pPr>
            <a:r>
              <a:rPr lang="en-US" sz="2450" b="1" kern="0" spc="-74" dirty="0">
                <a:solidFill>
                  <a:srgbClr val="FFFFFF"/>
                </a:solidFill>
                <a:latin typeface="Montserrat Medium" panose="00000600000000000000" pitchFamily="2" charset="0"/>
                <a:ea typeface="MuseoModerno Bold" pitchFamily="34" charset="-122"/>
                <a:cs typeface="MuseoModerno Bold" pitchFamily="34" charset="-120"/>
              </a:rPr>
              <a:t>2</a:t>
            </a:r>
            <a:endParaRPr lang="en-US" sz="2450" dirty="0"/>
          </a:p>
        </p:txBody>
      </p:sp>
      <p:sp>
        <p:nvSpPr>
          <p:cNvPr id="11" name="Text 8"/>
          <p:cNvSpPr/>
          <p:nvPr/>
        </p:nvSpPr>
        <p:spPr>
          <a:xfrm>
            <a:off x="1467683" y="3382328"/>
            <a:ext cx="8771215" cy="670798"/>
          </a:xfrm>
          <a:prstGeom prst="rect">
            <a:avLst/>
          </a:prstGeom>
          <a:noFill/>
          <a:ln/>
        </p:spPr>
        <p:txBody>
          <a:bodyPr wrap="square" lIns="0" tIns="0" rIns="0" bIns="0" rtlCol="0" anchor="t"/>
          <a:lstStyle/>
          <a:p>
            <a:pPr marL="0" indent="0" algn="l">
              <a:lnSpc>
                <a:spcPts val="2600"/>
              </a:lnSpc>
              <a:buNone/>
            </a:pPr>
            <a:r>
              <a:rPr lang="en-US" sz="1650" b="1" kern="0" spc="-33" dirty="0">
                <a:solidFill>
                  <a:srgbClr val="2B4150"/>
                </a:solidFill>
                <a:latin typeface="PT Serif" pitchFamily="34" charset="0"/>
                <a:ea typeface="PT Serif" pitchFamily="34" charset="-122"/>
                <a:cs typeface="PT Serif" pitchFamily="34" charset="-120"/>
              </a:rPr>
              <a:t>Kích hoạt ngắt điện và kiểm tra máy: </a:t>
            </a:r>
            <a:r>
              <a:rPr lang="en-US" sz="1650" kern="0" spc="-33" dirty="0">
                <a:solidFill>
                  <a:srgbClr val="2B4150"/>
                </a:solidFill>
                <a:latin typeface="PT Serif" pitchFamily="34" charset="0"/>
                <a:ea typeface="PT Serif" pitchFamily="34" charset="-122"/>
                <a:cs typeface="PT Serif" pitchFamily="34" charset="-120"/>
              </a:rPr>
              <a:t>Khi có sự cố, kích hoạt hệ thống ngắt điện khẩn cấp, kiểm tra tình trạng máy và xác định nguyên nhân.</a:t>
            </a:r>
            <a:endParaRPr lang="en-US" sz="1650" dirty="0"/>
          </a:p>
        </p:txBody>
      </p:sp>
      <p:sp>
        <p:nvSpPr>
          <p:cNvPr id="12" name="Shape 9"/>
          <p:cNvSpPr/>
          <p:nvPr/>
        </p:nvSpPr>
        <p:spPr>
          <a:xfrm>
            <a:off x="812483" y="4708327"/>
            <a:ext cx="471726" cy="471726"/>
          </a:xfrm>
          <a:prstGeom prst="roundRect">
            <a:avLst>
              <a:gd name="adj" fmla="val 18670"/>
            </a:avLst>
          </a:prstGeom>
          <a:solidFill>
            <a:srgbClr val="124E73"/>
          </a:solidFill>
          <a:ln w="7620">
            <a:solidFill>
              <a:srgbClr val="2B678C"/>
            </a:solidFill>
            <a:prstDash val="solid"/>
          </a:ln>
        </p:spPr>
      </p:sp>
      <p:sp>
        <p:nvSpPr>
          <p:cNvPr id="13" name="Text 10"/>
          <p:cNvSpPr/>
          <p:nvPr/>
        </p:nvSpPr>
        <p:spPr>
          <a:xfrm>
            <a:off x="963097" y="4786908"/>
            <a:ext cx="170497" cy="314563"/>
          </a:xfrm>
          <a:prstGeom prst="rect">
            <a:avLst/>
          </a:prstGeom>
          <a:noFill/>
          <a:ln/>
        </p:spPr>
        <p:txBody>
          <a:bodyPr wrap="none" lIns="0" tIns="0" rIns="0" bIns="0" rtlCol="0" anchor="t"/>
          <a:lstStyle/>
          <a:p>
            <a:pPr marL="0" indent="0" algn="ctr">
              <a:lnSpc>
                <a:spcPts val="2450"/>
              </a:lnSpc>
              <a:buNone/>
            </a:pPr>
            <a:r>
              <a:rPr lang="en-US" sz="2450" b="1" kern="0" spc="-74" dirty="0">
                <a:solidFill>
                  <a:srgbClr val="FFFFFF"/>
                </a:solidFill>
                <a:latin typeface="Montserrat Medium" panose="00000600000000000000" pitchFamily="2" charset="0"/>
                <a:ea typeface="MuseoModerno Bold" pitchFamily="34" charset="-122"/>
                <a:cs typeface="MuseoModerno Bold" pitchFamily="34" charset="-120"/>
              </a:rPr>
              <a:t>3</a:t>
            </a:r>
            <a:endParaRPr lang="en-US" sz="2450" dirty="0"/>
          </a:p>
        </p:txBody>
      </p:sp>
      <p:sp>
        <p:nvSpPr>
          <p:cNvPr id="14" name="Text 11"/>
          <p:cNvSpPr/>
          <p:nvPr/>
        </p:nvSpPr>
        <p:spPr>
          <a:xfrm>
            <a:off x="1467683" y="4682133"/>
            <a:ext cx="8771215" cy="670798"/>
          </a:xfrm>
          <a:prstGeom prst="rect">
            <a:avLst/>
          </a:prstGeom>
          <a:noFill/>
          <a:ln/>
        </p:spPr>
        <p:txBody>
          <a:bodyPr wrap="square" lIns="0" tIns="0" rIns="0" bIns="0" rtlCol="0" anchor="t"/>
          <a:lstStyle/>
          <a:p>
            <a:pPr marL="0" indent="0" algn="l">
              <a:lnSpc>
                <a:spcPts val="2600"/>
              </a:lnSpc>
              <a:buNone/>
            </a:pPr>
            <a:r>
              <a:rPr lang="en-US" sz="1650" b="1" kern="0" spc="-33" dirty="0">
                <a:solidFill>
                  <a:srgbClr val="2B4150"/>
                </a:solidFill>
                <a:latin typeface="PT Serif" pitchFamily="34" charset="0"/>
                <a:ea typeface="PT Serif" pitchFamily="34" charset="-122"/>
                <a:cs typeface="PT Serif" pitchFamily="34" charset="-120"/>
              </a:rPr>
              <a:t>Xử lý sự cố và bảo vệ sức khỏe: </a:t>
            </a:r>
            <a:r>
              <a:rPr lang="en-US" sz="1650" kern="0" spc="-33" dirty="0">
                <a:solidFill>
                  <a:srgbClr val="2B4150"/>
                </a:solidFill>
                <a:latin typeface="PT Serif" pitchFamily="34" charset="0"/>
                <a:ea typeface="PT Serif" pitchFamily="34" charset="-122"/>
                <a:cs typeface="PT Serif" pitchFamily="34" charset="-120"/>
              </a:rPr>
              <a:t>Nếu có rò rỉ hóa chất, sử dụng thiết bị bảo hộ và thực hiện quy trình xử lý an toàn.</a:t>
            </a:r>
            <a:endParaRPr lang="en-US" sz="1650" dirty="0"/>
          </a:p>
        </p:txBody>
      </p:sp>
      <p:sp>
        <p:nvSpPr>
          <p:cNvPr id="15" name="Shape 12"/>
          <p:cNvSpPr/>
          <p:nvPr/>
        </p:nvSpPr>
        <p:spPr>
          <a:xfrm>
            <a:off x="812483" y="6008132"/>
            <a:ext cx="471726" cy="471726"/>
          </a:xfrm>
          <a:prstGeom prst="roundRect">
            <a:avLst>
              <a:gd name="adj" fmla="val 18670"/>
            </a:avLst>
          </a:prstGeom>
          <a:solidFill>
            <a:srgbClr val="124E73"/>
          </a:solidFill>
          <a:ln w="7620">
            <a:solidFill>
              <a:srgbClr val="2B678C"/>
            </a:solidFill>
            <a:prstDash val="solid"/>
          </a:ln>
        </p:spPr>
      </p:sp>
      <p:sp>
        <p:nvSpPr>
          <p:cNvPr id="16" name="Text 13"/>
          <p:cNvSpPr/>
          <p:nvPr/>
        </p:nvSpPr>
        <p:spPr>
          <a:xfrm>
            <a:off x="950238" y="6086713"/>
            <a:ext cx="196215" cy="314563"/>
          </a:xfrm>
          <a:prstGeom prst="rect">
            <a:avLst/>
          </a:prstGeom>
          <a:noFill/>
          <a:ln/>
        </p:spPr>
        <p:txBody>
          <a:bodyPr wrap="none" lIns="0" tIns="0" rIns="0" bIns="0" rtlCol="0" anchor="t"/>
          <a:lstStyle/>
          <a:p>
            <a:pPr marL="0" indent="0" algn="ctr">
              <a:lnSpc>
                <a:spcPts val="2450"/>
              </a:lnSpc>
              <a:buNone/>
            </a:pPr>
            <a:r>
              <a:rPr lang="en-US" sz="2450" b="1" kern="0" spc="-74" dirty="0">
                <a:solidFill>
                  <a:srgbClr val="FFFFFF"/>
                </a:solidFill>
                <a:latin typeface="Montserrat Medium" panose="00000600000000000000" pitchFamily="2" charset="0"/>
                <a:ea typeface="MuseoModerno Bold" pitchFamily="34" charset="-122"/>
                <a:cs typeface="MuseoModerno Bold" pitchFamily="34" charset="-120"/>
              </a:rPr>
              <a:t>4</a:t>
            </a:r>
            <a:endParaRPr lang="en-US" sz="2450" dirty="0"/>
          </a:p>
        </p:txBody>
      </p:sp>
      <p:sp>
        <p:nvSpPr>
          <p:cNvPr id="17" name="Text 14"/>
          <p:cNvSpPr/>
          <p:nvPr/>
        </p:nvSpPr>
        <p:spPr>
          <a:xfrm>
            <a:off x="1467683" y="6082898"/>
            <a:ext cx="8771215" cy="335399"/>
          </a:xfrm>
          <a:prstGeom prst="rect">
            <a:avLst/>
          </a:prstGeom>
          <a:noFill/>
          <a:ln/>
        </p:spPr>
        <p:txBody>
          <a:bodyPr wrap="none" lIns="0" tIns="0" rIns="0" bIns="0" rtlCol="0" anchor="t"/>
          <a:lstStyle/>
          <a:p>
            <a:pPr marL="0" indent="0" algn="l">
              <a:lnSpc>
                <a:spcPts val="2600"/>
              </a:lnSpc>
              <a:buNone/>
            </a:pPr>
            <a:r>
              <a:rPr lang="en-US" sz="1650" b="1" kern="0" spc="-33" dirty="0">
                <a:solidFill>
                  <a:srgbClr val="2B4150"/>
                </a:solidFill>
                <a:latin typeface="PT Serif" pitchFamily="34" charset="0"/>
                <a:ea typeface="PT Serif" pitchFamily="34" charset="-122"/>
                <a:cs typeface="PT Serif" pitchFamily="34" charset="-120"/>
              </a:rPr>
              <a:t>Thông báo và sơ tán: </a:t>
            </a:r>
            <a:r>
              <a:rPr lang="en-US" sz="1650" kern="0" spc="-33" dirty="0">
                <a:solidFill>
                  <a:srgbClr val="2B4150"/>
                </a:solidFill>
                <a:latin typeface="PT Serif" pitchFamily="34" charset="0"/>
                <a:ea typeface="PT Serif" pitchFamily="34" charset="-122"/>
                <a:cs typeface="PT Serif" pitchFamily="34" charset="-120"/>
              </a:rPr>
              <a:t>Thông báo đội hỗ trợ khẩn cấp và thực hiện kế hoạch sơ tán nếu cần</a:t>
            </a:r>
            <a:endParaRPr lang="en-US" sz="1650" dirty="0"/>
          </a:p>
        </p:txBody>
      </p:sp>
      <p:sp>
        <p:nvSpPr>
          <p:cNvPr id="18" name="Shape 15"/>
          <p:cNvSpPr/>
          <p:nvPr/>
        </p:nvSpPr>
        <p:spPr>
          <a:xfrm>
            <a:off x="812483" y="6972538"/>
            <a:ext cx="471726" cy="471726"/>
          </a:xfrm>
          <a:prstGeom prst="roundRect">
            <a:avLst>
              <a:gd name="adj" fmla="val 18670"/>
            </a:avLst>
          </a:prstGeom>
          <a:solidFill>
            <a:srgbClr val="124E73"/>
          </a:solidFill>
          <a:ln w="7620">
            <a:solidFill>
              <a:srgbClr val="2B678C"/>
            </a:solidFill>
            <a:prstDash val="solid"/>
          </a:ln>
        </p:spPr>
      </p:sp>
      <p:sp>
        <p:nvSpPr>
          <p:cNvPr id="19" name="Text 16"/>
          <p:cNvSpPr/>
          <p:nvPr/>
        </p:nvSpPr>
        <p:spPr>
          <a:xfrm>
            <a:off x="964763" y="7051119"/>
            <a:ext cx="167045" cy="314563"/>
          </a:xfrm>
          <a:prstGeom prst="rect">
            <a:avLst/>
          </a:prstGeom>
          <a:noFill/>
          <a:ln/>
        </p:spPr>
        <p:txBody>
          <a:bodyPr wrap="none" lIns="0" tIns="0" rIns="0" bIns="0" rtlCol="0" anchor="t"/>
          <a:lstStyle/>
          <a:p>
            <a:pPr marL="0" indent="0" algn="ctr">
              <a:lnSpc>
                <a:spcPts val="2450"/>
              </a:lnSpc>
              <a:buNone/>
            </a:pPr>
            <a:r>
              <a:rPr lang="en-US" sz="2450" b="1" kern="0" spc="-74" dirty="0">
                <a:solidFill>
                  <a:srgbClr val="FFFFFF"/>
                </a:solidFill>
                <a:latin typeface="Montserrat Medium" panose="00000600000000000000" pitchFamily="2" charset="0"/>
                <a:ea typeface="MuseoModerno Bold" pitchFamily="34" charset="-122"/>
                <a:cs typeface="MuseoModerno Bold" pitchFamily="34" charset="-120"/>
              </a:rPr>
              <a:t>5</a:t>
            </a:r>
            <a:endParaRPr lang="en-US" sz="2450" dirty="0"/>
          </a:p>
        </p:txBody>
      </p:sp>
      <p:sp>
        <p:nvSpPr>
          <p:cNvPr id="20" name="Text 17"/>
          <p:cNvSpPr/>
          <p:nvPr/>
        </p:nvSpPr>
        <p:spPr>
          <a:xfrm>
            <a:off x="1467683" y="7047304"/>
            <a:ext cx="8771215" cy="335399"/>
          </a:xfrm>
          <a:prstGeom prst="rect">
            <a:avLst/>
          </a:prstGeom>
          <a:noFill/>
          <a:ln/>
        </p:spPr>
        <p:txBody>
          <a:bodyPr wrap="none" lIns="0" tIns="0" rIns="0" bIns="0" rtlCol="0" anchor="t"/>
          <a:lstStyle/>
          <a:p>
            <a:pPr marL="0" indent="0" algn="l">
              <a:lnSpc>
                <a:spcPts val="2600"/>
              </a:lnSpc>
              <a:buNone/>
            </a:pPr>
            <a:r>
              <a:rPr lang="en-US" sz="1650" b="1" kern="0" spc="-33" dirty="0">
                <a:solidFill>
                  <a:srgbClr val="2B4150"/>
                </a:solidFill>
                <a:latin typeface="PT Serif" pitchFamily="34" charset="0"/>
                <a:ea typeface="PT Serif" pitchFamily="34" charset="-122"/>
                <a:cs typeface="PT Serif" pitchFamily="34" charset="-120"/>
              </a:rPr>
              <a:t>Đánh giá và cải tiến: </a:t>
            </a:r>
            <a:r>
              <a:rPr lang="en-US" sz="1650" kern="0" spc="-33" dirty="0">
                <a:solidFill>
                  <a:srgbClr val="2B4150"/>
                </a:solidFill>
                <a:latin typeface="PT Serif" pitchFamily="34" charset="0"/>
                <a:ea typeface="PT Serif" pitchFamily="34" charset="-122"/>
                <a:cs typeface="PT Serif" pitchFamily="34" charset="-120"/>
              </a:rPr>
              <a:t>Sau sự cố, tổ chức cuộc họp để rút kinh nghiệm và cải tiến quy trình.</a:t>
            </a:r>
            <a:endParaRPr lang="en-US" sz="1650" dirty="0"/>
          </a:p>
        </p:txBody>
      </p:sp>
      <p:pic>
        <p:nvPicPr>
          <p:cNvPr id="21" name="Picture 20">
            <a:extLst>
              <a:ext uri="{FF2B5EF4-FFF2-40B4-BE49-F238E27FC236}">
                <a16:creationId xmlns:a16="http://schemas.microsoft.com/office/drawing/2014/main" id="{65466AE7-F243-7949-7CB3-1F69F5718911}"/>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b="12925"/>
          <a:stretch/>
        </p:blipFill>
        <p:spPr>
          <a:xfrm>
            <a:off x="10378917" y="2775207"/>
            <a:ext cx="4229235" cy="3966021"/>
          </a:xfrm>
          <a:prstGeom prst="rect">
            <a:avLst/>
          </a:prstGeom>
        </p:spPr>
      </p:pic>
      <p:sp>
        <p:nvSpPr>
          <p:cNvPr id="3" name="Text 0"/>
          <p:cNvSpPr/>
          <p:nvPr/>
        </p:nvSpPr>
        <p:spPr>
          <a:xfrm>
            <a:off x="2757309" y="827784"/>
            <a:ext cx="4449485" cy="318135"/>
          </a:xfrm>
          <a:prstGeom prst="rect">
            <a:avLst/>
          </a:prstGeom>
          <a:noFill/>
          <a:ln/>
        </p:spPr>
        <p:txBody>
          <a:bodyPr wrap="none" lIns="0" tIns="0" rIns="0" bIns="0" rtlCol="0" anchor="t"/>
          <a:lstStyle/>
          <a:p>
            <a:pPr marL="0" indent="0" algn="ctr">
              <a:lnSpc>
                <a:spcPts val="2500"/>
              </a:lnSpc>
              <a:buNone/>
            </a:pPr>
            <a:r>
              <a:rPr lang="en-US" sz="2800" b="1" kern="0" spc="-60" dirty="0">
                <a:solidFill>
                  <a:srgbClr val="124E73"/>
                </a:solidFill>
                <a:latin typeface="Montserrat Medium" panose="00000600000000000000" pitchFamily="2" charset="0"/>
                <a:ea typeface="MuseoModerno Bold" pitchFamily="34" charset="-122"/>
                <a:cs typeface="MuseoModerno Bold" pitchFamily="34" charset="-120"/>
              </a:rPr>
              <a:t>V. Đánh giá rủi ro và quản lý mối nguy</a:t>
            </a:r>
            <a:endParaRPr lang="en-US" sz="2800" dirty="0"/>
          </a:p>
        </p:txBody>
      </p:sp>
      <p:pic>
        <p:nvPicPr>
          <p:cNvPr id="4" name="Image 1" descr="preencoded.png"/>
          <p:cNvPicPr>
            <a:picLocks noChangeAspect="1"/>
          </p:cNvPicPr>
          <p:nvPr/>
        </p:nvPicPr>
        <p:blipFill>
          <a:blip r:embed="rId4"/>
          <a:stretch>
            <a:fillRect/>
          </a:stretch>
        </p:blipFill>
        <p:spPr>
          <a:xfrm>
            <a:off x="684319" y="2000131"/>
            <a:ext cx="848439" cy="1036912"/>
          </a:xfrm>
          <a:prstGeom prst="rect">
            <a:avLst/>
          </a:prstGeom>
        </p:spPr>
      </p:pic>
      <p:sp>
        <p:nvSpPr>
          <p:cNvPr id="5" name="Text 1"/>
          <p:cNvSpPr/>
          <p:nvPr/>
        </p:nvSpPr>
        <p:spPr>
          <a:xfrm>
            <a:off x="1787195" y="2205306"/>
            <a:ext cx="2121098" cy="265152"/>
          </a:xfrm>
          <a:prstGeom prst="rect">
            <a:avLst/>
          </a:prstGeom>
          <a:noFill/>
          <a:ln/>
        </p:spPr>
        <p:txBody>
          <a:bodyPr wrap="none" lIns="0" tIns="0" rIns="0" bIns="0" rtlCol="0" anchor="t"/>
          <a:lstStyle/>
          <a:p>
            <a:pPr marL="0" indent="0" algn="l">
              <a:lnSpc>
                <a:spcPts val="2050"/>
              </a:lnSpc>
              <a:buNone/>
            </a:pPr>
            <a:r>
              <a:rPr lang="en-US" b="1" kern="0" spc="-50" dirty="0">
                <a:solidFill>
                  <a:srgbClr val="2B4150"/>
                </a:solidFill>
                <a:latin typeface="Montserrat Medium" panose="00000600000000000000" pitchFamily="2" charset="0"/>
                <a:ea typeface="MuseoModerno Bold" pitchFamily="34" charset="-122"/>
                <a:cs typeface="MuseoModerno Bold" pitchFamily="34" charset="-120"/>
              </a:rPr>
              <a:t>Sự cố máy móc </a:t>
            </a:r>
            <a:endParaRPr lang="en-US" dirty="0"/>
          </a:p>
        </p:txBody>
      </p:sp>
      <p:sp>
        <p:nvSpPr>
          <p:cNvPr id="6" name="Text 2"/>
          <p:cNvSpPr/>
          <p:nvPr/>
        </p:nvSpPr>
        <p:spPr>
          <a:xfrm>
            <a:off x="1787195" y="2572257"/>
            <a:ext cx="8682157" cy="271463"/>
          </a:xfrm>
          <a:prstGeom prst="rect">
            <a:avLst/>
          </a:prstGeom>
          <a:noFill/>
          <a:ln/>
        </p:spPr>
        <p:txBody>
          <a:bodyPr wrap="none" lIns="0" tIns="0" rIns="0" bIns="0" rtlCol="0" anchor="t"/>
          <a:lstStyle/>
          <a:p>
            <a:pPr marL="0" indent="0" algn="l">
              <a:lnSpc>
                <a:spcPts val="2100"/>
              </a:lnSpc>
              <a:buNone/>
            </a:pPr>
            <a:r>
              <a:rPr lang="en-US" sz="1600" kern="0" spc="-27" dirty="0">
                <a:solidFill>
                  <a:srgbClr val="2B4150"/>
                </a:solidFill>
                <a:latin typeface="PT Serif" pitchFamily="34" charset="0"/>
                <a:ea typeface="PT Serif" pitchFamily="34" charset="-122"/>
                <a:cs typeface="PT Serif" pitchFamily="34" charset="-120"/>
              </a:rPr>
              <a:t>Hỏng hóc hoặc mất điện đột ngột có thể gây gián đoạn hoạt động, tăng nguy cơ tai nạn lao động.</a:t>
            </a:r>
            <a:endParaRPr lang="en-US" sz="1600" dirty="0"/>
          </a:p>
        </p:txBody>
      </p:sp>
      <p:pic>
        <p:nvPicPr>
          <p:cNvPr id="7" name="Image 2" descr="preencoded.png"/>
          <p:cNvPicPr>
            <a:picLocks noChangeAspect="1"/>
          </p:cNvPicPr>
          <p:nvPr/>
        </p:nvPicPr>
        <p:blipFill>
          <a:blip r:embed="rId5"/>
          <a:stretch>
            <a:fillRect/>
          </a:stretch>
        </p:blipFill>
        <p:spPr>
          <a:xfrm>
            <a:off x="684319" y="3039426"/>
            <a:ext cx="848439" cy="1036912"/>
          </a:xfrm>
          <a:prstGeom prst="rect">
            <a:avLst/>
          </a:prstGeom>
        </p:spPr>
      </p:pic>
      <p:sp>
        <p:nvSpPr>
          <p:cNvPr id="8" name="Text 3"/>
          <p:cNvSpPr/>
          <p:nvPr/>
        </p:nvSpPr>
        <p:spPr>
          <a:xfrm>
            <a:off x="1787195" y="3115301"/>
            <a:ext cx="2135981" cy="265152"/>
          </a:xfrm>
          <a:prstGeom prst="rect">
            <a:avLst/>
          </a:prstGeom>
          <a:noFill/>
          <a:ln/>
        </p:spPr>
        <p:txBody>
          <a:bodyPr wrap="none" lIns="0" tIns="0" rIns="0" bIns="0" rtlCol="0" anchor="t"/>
          <a:lstStyle/>
          <a:p>
            <a:pPr marL="0" indent="0" algn="l">
              <a:lnSpc>
                <a:spcPts val="2050"/>
              </a:lnSpc>
              <a:buNone/>
            </a:pPr>
            <a:r>
              <a:rPr lang="en-US" b="1" kern="0" spc="-50" dirty="0">
                <a:solidFill>
                  <a:srgbClr val="2B4150"/>
                </a:solidFill>
                <a:latin typeface="Montserrat Medium" panose="00000600000000000000" pitchFamily="2" charset="0"/>
                <a:ea typeface="MuseoModerno Bold" pitchFamily="34" charset="-122"/>
                <a:cs typeface="MuseoModerno Bold" pitchFamily="34" charset="-120"/>
              </a:rPr>
              <a:t>Bộ phận chuyển động</a:t>
            </a:r>
            <a:endParaRPr lang="en-US" dirty="0"/>
          </a:p>
        </p:txBody>
      </p:sp>
      <p:sp>
        <p:nvSpPr>
          <p:cNvPr id="9" name="Text 4"/>
          <p:cNvSpPr/>
          <p:nvPr/>
        </p:nvSpPr>
        <p:spPr>
          <a:xfrm>
            <a:off x="1787195" y="3482251"/>
            <a:ext cx="8682157" cy="271463"/>
          </a:xfrm>
          <a:prstGeom prst="rect">
            <a:avLst/>
          </a:prstGeom>
          <a:noFill/>
          <a:ln/>
        </p:spPr>
        <p:txBody>
          <a:bodyPr wrap="none" lIns="0" tIns="0" rIns="0" bIns="0" rtlCol="0" anchor="t"/>
          <a:lstStyle/>
          <a:p>
            <a:pPr marL="0" indent="0" algn="l">
              <a:lnSpc>
                <a:spcPts val="2100"/>
              </a:lnSpc>
              <a:buNone/>
            </a:pPr>
            <a:r>
              <a:rPr lang="en-US" sz="1600" kern="0" spc="-27" dirty="0">
                <a:solidFill>
                  <a:srgbClr val="2B4150"/>
                </a:solidFill>
                <a:latin typeface="PT Serif" pitchFamily="34" charset="0"/>
                <a:ea typeface="PT Serif" pitchFamily="34" charset="-122"/>
                <a:cs typeface="PT Serif" pitchFamily="34" charset="-120"/>
              </a:rPr>
              <a:t>Các bộ phận chuyển động không che chắn đúng cách có thể gây chấn thương khi tiếp xúc trực tiếp.</a:t>
            </a:r>
            <a:endParaRPr lang="en-US" sz="1600" dirty="0"/>
          </a:p>
        </p:txBody>
      </p:sp>
      <p:pic>
        <p:nvPicPr>
          <p:cNvPr id="10" name="Image 3" descr="preencoded.png"/>
          <p:cNvPicPr>
            <a:picLocks noChangeAspect="1"/>
          </p:cNvPicPr>
          <p:nvPr/>
        </p:nvPicPr>
        <p:blipFill>
          <a:blip r:embed="rId6"/>
          <a:stretch>
            <a:fillRect/>
          </a:stretch>
        </p:blipFill>
        <p:spPr>
          <a:xfrm>
            <a:off x="683928" y="4113136"/>
            <a:ext cx="848439" cy="1036912"/>
          </a:xfrm>
          <a:prstGeom prst="rect">
            <a:avLst/>
          </a:prstGeom>
        </p:spPr>
      </p:pic>
      <p:sp>
        <p:nvSpPr>
          <p:cNvPr id="11" name="Text 5"/>
          <p:cNvSpPr/>
          <p:nvPr/>
        </p:nvSpPr>
        <p:spPr>
          <a:xfrm>
            <a:off x="1786804" y="4230848"/>
            <a:ext cx="2121098" cy="265152"/>
          </a:xfrm>
          <a:prstGeom prst="rect">
            <a:avLst/>
          </a:prstGeom>
          <a:noFill/>
          <a:ln/>
        </p:spPr>
        <p:txBody>
          <a:bodyPr wrap="none" lIns="0" tIns="0" rIns="0" bIns="0" rtlCol="0" anchor="t"/>
          <a:lstStyle/>
          <a:p>
            <a:pPr marL="0" indent="0" algn="l">
              <a:lnSpc>
                <a:spcPts val="2050"/>
              </a:lnSpc>
              <a:buNone/>
            </a:pPr>
            <a:r>
              <a:rPr lang="en-US" b="1" kern="0" spc="-50" dirty="0">
                <a:solidFill>
                  <a:srgbClr val="2B4150"/>
                </a:solidFill>
                <a:latin typeface="Montserrat Medium" panose="00000600000000000000" pitchFamily="2" charset="0"/>
                <a:ea typeface="MuseoModerno Bold" pitchFamily="34" charset="-122"/>
                <a:cs typeface="MuseoModerno Bold" pitchFamily="34" charset="-120"/>
              </a:rPr>
              <a:t>Rủi ro hóa chất</a:t>
            </a:r>
            <a:endParaRPr lang="en-US" dirty="0"/>
          </a:p>
        </p:txBody>
      </p:sp>
      <p:sp>
        <p:nvSpPr>
          <p:cNvPr id="12" name="Text 6"/>
          <p:cNvSpPr/>
          <p:nvPr/>
        </p:nvSpPr>
        <p:spPr>
          <a:xfrm>
            <a:off x="1786804" y="4597799"/>
            <a:ext cx="8682157" cy="271463"/>
          </a:xfrm>
          <a:prstGeom prst="rect">
            <a:avLst/>
          </a:prstGeom>
          <a:noFill/>
          <a:ln/>
        </p:spPr>
        <p:txBody>
          <a:bodyPr wrap="none" lIns="0" tIns="0" rIns="0" bIns="0" rtlCol="0" anchor="t"/>
          <a:lstStyle/>
          <a:p>
            <a:pPr marL="0" indent="0" algn="l">
              <a:lnSpc>
                <a:spcPts val="2100"/>
              </a:lnSpc>
              <a:buNone/>
            </a:pPr>
            <a:r>
              <a:rPr lang="en-US" sz="1600" kern="0" spc="-27" dirty="0">
                <a:solidFill>
                  <a:srgbClr val="2B4150"/>
                </a:solidFill>
                <a:latin typeface="PT Serif" pitchFamily="34" charset="0"/>
                <a:ea typeface="PT Serif" pitchFamily="34" charset="-122"/>
                <a:cs typeface="PT Serif" pitchFamily="34" charset="-120"/>
              </a:rPr>
              <a:t>Hóa chất có thể gây phản ứng, rò rỉ hoặc phơi nhiễm, ảnh hưởng đến sức khỏe người lao động.</a:t>
            </a:r>
            <a:endParaRPr lang="en-US" sz="1600" dirty="0"/>
          </a:p>
        </p:txBody>
      </p:sp>
      <p:pic>
        <p:nvPicPr>
          <p:cNvPr id="13" name="Image 4" descr="preencoded.png"/>
          <p:cNvPicPr>
            <a:picLocks noChangeAspect="1"/>
          </p:cNvPicPr>
          <p:nvPr/>
        </p:nvPicPr>
        <p:blipFill>
          <a:blip r:embed="rId7"/>
          <a:stretch>
            <a:fillRect/>
          </a:stretch>
        </p:blipFill>
        <p:spPr>
          <a:xfrm>
            <a:off x="684318" y="5168447"/>
            <a:ext cx="848439" cy="1036912"/>
          </a:xfrm>
          <a:prstGeom prst="rect">
            <a:avLst/>
          </a:prstGeom>
        </p:spPr>
      </p:pic>
      <p:sp>
        <p:nvSpPr>
          <p:cNvPr id="14" name="Text 7"/>
          <p:cNvSpPr/>
          <p:nvPr/>
        </p:nvSpPr>
        <p:spPr>
          <a:xfrm>
            <a:off x="1802078" y="5221070"/>
            <a:ext cx="2121098" cy="265152"/>
          </a:xfrm>
          <a:prstGeom prst="rect">
            <a:avLst/>
          </a:prstGeom>
          <a:noFill/>
          <a:ln/>
        </p:spPr>
        <p:txBody>
          <a:bodyPr wrap="none" lIns="0" tIns="0" rIns="0" bIns="0" rtlCol="0" anchor="t"/>
          <a:lstStyle/>
          <a:p>
            <a:pPr marL="0" indent="0" algn="l">
              <a:lnSpc>
                <a:spcPts val="2050"/>
              </a:lnSpc>
              <a:buNone/>
            </a:pPr>
            <a:r>
              <a:rPr lang="en-US" b="1" kern="0" spc="-50" dirty="0">
                <a:solidFill>
                  <a:srgbClr val="2B4150"/>
                </a:solidFill>
                <a:latin typeface="Montserrat Medium" panose="00000600000000000000" pitchFamily="2" charset="0"/>
                <a:ea typeface="MuseoModerno Bold" pitchFamily="34" charset="-122"/>
                <a:cs typeface="MuseoModerno Bold" pitchFamily="34" charset="-120"/>
              </a:rPr>
              <a:t>Nguy cơ cháy nổ</a:t>
            </a:r>
            <a:endParaRPr lang="en-US" dirty="0"/>
          </a:p>
        </p:txBody>
      </p:sp>
      <p:sp>
        <p:nvSpPr>
          <p:cNvPr id="15" name="Text 8"/>
          <p:cNvSpPr/>
          <p:nvPr/>
        </p:nvSpPr>
        <p:spPr>
          <a:xfrm>
            <a:off x="1802078" y="5588021"/>
            <a:ext cx="8682157" cy="542925"/>
          </a:xfrm>
          <a:prstGeom prst="rect">
            <a:avLst/>
          </a:prstGeom>
          <a:noFill/>
          <a:ln/>
        </p:spPr>
        <p:txBody>
          <a:bodyPr wrap="square" lIns="0" tIns="0" rIns="0" bIns="0" rtlCol="0" anchor="t"/>
          <a:lstStyle/>
          <a:p>
            <a:pPr marL="0" indent="0" algn="l">
              <a:lnSpc>
                <a:spcPts val="2100"/>
              </a:lnSpc>
              <a:buNone/>
            </a:pPr>
            <a:r>
              <a:rPr lang="en-US" sz="1600" kern="0" spc="-27" dirty="0">
                <a:solidFill>
                  <a:srgbClr val="2B4150"/>
                </a:solidFill>
                <a:latin typeface="PT Serif" pitchFamily="34" charset="0"/>
                <a:ea typeface="PT Serif" pitchFamily="34" charset="-122"/>
                <a:cs typeface="PT Serif" pitchFamily="34" charset="-120"/>
              </a:rPr>
              <a:t>Vi phạm quy định an toàn lao động có thể dẫn đến hỏa hoạn, cháy nổ, đặc biệt trong môi trường có nguyên liệu dễ cháy.</a:t>
            </a:r>
            <a:endParaRPr lang="en-US" sz="1600" dirty="0"/>
          </a:p>
        </p:txBody>
      </p:sp>
      <p:pic>
        <p:nvPicPr>
          <p:cNvPr id="16" name="Image 5" descr="preencoded.png"/>
          <p:cNvPicPr>
            <a:picLocks noChangeAspect="1"/>
          </p:cNvPicPr>
          <p:nvPr/>
        </p:nvPicPr>
        <p:blipFill>
          <a:blip r:embed="rId8"/>
          <a:stretch>
            <a:fillRect/>
          </a:stretch>
        </p:blipFill>
        <p:spPr>
          <a:xfrm>
            <a:off x="684319" y="6223758"/>
            <a:ext cx="848439" cy="1036912"/>
          </a:xfrm>
          <a:prstGeom prst="rect">
            <a:avLst/>
          </a:prstGeom>
        </p:spPr>
      </p:pic>
      <p:sp>
        <p:nvSpPr>
          <p:cNvPr id="17" name="Text 9"/>
          <p:cNvSpPr/>
          <p:nvPr/>
        </p:nvSpPr>
        <p:spPr>
          <a:xfrm>
            <a:off x="1802078" y="6578621"/>
            <a:ext cx="2121098" cy="265152"/>
          </a:xfrm>
          <a:prstGeom prst="rect">
            <a:avLst/>
          </a:prstGeom>
          <a:noFill/>
          <a:ln/>
        </p:spPr>
        <p:txBody>
          <a:bodyPr wrap="none" lIns="0" tIns="0" rIns="0" bIns="0" rtlCol="0" anchor="t"/>
          <a:lstStyle/>
          <a:p>
            <a:pPr marL="0" indent="0" algn="l">
              <a:lnSpc>
                <a:spcPts val="2050"/>
              </a:lnSpc>
              <a:buNone/>
            </a:pPr>
            <a:r>
              <a:rPr lang="en-US" b="1" kern="0" spc="-50" dirty="0">
                <a:solidFill>
                  <a:srgbClr val="2B4150"/>
                </a:solidFill>
                <a:latin typeface="Montserrat Medium" panose="00000600000000000000" pitchFamily="2" charset="0"/>
                <a:ea typeface="MuseoModerno Bold" pitchFamily="34" charset="-122"/>
                <a:cs typeface="MuseoModerno Bold" pitchFamily="34" charset="-120"/>
              </a:rPr>
              <a:t>Yếu tố con người</a:t>
            </a:r>
            <a:endParaRPr lang="en-US" dirty="0"/>
          </a:p>
        </p:txBody>
      </p:sp>
      <p:sp>
        <p:nvSpPr>
          <p:cNvPr id="18" name="Text 10"/>
          <p:cNvSpPr/>
          <p:nvPr/>
        </p:nvSpPr>
        <p:spPr>
          <a:xfrm>
            <a:off x="1802078" y="6945571"/>
            <a:ext cx="8682157" cy="271463"/>
          </a:xfrm>
          <a:prstGeom prst="rect">
            <a:avLst/>
          </a:prstGeom>
          <a:noFill/>
          <a:ln/>
        </p:spPr>
        <p:txBody>
          <a:bodyPr wrap="none" lIns="0" tIns="0" rIns="0" bIns="0" rtlCol="0" anchor="t"/>
          <a:lstStyle/>
          <a:p>
            <a:pPr marL="0" indent="0" algn="l">
              <a:lnSpc>
                <a:spcPts val="2100"/>
              </a:lnSpc>
              <a:buNone/>
            </a:pPr>
            <a:r>
              <a:rPr lang="en-US" sz="1600" kern="0" spc="-27" dirty="0">
                <a:solidFill>
                  <a:srgbClr val="2B4150"/>
                </a:solidFill>
                <a:latin typeface="PT Serif" pitchFamily="34" charset="0"/>
                <a:ea typeface="PT Serif" pitchFamily="34" charset="-122"/>
                <a:cs typeface="PT Serif" pitchFamily="34" charset="-120"/>
              </a:rPr>
              <a:t>Thiếu đào tạo hoặc sự thiếu chú ý trong vận hành có thể dẫn đến sai sót, gây nguy hiểm.</a:t>
            </a:r>
            <a:endParaRPr lang="en-US" sz="1600" dirty="0"/>
          </a:p>
        </p:txBody>
      </p:sp>
      <p:pic>
        <p:nvPicPr>
          <p:cNvPr id="19" name="Picture 18">
            <a:extLst>
              <a:ext uri="{FF2B5EF4-FFF2-40B4-BE49-F238E27FC236}">
                <a16:creationId xmlns:a16="http://schemas.microsoft.com/office/drawing/2014/main" id="{E898EEF4-917A-2BD1-C519-CD067352238C}"/>
              </a:ext>
            </a:extLst>
          </p:cNvPr>
          <p:cNvPicPr>
            <a:picLocks noChangeAspect="1"/>
          </p:cNvPicPr>
          <p:nvPr/>
        </p:nvPicPr>
        <p:blipFill>
          <a:blip r:embed="rId9"/>
          <a:stretch>
            <a:fillRect/>
          </a:stretch>
        </p:blipFill>
        <p:spPr>
          <a:xfrm>
            <a:off x="11877150" y="7416541"/>
            <a:ext cx="2550447" cy="7897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010392" y="3402087"/>
            <a:ext cx="2655634" cy="2655634"/>
          </a:xfrm>
          <a:prstGeom prst="rect">
            <a:avLst/>
          </a:prstGeom>
        </p:spPr>
      </p:pic>
      <p:sp>
        <p:nvSpPr>
          <p:cNvPr id="3" name="Text 0"/>
          <p:cNvSpPr/>
          <p:nvPr/>
        </p:nvSpPr>
        <p:spPr>
          <a:xfrm>
            <a:off x="639008" y="502087"/>
            <a:ext cx="3018949" cy="285274"/>
          </a:xfrm>
          <a:prstGeom prst="rect">
            <a:avLst/>
          </a:prstGeom>
          <a:noFill/>
          <a:ln/>
        </p:spPr>
        <p:txBody>
          <a:bodyPr wrap="none" lIns="0" tIns="0" rIns="0" bIns="0" rtlCol="0" anchor="t"/>
          <a:lstStyle/>
          <a:p>
            <a:pPr marL="0" indent="0">
              <a:lnSpc>
                <a:spcPts val="2200"/>
              </a:lnSpc>
              <a:buNone/>
            </a:pPr>
            <a:r>
              <a:rPr lang="en-US" sz="2800" b="1" kern="0" spc="-54" dirty="0">
                <a:solidFill>
                  <a:srgbClr val="124E73"/>
                </a:solidFill>
                <a:latin typeface="Montserrat Medium" panose="00000600000000000000" pitchFamily="2" charset="0"/>
                <a:ea typeface="MuseoModerno Bold" pitchFamily="34" charset="-122"/>
                <a:cs typeface="MuseoModerno Bold" pitchFamily="34" charset="-120"/>
              </a:rPr>
              <a:t>B. Các chiến lược phòng ngừa</a:t>
            </a:r>
            <a:endParaRPr lang="en-US" sz="2800" dirty="0"/>
          </a:p>
        </p:txBody>
      </p:sp>
      <p:sp>
        <p:nvSpPr>
          <p:cNvPr id="4" name="Text 1"/>
          <p:cNvSpPr/>
          <p:nvPr/>
        </p:nvSpPr>
        <p:spPr>
          <a:xfrm>
            <a:off x="639009" y="1082993"/>
            <a:ext cx="4355798" cy="285274"/>
          </a:xfrm>
          <a:prstGeom prst="rect">
            <a:avLst/>
          </a:prstGeom>
          <a:noFill/>
          <a:ln/>
        </p:spPr>
        <p:txBody>
          <a:bodyPr wrap="none" lIns="0" tIns="0" rIns="0" bIns="0" rtlCol="0" anchor="t"/>
          <a:lstStyle/>
          <a:p>
            <a:pPr marL="0" indent="0">
              <a:lnSpc>
                <a:spcPts val="2200"/>
              </a:lnSpc>
              <a:buNone/>
            </a:pPr>
            <a:r>
              <a:rPr lang="en-US" sz="2000" b="1" kern="0" spc="-54" dirty="0">
                <a:solidFill>
                  <a:srgbClr val="124E73"/>
                </a:solidFill>
                <a:latin typeface="Montserrat Medium" panose="00000600000000000000" pitchFamily="2" charset="0"/>
                <a:ea typeface="MuseoModerno Bold" pitchFamily="34" charset="-122"/>
                <a:cs typeface="MuseoModerno Bold" pitchFamily="34" charset="-120"/>
              </a:rPr>
              <a:t>1. Kiểm tra và bảo dưỡng định kỳ</a:t>
            </a:r>
            <a:endParaRPr lang="en-US" sz="2000" dirty="0"/>
          </a:p>
        </p:txBody>
      </p:sp>
      <p:sp>
        <p:nvSpPr>
          <p:cNvPr id="5" name="Shape 2"/>
          <p:cNvSpPr/>
          <p:nvPr/>
        </p:nvSpPr>
        <p:spPr>
          <a:xfrm>
            <a:off x="639009" y="1580317"/>
            <a:ext cx="8846636" cy="672465"/>
          </a:xfrm>
          <a:prstGeom prst="roundRect">
            <a:avLst>
              <a:gd name="adj" fmla="val 11405"/>
            </a:avLst>
          </a:prstGeom>
          <a:solidFill>
            <a:srgbClr val="124E73"/>
          </a:solidFill>
          <a:ln w="7620">
            <a:solidFill>
              <a:srgbClr val="2B678C"/>
            </a:solidFill>
            <a:prstDash val="solid"/>
          </a:ln>
        </p:spPr>
      </p:sp>
      <p:sp>
        <p:nvSpPr>
          <p:cNvPr id="6" name="Text 3"/>
          <p:cNvSpPr/>
          <p:nvPr/>
        </p:nvSpPr>
        <p:spPr>
          <a:xfrm>
            <a:off x="829151" y="1719143"/>
            <a:ext cx="11509058" cy="292179"/>
          </a:xfrm>
          <a:prstGeom prst="rect">
            <a:avLst/>
          </a:prstGeom>
          <a:noFill/>
          <a:ln/>
        </p:spPr>
        <p:txBody>
          <a:bodyPr wrap="none" lIns="0" tIns="0" rIns="0" bIns="0" rtlCol="0" anchor="t"/>
          <a:lstStyle/>
          <a:p>
            <a:pPr marL="342900" indent="-342900" algn="l">
              <a:lnSpc>
                <a:spcPts val="2300"/>
              </a:lnSpc>
              <a:buSzPct val="100000"/>
              <a:buChar char="•"/>
            </a:pPr>
            <a:r>
              <a:rPr lang="en-US" sz="1400" b="1" kern="0" spc="-29" dirty="0">
                <a:solidFill>
                  <a:srgbClr val="FFFFFF"/>
                </a:solidFill>
                <a:latin typeface="PT Serif" pitchFamily="34" charset="0"/>
                <a:ea typeface="PT Serif" pitchFamily="34" charset="-122"/>
                <a:cs typeface="PT Serif" pitchFamily="34" charset="-120"/>
              </a:rPr>
              <a:t>Lịch trình bảo trì</a:t>
            </a:r>
            <a:r>
              <a:rPr lang="en-US" sz="1400" kern="0" spc="-29" dirty="0">
                <a:solidFill>
                  <a:srgbClr val="FFFFFF"/>
                </a:solidFill>
                <a:latin typeface="PT Serif" pitchFamily="34" charset="0"/>
                <a:ea typeface="PT Serif" pitchFamily="34" charset="-122"/>
                <a:cs typeface="PT Serif" pitchFamily="34" charset="-120"/>
              </a:rPr>
              <a:t>: Thực hiện định kỳ hàng tháng hoặc theo yêu cầu của nhà sản xuất.</a:t>
            </a:r>
            <a:endParaRPr lang="en-US" sz="1400" dirty="0"/>
          </a:p>
        </p:txBody>
      </p:sp>
      <p:sp>
        <p:nvSpPr>
          <p:cNvPr id="7" name="Shape 4"/>
          <p:cNvSpPr/>
          <p:nvPr/>
        </p:nvSpPr>
        <p:spPr>
          <a:xfrm>
            <a:off x="639009" y="2435304"/>
            <a:ext cx="8846636" cy="1423273"/>
          </a:xfrm>
          <a:prstGeom prst="roundRect">
            <a:avLst>
              <a:gd name="adj" fmla="val 5389"/>
            </a:avLst>
          </a:prstGeom>
          <a:solidFill>
            <a:srgbClr val="124E73"/>
          </a:solidFill>
          <a:ln w="7620">
            <a:solidFill>
              <a:srgbClr val="2B678C"/>
            </a:solidFill>
            <a:prstDash val="solid"/>
          </a:ln>
        </p:spPr>
      </p:sp>
      <p:sp>
        <p:nvSpPr>
          <p:cNvPr id="8" name="Text 5"/>
          <p:cNvSpPr/>
          <p:nvPr/>
        </p:nvSpPr>
        <p:spPr>
          <a:xfrm>
            <a:off x="829151" y="2574131"/>
            <a:ext cx="2282547" cy="285274"/>
          </a:xfrm>
          <a:prstGeom prst="rect">
            <a:avLst/>
          </a:prstGeom>
          <a:noFill/>
          <a:ln/>
        </p:spPr>
        <p:txBody>
          <a:bodyPr wrap="none" lIns="0" tIns="0" rIns="0" bIns="0" rtlCol="0" anchor="t"/>
          <a:lstStyle/>
          <a:p>
            <a:pPr marL="0" indent="0">
              <a:lnSpc>
                <a:spcPts val="2200"/>
              </a:lnSpc>
              <a:buNone/>
            </a:pPr>
            <a:r>
              <a:rPr lang="en-US" sz="1750" b="1" kern="0" spc="-54" dirty="0">
                <a:solidFill>
                  <a:srgbClr val="FFFFFF"/>
                </a:solidFill>
                <a:latin typeface="Montserrat Medium" panose="00000600000000000000" pitchFamily="2" charset="0"/>
                <a:ea typeface="MuseoModerno Bold" pitchFamily="34" charset="-122"/>
                <a:cs typeface="MuseoModerno Bold" pitchFamily="34" charset="-120"/>
              </a:rPr>
              <a:t>Các bộ phận kiểm tra:</a:t>
            </a:r>
            <a:endParaRPr lang="en-US" sz="1750" dirty="0"/>
          </a:p>
        </p:txBody>
      </p:sp>
      <p:sp>
        <p:nvSpPr>
          <p:cNvPr id="9" name="Text 6"/>
          <p:cNvSpPr/>
          <p:nvPr/>
        </p:nvSpPr>
        <p:spPr>
          <a:xfrm>
            <a:off x="829151" y="2968943"/>
            <a:ext cx="11509058" cy="292179"/>
          </a:xfrm>
          <a:prstGeom prst="rect">
            <a:avLst/>
          </a:prstGeom>
          <a:noFill/>
          <a:ln/>
        </p:spPr>
        <p:txBody>
          <a:bodyPr wrap="none" lIns="0" tIns="0" rIns="0" bIns="0" rtlCol="0" anchor="t"/>
          <a:lstStyle/>
          <a:p>
            <a:pPr marL="342900" indent="-342900" algn="l">
              <a:lnSpc>
                <a:spcPts val="2300"/>
              </a:lnSpc>
              <a:buSzPct val="100000"/>
              <a:buChar char="•"/>
            </a:pPr>
            <a:r>
              <a:rPr lang="en-US" sz="1600" kern="0" spc="-29" dirty="0">
                <a:solidFill>
                  <a:srgbClr val="FFFFFF"/>
                </a:solidFill>
                <a:latin typeface="PT Serif" pitchFamily="34" charset="0"/>
                <a:ea typeface="PT Serif" pitchFamily="34" charset="-122"/>
                <a:cs typeface="PT Serif" pitchFamily="34" charset="-120"/>
              </a:rPr>
              <a:t>Động cơ, hệ thống điện, linh kiện cơ khí.</a:t>
            </a:r>
            <a:endParaRPr lang="en-US" sz="1600" dirty="0"/>
          </a:p>
        </p:txBody>
      </p:sp>
      <p:sp>
        <p:nvSpPr>
          <p:cNvPr id="10" name="Text 7"/>
          <p:cNvSpPr/>
          <p:nvPr/>
        </p:nvSpPr>
        <p:spPr>
          <a:xfrm>
            <a:off x="829151" y="3324939"/>
            <a:ext cx="11509058" cy="292179"/>
          </a:xfrm>
          <a:prstGeom prst="rect">
            <a:avLst/>
          </a:prstGeom>
          <a:noFill/>
          <a:ln/>
        </p:spPr>
        <p:txBody>
          <a:bodyPr wrap="none" lIns="0" tIns="0" rIns="0" bIns="0" rtlCol="0" anchor="t"/>
          <a:lstStyle/>
          <a:p>
            <a:pPr marL="342900" indent="-342900" algn="l">
              <a:lnSpc>
                <a:spcPts val="2300"/>
              </a:lnSpc>
              <a:buSzPct val="100000"/>
              <a:buChar char="•"/>
            </a:pPr>
            <a:r>
              <a:rPr lang="en-US" sz="1600" kern="0" spc="-29" dirty="0">
                <a:solidFill>
                  <a:srgbClr val="FFFFFF"/>
                </a:solidFill>
                <a:latin typeface="PT Serif" pitchFamily="34" charset="0"/>
                <a:ea typeface="PT Serif" pitchFamily="34" charset="-122"/>
                <a:cs typeface="PT Serif" pitchFamily="34" charset="-120"/>
              </a:rPr>
              <a:t>Cảm biến và thiết bị ngắt điện khẩn cấp.</a:t>
            </a:r>
            <a:endParaRPr lang="en-US" sz="1600" dirty="0"/>
          </a:p>
        </p:txBody>
      </p:sp>
      <p:sp>
        <p:nvSpPr>
          <p:cNvPr id="11" name="Shape 8"/>
          <p:cNvSpPr/>
          <p:nvPr/>
        </p:nvSpPr>
        <p:spPr>
          <a:xfrm>
            <a:off x="639009" y="4041100"/>
            <a:ext cx="8846636" cy="1779270"/>
          </a:xfrm>
          <a:prstGeom prst="roundRect">
            <a:avLst>
              <a:gd name="adj" fmla="val 4310"/>
            </a:avLst>
          </a:prstGeom>
          <a:solidFill>
            <a:srgbClr val="124E73"/>
          </a:solidFill>
          <a:ln w="7620">
            <a:solidFill>
              <a:srgbClr val="2B678C"/>
            </a:solidFill>
            <a:prstDash val="solid"/>
          </a:ln>
        </p:spPr>
      </p:sp>
      <p:sp>
        <p:nvSpPr>
          <p:cNvPr id="12" name="Text 9"/>
          <p:cNvSpPr/>
          <p:nvPr/>
        </p:nvSpPr>
        <p:spPr>
          <a:xfrm>
            <a:off x="829151" y="4179927"/>
            <a:ext cx="2282547" cy="285274"/>
          </a:xfrm>
          <a:prstGeom prst="rect">
            <a:avLst/>
          </a:prstGeom>
          <a:noFill/>
          <a:ln/>
        </p:spPr>
        <p:txBody>
          <a:bodyPr wrap="none" lIns="0" tIns="0" rIns="0" bIns="0" rtlCol="0" anchor="t"/>
          <a:lstStyle/>
          <a:p>
            <a:pPr marL="0" indent="0">
              <a:lnSpc>
                <a:spcPts val="2200"/>
              </a:lnSpc>
              <a:buNone/>
            </a:pPr>
            <a:r>
              <a:rPr lang="en-US" sz="1750" b="1" kern="0" spc="-54" dirty="0">
                <a:solidFill>
                  <a:srgbClr val="FFFFFF"/>
                </a:solidFill>
                <a:latin typeface="Montserrat Medium" panose="00000600000000000000" pitchFamily="2" charset="0"/>
                <a:ea typeface="MuseoModerno Bold" pitchFamily="34" charset="-122"/>
                <a:cs typeface="MuseoModerno Bold" pitchFamily="34" charset="-120"/>
              </a:rPr>
              <a:t>Các bước thực hiện:</a:t>
            </a:r>
            <a:endParaRPr lang="en-US" sz="1750" dirty="0"/>
          </a:p>
        </p:txBody>
      </p:sp>
      <p:sp>
        <p:nvSpPr>
          <p:cNvPr id="13" name="Text 10"/>
          <p:cNvSpPr/>
          <p:nvPr/>
        </p:nvSpPr>
        <p:spPr>
          <a:xfrm>
            <a:off x="829151" y="4574738"/>
            <a:ext cx="11509058" cy="292179"/>
          </a:xfrm>
          <a:prstGeom prst="rect">
            <a:avLst/>
          </a:prstGeom>
          <a:noFill/>
          <a:ln/>
        </p:spPr>
        <p:txBody>
          <a:bodyPr wrap="none" lIns="0" tIns="0" rIns="0" bIns="0" rtlCol="0" anchor="t"/>
          <a:lstStyle/>
          <a:p>
            <a:pPr marL="342900" indent="-342900" algn="l">
              <a:lnSpc>
                <a:spcPts val="2300"/>
              </a:lnSpc>
              <a:buSzPct val="100000"/>
              <a:buChar char="•"/>
            </a:pPr>
            <a:r>
              <a:rPr lang="en-US" sz="1600" kern="0" spc="-29" dirty="0">
                <a:solidFill>
                  <a:srgbClr val="FFFFFF"/>
                </a:solidFill>
                <a:latin typeface="PT Serif" pitchFamily="34" charset="0"/>
                <a:ea typeface="PT Serif" pitchFamily="34" charset="-122"/>
                <a:cs typeface="PT Serif" pitchFamily="34" charset="-120"/>
              </a:rPr>
              <a:t>Làm sạch bụi bẩn, dầu mỡ để tránh ảnh hưởng đến hiệu suất hoạt động.</a:t>
            </a:r>
            <a:endParaRPr lang="en-US" sz="1600" dirty="0"/>
          </a:p>
        </p:txBody>
      </p:sp>
      <p:sp>
        <p:nvSpPr>
          <p:cNvPr id="14" name="Text 11"/>
          <p:cNvSpPr/>
          <p:nvPr/>
        </p:nvSpPr>
        <p:spPr>
          <a:xfrm>
            <a:off x="829151" y="4930735"/>
            <a:ext cx="11509058" cy="292179"/>
          </a:xfrm>
          <a:prstGeom prst="rect">
            <a:avLst/>
          </a:prstGeom>
          <a:noFill/>
          <a:ln/>
        </p:spPr>
        <p:txBody>
          <a:bodyPr wrap="none" lIns="0" tIns="0" rIns="0" bIns="0" rtlCol="0" anchor="t"/>
          <a:lstStyle/>
          <a:p>
            <a:pPr marL="342900" indent="-342900" algn="l">
              <a:lnSpc>
                <a:spcPts val="2300"/>
              </a:lnSpc>
              <a:buSzPct val="100000"/>
              <a:buChar char="•"/>
            </a:pPr>
            <a:r>
              <a:rPr lang="en-US" sz="1600" kern="0" spc="-29" dirty="0">
                <a:solidFill>
                  <a:srgbClr val="FFFFFF"/>
                </a:solidFill>
                <a:latin typeface="PT Serif" pitchFamily="34" charset="0"/>
                <a:ea typeface="PT Serif" pitchFamily="34" charset="-122"/>
                <a:cs typeface="PT Serif" pitchFamily="34" charset="-120"/>
              </a:rPr>
              <a:t>Thay thế các linh kiện hao mòn như vòng bi, dây đai, bộ lọc.</a:t>
            </a:r>
            <a:endParaRPr lang="en-US" sz="1600" dirty="0"/>
          </a:p>
        </p:txBody>
      </p:sp>
      <p:sp>
        <p:nvSpPr>
          <p:cNvPr id="15" name="Text 12"/>
          <p:cNvSpPr/>
          <p:nvPr/>
        </p:nvSpPr>
        <p:spPr>
          <a:xfrm>
            <a:off x="829151" y="5286732"/>
            <a:ext cx="11509058" cy="292179"/>
          </a:xfrm>
          <a:prstGeom prst="rect">
            <a:avLst/>
          </a:prstGeom>
          <a:noFill/>
          <a:ln/>
        </p:spPr>
        <p:txBody>
          <a:bodyPr wrap="none" lIns="0" tIns="0" rIns="0" bIns="0" rtlCol="0" anchor="t"/>
          <a:lstStyle/>
          <a:p>
            <a:pPr marL="342900" indent="-342900" algn="l">
              <a:lnSpc>
                <a:spcPts val="2300"/>
              </a:lnSpc>
              <a:buSzPct val="100000"/>
              <a:buChar char="•"/>
            </a:pPr>
            <a:r>
              <a:rPr lang="en-US" sz="1600" kern="0" spc="-29" dirty="0">
                <a:solidFill>
                  <a:srgbClr val="FFFFFF"/>
                </a:solidFill>
                <a:latin typeface="PT Serif" pitchFamily="34" charset="0"/>
                <a:ea typeface="PT Serif" pitchFamily="34" charset="-122"/>
                <a:cs typeface="PT Serif" pitchFamily="34" charset="-120"/>
              </a:rPr>
              <a:t>Cập nhật phần mềm điều khiển để duy trì sự ổn định của máy.</a:t>
            </a:r>
            <a:endParaRPr lang="en-US" sz="1600" dirty="0"/>
          </a:p>
        </p:txBody>
      </p:sp>
      <p:sp>
        <p:nvSpPr>
          <p:cNvPr id="16" name="Shape 13"/>
          <p:cNvSpPr/>
          <p:nvPr/>
        </p:nvSpPr>
        <p:spPr>
          <a:xfrm>
            <a:off x="639009" y="6002893"/>
            <a:ext cx="8846636" cy="1779270"/>
          </a:xfrm>
          <a:prstGeom prst="roundRect">
            <a:avLst>
              <a:gd name="adj" fmla="val 4310"/>
            </a:avLst>
          </a:prstGeom>
          <a:solidFill>
            <a:srgbClr val="124E73"/>
          </a:solidFill>
          <a:ln w="7620">
            <a:solidFill>
              <a:srgbClr val="2B678C"/>
            </a:solidFill>
            <a:prstDash val="solid"/>
          </a:ln>
        </p:spPr>
      </p:sp>
      <p:sp>
        <p:nvSpPr>
          <p:cNvPr id="17" name="Text 14"/>
          <p:cNvSpPr/>
          <p:nvPr/>
        </p:nvSpPr>
        <p:spPr>
          <a:xfrm>
            <a:off x="829151" y="6141720"/>
            <a:ext cx="2282547" cy="285274"/>
          </a:xfrm>
          <a:prstGeom prst="rect">
            <a:avLst/>
          </a:prstGeom>
          <a:noFill/>
          <a:ln/>
        </p:spPr>
        <p:txBody>
          <a:bodyPr wrap="none" lIns="0" tIns="0" rIns="0" bIns="0" rtlCol="0" anchor="t"/>
          <a:lstStyle/>
          <a:p>
            <a:pPr marL="0" indent="0">
              <a:lnSpc>
                <a:spcPts val="2200"/>
              </a:lnSpc>
              <a:buNone/>
            </a:pPr>
            <a:r>
              <a:rPr lang="en-US" sz="1750" b="1" kern="0" spc="-54" dirty="0">
                <a:solidFill>
                  <a:srgbClr val="FFFFFF"/>
                </a:solidFill>
                <a:latin typeface="Montserrat Medium" panose="00000600000000000000" pitchFamily="2" charset="0"/>
                <a:ea typeface="MuseoModerno Bold" pitchFamily="34" charset="-122"/>
                <a:cs typeface="MuseoModerno Bold" pitchFamily="34" charset="-120"/>
              </a:rPr>
              <a:t>Lợi ích:</a:t>
            </a:r>
            <a:endParaRPr lang="en-US" sz="1750" dirty="0"/>
          </a:p>
        </p:txBody>
      </p:sp>
      <p:sp>
        <p:nvSpPr>
          <p:cNvPr id="18" name="Text 15"/>
          <p:cNvSpPr/>
          <p:nvPr/>
        </p:nvSpPr>
        <p:spPr>
          <a:xfrm>
            <a:off x="829151" y="6536531"/>
            <a:ext cx="11509058" cy="292179"/>
          </a:xfrm>
          <a:prstGeom prst="rect">
            <a:avLst/>
          </a:prstGeom>
          <a:noFill/>
          <a:ln/>
        </p:spPr>
        <p:txBody>
          <a:bodyPr wrap="none" lIns="0" tIns="0" rIns="0" bIns="0" rtlCol="0" anchor="t"/>
          <a:lstStyle/>
          <a:p>
            <a:pPr marL="342900" indent="-342900" algn="l">
              <a:lnSpc>
                <a:spcPts val="2300"/>
              </a:lnSpc>
              <a:buSzPct val="100000"/>
              <a:buChar char="•"/>
            </a:pPr>
            <a:r>
              <a:rPr lang="en-US" sz="1600" kern="0" spc="-29" dirty="0">
                <a:solidFill>
                  <a:srgbClr val="FFFFFF"/>
                </a:solidFill>
                <a:latin typeface="PT Serif" pitchFamily="34" charset="0"/>
                <a:ea typeface="PT Serif" pitchFamily="34" charset="-122"/>
                <a:cs typeface="PT Serif" pitchFamily="34" charset="-120"/>
              </a:rPr>
              <a:t>Phát hiện và khắc phục vấn đề sớm, giảm sự cố.</a:t>
            </a:r>
            <a:endParaRPr lang="en-US" sz="1600" dirty="0"/>
          </a:p>
        </p:txBody>
      </p:sp>
      <p:sp>
        <p:nvSpPr>
          <p:cNvPr id="19" name="Text 16"/>
          <p:cNvSpPr/>
          <p:nvPr/>
        </p:nvSpPr>
        <p:spPr>
          <a:xfrm>
            <a:off x="829151" y="6892528"/>
            <a:ext cx="11509058" cy="292179"/>
          </a:xfrm>
          <a:prstGeom prst="rect">
            <a:avLst/>
          </a:prstGeom>
          <a:noFill/>
          <a:ln/>
        </p:spPr>
        <p:txBody>
          <a:bodyPr wrap="none" lIns="0" tIns="0" rIns="0" bIns="0" rtlCol="0" anchor="t"/>
          <a:lstStyle/>
          <a:p>
            <a:pPr marL="342900" indent="-342900" algn="l">
              <a:lnSpc>
                <a:spcPts val="2300"/>
              </a:lnSpc>
              <a:buSzPct val="100000"/>
              <a:buChar char="•"/>
            </a:pPr>
            <a:r>
              <a:rPr lang="en-US" sz="1600" kern="0" spc="-29" dirty="0">
                <a:solidFill>
                  <a:srgbClr val="FFFFFF"/>
                </a:solidFill>
                <a:latin typeface="PT Serif" pitchFamily="34" charset="0"/>
                <a:ea typeface="PT Serif" pitchFamily="34" charset="-122"/>
                <a:cs typeface="PT Serif" pitchFamily="34" charset="-120"/>
              </a:rPr>
              <a:t>Tiết kiệm chi phí và thời gian, giảm tình trạng ngừng máy đột ngột.</a:t>
            </a:r>
            <a:endParaRPr lang="en-US" sz="1600" dirty="0"/>
          </a:p>
        </p:txBody>
      </p:sp>
      <p:sp>
        <p:nvSpPr>
          <p:cNvPr id="20" name="Text 17"/>
          <p:cNvSpPr/>
          <p:nvPr/>
        </p:nvSpPr>
        <p:spPr>
          <a:xfrm>
            <a:off x="829151" y="7248525"/>
            <a:ext cx="11509058" cy="292179"/>
          </a:xfrm>
          <a:prstGeom prst="rect">
            <a:avLst/>
          </a:prstGeom>
          <a:noFill/>
          <a:ln/>
        </p:spPr>
        <p:txBody>
          <a:bodyPr wrap="none" lIns="0" tIns="0" rIns="0" bIns="0" rtlCol="0" anchor="t"/>
          <a:lstStyle/>
          <a:p>
            <a:pPr marL="342900" indent="-342900" algn="l">
              <a:lnSpc>
                <a:spcPts val="2300"/>
              </a:lnSpc>
              <a:buSzPct val="100000"/>
              <a:buChar char="•"/>
            </a:pPr>
            <a:r>
              <a:rPr lang="en-US" sz="1600" kern="0" spc="-29" dirty="0">
                <a:solidFill>
                  <a:srgbClr val="FFFFFF"/>
                </a:solidFill>
                <a:latin typeface="PT Serif" pitchFamily="34" charset="0"/>
                <a:ea typeface="PT Serif" pitchFamily="34" charset="-122"/>
                <a:cs typeface="PT Serif" pitchFamily="34" charset="-120"/>
              </a:rPr>
              <a:t>Đảm bảo an toàn lao động và tạo môi trường sản xuất bền vững.</a:t>
            </a:r>
            <a:endParaRPr lang="en-US" sz="1600" dirty="0"/>
          </a:p>
        </p:txBody>
      </p:sp>
      <p:pic>
        <p:nvPicPr>
          <p:cNvPr id="22" name="Picture 21">
            <a:extLst>
              <a:ext uri="{FF2B5EF4-FFF2-40B4-BE49-F238E27FC236}">
                <a16:creationId xmlns:a16="http://schemas.microsoft.com/office/drawing/2014/main" id="{AC562D65-7DA9-7689-2D71-F9D8A49CA700}"/>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463415" y="2554485"/>
            <a:ext cx="4953387" cy="4787623"/>
          </a:xfrm>
          <a:prstGeom prst="rect">
            <a:avLst/>
          </a:prstGeom>
        </p:spPr>
      </p:pic>
      <p:sp>
        <p:nvSpPr>
          <p:cNvPr id="3" name="Text 0"/>
          <p:cNvSpPr/>
          <p:nvPr/>
        </p:nvSpPr>
        <p:spPr>
          <a:xfrm>
            <a:off x="3598068" y="603171"/>
            <a:ext cx="4064794" cy="266938"/>
          </a:xfrm>
          <a:prstGeom prst="rect">
            <a:avLst/>
          </a:prstGeom>
          <a:noFill/>
          <a:ln/>
        </p:spPr>
        <p:txBody>
          <a:bodyPr wrap="none" lIns="0" tIns="0" rIns="0" bIns="0" rtlCol="0" anchor="t"/>
          <a:lstStyle/>
          <a:p>
            <a:pPr marL="0" indent="0" algn="ctr">
              <a:lnSpc>
                <a:spcPts val="2100"/>
              </a:lnSpc>
              <a:buNone/>
            </a:pPr>
            <a:r>
              <a:rPr lang="en-US" sz="2000" b="1" kern="0" spc="-50" dirty="0">
                <a:solidFill>
                  <a:srgbClr val="124E73"/>
                </a:solidFill>
                <a:latin typeface="Montserrat Medium" panose="00000600000000000000" pitchFamily="2" charset="0"/>
                <a:ea typeface="MuseoModerno Bold" pitchFamily="34" charset="-122"/>
                <a:cs typeface="MuseoModerno Bold" pitchFamily="34" charset="-120"/>
              </a:rPr>
              <a:t>2. Tuân thủ các quy định an toàn lao động</a:t>
            </a:r>
            <a:endParaRPr lang="en-US" sz="2000" dirty="0"/>
          </a:p>
        </p:txBody>
      </p:sp>
      <p:pic>
        <p:nvPicPr>
          <p:cNvPr id="4" name="Image 1" descr="preencoded.png"/>
          <p:cNvPicPr>
            <a:picLocks noChangeAspect="1"/>
          </p:cNvPicPr>
          <p:nvPr/>
        </p:nvPicPr>
        <p:blipFill>
          <a:blip r:embed="rId4"/>
          <a:stretch>
            <a:fillRect/>
          </a:stretch>
        </p:blipFill>
        <p:spPr>
          <a:xfrm>
            <a:off x="1876427" y="1775627"/>
            <a:ext cx="854154" cy="1175681"/>
          </a:xfrm>
          <a:prstGeom prst="rect">
            <a:avLst/>
          </a:prstGeom>
        </p:spPr>
      </p:pic>
      <p:sp>
        <p:nvSpPr>
          <p:cNvPr id="5" name="Text 1"/>
          <p:cNvSpPr/>
          <p:nvPr/>
        </p:nvSpPr>
        <p:spPr>
          <a:xfrm>
            <a:off x="2981801" y="2031876"/>
            <a:ext cx="2710101" cy="266938"/>
          </a:xfrm>
          <a:prstGeom prst="rect">
            <a:avLst/>
          </a:prstGeom>
          <a:noFill/>
          <a:ln/>
        </p:spPr>
        <p:txBody>
          <a:bodyPr wrap="none" lIns="0" tIns="0" rIns="0" bIns="0" rtlCol="0" anchor="t"/>
          <a:lstStyle/>
          <a:p>
            <a:pPr marL="0" indent="0" algn="l">
              <a:lnSpc>
                <a:spcPts val="2100"/>
              </a:lnSpc>
              <a:buNone/>
            </a:pPr>
            <a:r>
              <a:rPr lang="en-US" sz="2000" b="1" kern="0" spc="-50" dirty="0">
                <a:solidFill>
                  <a:srgbClr val="2B4150"/>
                </a:solidFill>
                <a:latin typeface="Montserrat Medium" panose="00000600000000000000" pitchFamily="2" charset="0"/>
                <a:ea typeface="MuseoModerno Bold" pitchFamily="34" charset="-122"/>
                <a:cs typeface="MuseoModerno Bold" pitchFamily="34" charset="-120"/>
              </a:rPr>
              <a:t>Xây dựng quy định an toàn</a:t>
            </a:r>
            <a:endParaRPr lang="en-US" sz="2000" dirty="0"/>
          </a:p>
        </p:txBody>
      </p:sp>
      <p:sp>
        <p:nvSpPr>
          <p:cNvPr id="6" name="Text 2"/>
          <p:cNvSpPr/>
          <p:nvPr/>
        </p:nvSpPr>
        <p:spPr>
          <a:xfrm>
            <a:off x="2981801" y="2298814"/>
            <a:ext cx="8666798" cy="273368"/>
          </a:xfrm>
          <a:prstGeom prst="rect">
            <a:avLst/>
          </a:prstGeom>
          <a:noFill/>
          <a:ln/>
        </p:spPr>
        <p:txBody>
          <a:bodyPr wrap="none" lIns="0" tIns="0" rIns="0" bIns="0" rtlCol="0" anchor="t"/>
          <a:lstStyle/>
          <a:p>
            <a:pPr marL="0" indent="0" algn="l">
              <a:lnSpc>
                <a:spcPts val="2150"/>
              </a:lnSpc>
              <a:buNone/>
            </a:pPr>
            <a:r>
              <a:rPr lang="en-US" sz="1400" kern="0" spc="-27" dirty="0">
                <a:solidFill>
                  <a:srgbClr val="2B4150"/>
                </a:solidFill>
                <a:latin typeface="PT Serif" pitchFamily="34" charset="0"/>
                <a:ea typeface="PT Serif" pitchFamily="34" charset="-122"/>
                <a:cs typeface="PT Serif" pitchFamily="34" charset="-120"/>
              </a:rPr>
              <a:t>Thiết lập quy định an toàn phù hợp với tiêu chuẩn ngành.</a:t>
            </a:r>
            <a:endParaRPr lang="en-US" sz="1400" dirty="0"/>
          </a:p>
        </p:txBody>
      </p:sp>
      <p:pic>
        <p:nvPicPr>
          <p:cNvPr id="7" name="Image 2" descr="preencoded.png"/>
          <p:cNvPicPr>
            <a:picLocks noChangeAspect="1"/>
          </p:cNvPicPr>
          <p:nvPr/>
        </p:nvPicPr>
        <p:blipFill>
          <a:blip r:embed="rId5"/>
          <a:stretch>
            <a:fillRect/>
          </a:stretch>
        </p:blipFill>
        <p:spPr>
          <a:xfrm>
            <a:off x="1876427" y="2925406"/>
            <a:ext cx="854154" cy="1175681"/>
          </a:xfrm>
          <a:prstGeom prst="rect">
            <a:avLst/>
          </a:prstGeom>
        </p:spPr>
      </p:pic>
      <p:sp>
        <p:nvSpPr>
          <p:cNvPr id="8" name="Text 3"/>
          <p:cNvSpPr/>
          <p:nvPr/>
        </p:nvSpPr>
        <p:spPr>
          <a:xfrm>
            <a:off x="2981801" y="2976035"/>
            <a:ext cx="2389465" cy="266938"/>
          </a:xfrm>
          <a:prstGeom prst="rect">
            <a:avLst/>
          </a:prstGeom>
          <a:noFill/>
          <a:ln/>
        </p:spPr>
        <p:txBody>
          <a:bodyPr wrap="none" lIns="0" tIns="0" rIns="0" bIns="0" rtlCol="0" anchor="t"/>
          <a:lstStyle/>
          <a:p>
            <a:pPr marL="0" indent="0" algn="l">
              <a:lnSpc>
                <a:spcPts val="2100"/>
              </a:lnSpc>
              <a:buNone/>
            </a:pPr>
            <a:r>
              <a:rPr lang="en-US" sz="2000" b="1" kern="0" spc="-50" dirty="0">
                <a:solidFill>
                  <a:srgbClr val="2B4150"/>
                </a:solidFill>
                <a:latin typeface="Montserrat Medium" panose="00000600000000000000" pitchFamily="2" charset="0"/>
                <a:ea typeface="MuseoModerno Bold" pitchFamily="34" charset="-122"/>
                <a:cs typeface="MuseoModerno Bold" pitchFamily="34" charset="-120"/>
              </a:rPr>
              <a:t>Đào tạo người vận hành</a:t>
            </a:r>
            <a:endParaRPr lang="en-US" sz="2000" dirty="0"/>
          </a:p>
        </p:txBody>
      </p:sp>
      <p:sp>
        <p:nvSpPr>
          <p:cNvPr id="9" name="Text 4"/>
          <p:cNvSpPr/>
          <p:nvPr/>
        </p:nvSpPr>
        <p:spPr>
          <a:xfrm>
            <a:off x="2981801" y="3242972"/>
            <a:ext cx="8666798" cy="273368"/>
          </a:xfrm>
          <a:prstGeom prst="rect">
            <a:avLst/>
          </a:prstGeom>
          <a:noFill/>
          <a:ln/>
        </p:spPr>
        <p:txBody>
          <a:bodyPr wrap="none" lIns="0" tIns="0" rIns="0" bIns="0" rtlCol="0" anchor="t"/>
          <a:lstStyle/>
          <a:p>
            <a:pPr marL="342900" indent="-342900" algn="l">
              <a:lnSpc>
                <a:spcPts val="2150"/>
              </a:lnSpc>
              <a:buSzPct val="100000"/>
              <a:buChar char="•"/>
            </a:pPr>
            <a:r>
              <a:rPr lang="en-US" sz="1400" kern="0" spc="-27" dirty="0">
                <a:solidFill>
                  <a:srgbClr val="2B4150"/>
                </a:solidFill>
                <a:latin typeface="PT Serif" pitchFamily="34" charset="0"/>
                <a:ea typeface="PT Serif" pitchFamily="34" charset="-122"/>
                <a:cs typeface="PT Serif" pitchFamily="34" charset="-120"/>
              </a:rPr>
              <a:t>Sử dụng thiết bị bảo hộ cá nhân.</a:t>
            </a:r>
            <a:endParaRPr lang="en-US" sz="1400" dirty="0"/>
          </a:p>
        </p:txBody>
      </p:sp>
      <p:sp>
        <p:nvSpPr>
          <p:cNvPr id="10" name="Text 5"/>
          <p:cNvSpPr/>
          <p:nvPr/>
        </p:nvSpPr>
        <p:spPr>
          <a:xfrm>
            <a:off x="2981801" y="3576109"/>
            <a:ext cx="8666798" cy="273368"/>
          </a:xfrm>
          <a:prstGeom prst="rect">
            <a:avLst/>
          </a:prstGeom>
          <a:noFill/>
          <a:ln/>
        </p:spPr>
        <p:txBody>
          <a:bodyPr wrap="none" lIns="0" tIns="0" rIns="0" bIns="0" rtlCol="0" anchor="t"/>
          <a:lstStyle/>
          <a:p>
            <a:pPr marL="342900" indent="-342900" algn="l">
              <a:lnSpc>
                <a:spcPts val="2150"/>
              </a:lnSpc>
              <a:buSzPct val="100000"/>
              <a:buChar char="•"/>
            </a:pPr>
            <a:r>
              <a:rPr lang="en-US" sz="1400" kern="0" spc="-27" dirty="0">
                <a:solidFill>
                  <a:srgbClr val="2B4150"/>
                </a:solidFill>
                <a:latin typeface="PT Serif" pitchFamily="34" charset="0"/>
                <a:ea typeface="PT Serif" pitchFamily="34" charset="-122"/>
                <a:cs typeface="PT Serif" pitchFamily="34" charset="-120"/>
              </a:rPr>
              <a:t>Quy trình khẩn cấp và ứng phó sự cố.</a:t>
            </a:r>
            <a:endParaRPr lang="en-US" sz="1400" dirty="0"/>
          </a:p>
        </p:txBody>
      </p:sp>
      <p:pic>
        <p:nvPicPr>
          <p:cNvPr id="11" name="Image 3" descr="preencoded.png"/>
          <p:cNvPicPr>
            <a:picLocks noChangeAspect="1"/>
          </p:cNvPicPr>
          <p:nvPr/>
        </p:nvPicPr>
        <p:blipFill>
          <a:blip r:embed="rId6"/>
          <a:stretch>
            <a:fillRect/>
          </a:stretch>
        </p:blipFill>
        <p:spPr>
          <a:xfrm>
            <a:off x="1876427" y="4075185"/>
            <a:ext cx="854154" cy="1175681"/>
          </a:xfrm>
          <a:prstGeom prst="rect">
            <a:avLst/>
          </a:prstGeom>
        </p:spPr>
      </p:pic>
      <p:sp>
        <p:nvSpPr>
          <p:cNvPr id="12" name="Text 6"/>
          <p:cNvSpPr/>
          <p:nvPr/>
        </p:nvSpPr>
        <p:spPr>
          <a:xfrm>
            <a:off x="2981801" y="4342634"/>
            <a:ext cx="2444948" cy="266938"/>
          </a:xfrm>
          <a:prstGeom prst="rect">
            <a:avLst/>
          </a:prstGeom>
          <a:noFill/>
          <a:ln/>
        </p:spPr>
        <p:txBody>
          <a:bodyPr wrap="none" lIns="0" tIns="0" rIns="0" bIns="0" rtlCol="0" anchor="t"/>
          <a:lstStyle/>
          <a:p>
            <a:pPr marL="0" indent="0" algn="l">
              <a:lnSpc>
                <a:spcPts val="2100"/>
              </a:lnSpc>
              <a:buNone/>
            </a:pPr>
            <a:r>
              <a:rPr lang="en-US" sz="2000" b="1" kern="0" spc="-50" dirty="0">
                <a:solidFill>
                  <a:srgbClr val="2B4150"/>
                </a:solidFill>
                <a:latin typeface="Montserrat Medium" panose="00000600000000000000" pitchFamily="2" charset="0"/>
                <a:ea typeface="MuseoModerno Bold" pitchFamily="34" charset="-122"/>
                <a:cs typeface="MuseoModerno Bold" pitchFamily="34" charset="-120"/>
              </a:rPr>
              <a:t>Kiểm tra an toàn định kỳ</a:t>
            </a:r>
            <a:endParaRPr lang="en-US" sz="2000" dirty="0"/>
          </a:p>
        </p:txBody>
      </p:sp>
      <p:sp>
        <p:nvSpPr>
          <p:cNvPr id="13" name="Text 7"/>
          <p:cNvSpPr/>
          <p:nvPr/>
        </p:nvSpPr>
        <p:spPr>
          <a:xfrm>
            <a:off x="2981801" y="4609572"/>
            <a:ext cx="8666798" cy="273368"/>
          </a:xfrm>
          <a:prstGeom prst="rect">
            <a:avLst/>
          </a:prstGeom>
          <a:noFill/>
          <a:ln/>
        </p:spPr>
        <p:txBody>
          <a:bodyPr wrap="none" lIns="0" tIns="0" rIns="0" bIns="0" rtlCol="0" anchor="t"/>
          <a:lstStyle/>
          <a:p>
            <a:pPr marL="0" indent="0" algn="l">
              <a:lnSpc>
                <a:spcPts val="2150"/>
              </a:lnSpc>
              <a:buNone/>
            </a:pPr>
            <a:r>
              <a:rPr lang="en-US" sz="1400" kern="0" spc="-27" dirty="0">
                <a:solidFill>
                  <a:srgbClr val="2B4150"/>
                </a:solidFill>
                <a:latin typeface="PT Serif" pitchFamily="34" charset="0"/>
                <a:ea typeface="PT Serif" pitchFamily="34" charset="-122"/>
                <a:cs typeface="PT Serif" pitchFamily="34" charset="-120"/>
              </a:rPr>
              <a:t>Thực hiện kiểm tra và báo cáo tình trạng máy.</a:t>
            </a:r>
            <a:endParaRPr lang="en-US" sz="1400" dirty="0"/>
          </a:p>
        </p:txBody>
      </p:sp>
      <p:pic>
        <p:nvPicPr>
          <p:cNvPr id="14" name="Image 4" descr="preencoded.png"/>
          <p:cNvPicPr>
            <a:picLocks noChangeAspect="1"/>
          </p:cNvPicPr>
          <p:nvPr/>
        </p:nvPicPr>
        <p:blipFill>
          <a:blip r:embed="rId7"/>
          <a:stretch>
            <a:fillRect/>
          </a:stretch>
        </p:blipFill>
        <p:spPr>
          <a:xfrm>
            <a:off x="1876427" y="5224964"/>
            <a:ext cx="854154" cy="1175681"/>
          </a:xfrm>
          <a:prstGeom prst="rect">
            <a:avLst/>
          </a:prstGeom>
        </p:spPr>
      </p:pic>
      <p:sp>
        <p:nvSpPr>
          <p:cNvPr id="15" name="Text 8"/>
          <p:cNvSpPr/>
          <p:nvPr/>
        </p:nvSpPr>
        <p:spPr>
          <a:xfrm>
            <a:off x="2981801" y="5572549"/>
            <a:ext cx="2285048" cy="266938"/>
          </a:xfrm>
          <a:prstGeom prst="rect">
            <a:avLst/>
          </a:prstGeom>
          <a:noFill/>
          <a:ln/>
        </p:spPr>
        <p:txBody>
          <a:bodyPr wrap="none" lIns="0" tIns="0" rIns="0" bIns="0" rtlCol="0" anchor="t"/>
          <a:lstStyle/>
          <a:p>
            <a:pPr marL="0" indent="0" algn="l">
              <a:lnSpc>
                <a:spcPts val="2100"/>
              </a:lnSpc>
              <a:buNone/>
            </a:pPr>
            <a:r>
              <a:rPr lang="en-US" sz="2000" b="1" kern="0" spc="-50" dirty="0">
                <a:solidFill>
                  <a:srgbClr val="2B4150"/>
                </a:solidFill>
                <a:latin typeface="Montserrat Medium" panose="00000600000000000000" pitchFamily="2" charset="0"/>
                <a:ea typeface="MuseoModerno Bold" pitchFamily="34" charset="-122"/>
                <a:cs typeface="MuseoModerno Bold" pitchFamily="34" charset="-120"/>
              </a:rPr>
              <a:t>Sử dụng thiết bị bảo vệ</a:t>
            </a:r>
            <a:endParaRPr lang="en-US" sz="2000" dirty="0"/>
          </a:p>
        </p:txBody>
      </p:sp>
      <p:sp>
        <p:nvSpPr>
          <p:cNvPr id="16" name="Text 9"/>
          <p:cNvSpPr/>
          <p:nvPr/>
        </p:nvSpPr>
        <p:spPr>
          <a:xfrm>
            <a:off x="2981801" y="5839487"/>
            <a:ext cx="8666798" cy="273368"/>
          </a:xfrm>
          <a:prstGeom prst="rect">
            <a:avLst/>
          </a:prstGeom>
          <a:noFill/>
          <a:ln/>
        </p:spPr>
        <p:txBody>
          <a:bodyPr wrap="none" lIns="0" tIns="0" rIns="0" bIns="0" rtlCol="0" anchor="t"/>
          <a:lstStyle/>
          <a:p>
            <a:pPr marL="0" indent="0" algn="l">
              <a:lnSpc>
                <a:spcPts val="2150"/>
              </a:lnSpc>
              <a:buNone/>
            </a:pPr>
            <a:r>
              <a:rPr lang="en-US" sz="1400" kern="0" spc="-27" dirty="0">
                <a:solidFill>
                  <a:srgbClr val="2B4150"/>
                </a:solidFill>
                <a:latin typeface="PT Serif" pitchFamily="34" charset="0"/>
                <a:ea typeface="PT Serif" pitchFamily="34" charset="-122"/>
                <a:cs typeface="PT Serif" pitchFamily="34" charset="-120"/>
              </a:rPr>
              <a:t>Găng tay, kính bảo hộ, áo khoác chống cháy</a:t>
            </a:r>
            <a:endParaRPr lang="en-US" sz="1400" dirty="0"/>
          </a:p>
        </p:txBody>
      </p:sp>
      <p:pic>
        <p:nvPicPr>
          <p:cNvPr id="17" name="Image 5" descr="preencoded.png"/>
          <p:cNvPicPr>
            <a:picLocks noChangeAspect="1"/>
          </p:cNvPicPr>
          <p:nvPr/>
        </p:nvPicPr>
        <p:blipFill>
          <a:blip r:embed="rId8"/>
          <a:stretch>
            <a:fillRect/>
          </a:stretch>
        </p:blipFill>
        <p:spPr>
          <a:xfrm>
            <a:off x="1876427" y="6374742"/>
            <a:ext cx="854154" cy="1175681"/>
          </a:xfrm>
          <a:prstGeom prst="rect">
            <a:avLst/>
          </a:prstGeom>
        </p:spPr>
      </p:pic>
      <p:sp>
        <p:nvSpPr>
          <p:cNvPr id="18" name="Text 10"/>
          <p:cNvSpPr/>
          <p:nvPr/>
        </p:nvSpPr>
        <p:spPr>
          <a:xfrm>
            <a:off x="2981801" y="6665119"/>
            <a:ext cx="2648664" cy="266938"/>
          </a:xfrm>
          <a:prstGeom prst="rect">
            <a:avLst/>
          </a:prstGeom>
          <a:noFill/>
          <a:ln/>
        </p:spPr>
        <p:txBody>
          <a:bodyPr wrap="none" lIns="0" tIns="0" rIns="0" bIns="0" rtlCol="0" anchor="t"/>
          <a:lstStyle/>
          <a:p>
            <a:pPr marL="0" indent="0" algn="l">
              <a:lnSpc>
                <a:spcPts val="2100"/>
              </a:lnSpc>
              <a:buNone/>
            </a:pPr>
            <a:r>
              <a:rPr lang="en-US" sz="2000" b="1" kern="0" spc="-50" dirty="0">
                <a:solidFill>
                  <a:srgbClr val="2B4150"/>
                </a:solidFill>
                <a:latin typeface="Montserrat Medium" panose="00000600000000000000" pitchFamily="2" charset="0"/>
                <a:ea typeface="MuseoModerno Bold" pitchFamily="34" charset="-122"/>
                <a:cs typeface="MuseoModerno Bold" pitchFamily="34" charset="-120"/>
              </a:rPr>
              <a:t>Xây dựng văn hóa an toàn</a:t>
            </a:r>
            <a:endParaRPr lang="en-US" sz="2000" dirty="0"/>
          </a:p>
        </p:txBody>
      </p:sp>
      <p:sp>
        <p:nvSpPr>
          <p:cNvPr id="19" name="Text 11"/>
          <p:cNvSpPr/>
          <p:nvPr/>
        </p:nvSpPr>
        <p:spPr>
          <a:xfrm>
            <a:off x="2981801" y="6932057"/>
            <a:ext cx="8666798" cy="273368"/>
          </a:xfrm>
          <a:prstGeom prst="rect">
            <a:avLst/>
          </a:prstGeom>
          <a:noFill/>
          <a:ln/>
        </p:spPr>
        <p:txBody>
          <a:bodyPr wrap="none" lIns="0" tIns="0" rIns="0" bIns="0" rtlCol="0" anchor="t"/>
          <a:lstStyle/>
          <a:p>
            <a:pPr marL="0" indent="0" algn="l">
              <a:lnSpc>
                <a:spcPts val="2150"/>
              </a:lnSpc>
              <a:buNone/>
            </a:pPr>
            <a:r>
              <a:rPr lang="en-US" sz="1400" kern="0" spc="-27" dirty="0">
                <a:solidFill>
                  <a:srgbClr val="2B4150"/>
                </a:solidFill>
                <a:latin typeface="PT Serif" pitchFamily="34" charset="0"/>
                <a:ea typeface="PT Serif" pitchFamily="34" charset="-122"/>
                <a:cs typeface="PT Serif" pitchFamily="34" charset="-120"/>
              </a:rPr>
              <a:t>Bảo vệ sức khỏe và nâng cao hiệu quả sản xuất.</a:t>
            </a:r>
            <a:endParaRPr lang="en-US" sz="1400" dirty="0"/>
          </a:p>
        </p:txBody>
      </p:sp>
      <p:sp>
        <p:nvSpPr>
          <p:cNvPr id="20" name="Shape 0">
            <a:extLst>
              <a:ext uri="{FF2B5EF4-FFF2-40B4-BE49-F238E27FC236}">
                <a16:creationId xmlns:a16="http://schemas.microsoft.com/office/drawing/2014/main" id="{EB7B9D61-F988-4B72-1542-A3EF7FF61146}"/>
              </a:ext>
            </a:extLst>
          </p:cNvPr>
          <p:cNvSpPr/>
          <p:nvPr/>
        </p:nvSpPr>
        <p:spPr>
          <a:xfrm>
            <a:off x="1758432" y="965794"/>
            <a:ext cx="7556421" cy="30480"/>
          </a:xfrm>
          <a:prstGeom prst="roundRect">
            <a:avLst>
              <a:gd name="adj" fmla="val 312558"/>
            </a:avLst>
          </a:prstGeom>
          <a:solidFill>
            <a:srgbClr val="B9D0DE"/>
          </a:solidFill>
          <a:ln/>
        </p:spPr>
      </p:sp>
      <p:pic>
        <p:nvPicPr>
          <p:cNvPr id="21" name="Picture 20">
            <a:extLst>
              <a:ext uri="{FF2B5EF4-FFF2-40B4-BE49-F238E27FC236}">
                <a16:creationId xmlns:a16="http://schemas.microsoft.com/office/drawing/2014/main" id="{63BF3843-9623-39D2-03AC-17243E965FBA}"/>
              </a:ext>
            </a:extLst>
          </p:cNvPr>
          <p:cNvPicPr>
            <a:picLocks noChangeAspect="1"/>
          </p:cNvPicPr>
          <p:nvPr/>
        </p:nvPicPr>
        <p:blipFill>
          <a:blip r:embed="rId9"/>
          <a:stretch>
            <a:fillRect/>
          </a:stretch>
        </p:blipFill>
        <p:spPr>
          <a:xfrm>
            <a:off x="11877150" y="7416541"/>
            <a:ext cx="2550447" cy="78975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14350" y="1885950"/>
            <a:ext cx="4457700" cy="4457700"/>
          </a:xfrm>
          <a:prstGeom prst="rect">
            <a:avLst/>
          </a:prstGeom>
        </p:spPr>
      </p:pic>
      <p:sp>
        <p:nvSpPr>
          <p:cNvPr id="3" name="Text 0"/>
          <p:cNvSpPr/>
          <p:nvPr/>
        </p:nvSpPr>
        <p:spPr>
          <a:xfrm>
            <a:off x="4612302" y="434041"/>
            <a:ext cx="3509843" cy="251817"/>
          </a:xfrm>
          <a:prstGeom prst="rect">
            <a:avLst/>
          </a:prstGeom>
          <a:noFill/>
          <a:ln/>
        </p:spPr>
        <p:txBody>
          <a:bodyPr wrap="none" lIns="0" tIns="0" rIns="0" bIns="0" rtlCol="0" anchor="t"/>
          <a:lstStyle/>
          <a:p>
            <a:pPr marL="0" indent="0">
              <a:lnSpc>
                <a:spcPts val="1950"/>
              </a:lnSpc>
              <a:buNone/>
            </a:pPr>
            <a:r>
              <a:rPr lang="en-US" sz="2000" b="1" kern="0" spc="-48" dirty="0">
                <a:solidFill>
                  <a:srgbClr val="124E73"/>
                </a:solidFill>
                <a:latin typeface="Montserrat Medium" panose="00000600000000000000" pitchFamily="2" charset="0"/>
                <a:ea typeface="MuseoModerno Bold" pitchFamily="34" charset="-122"/>
                <a:cs typeface="MuseoModerno Bold" pitchFamily="34" charset="-120"/>
              </a:rPr>
              <a:t>3. Xác định và đánh dấu vùng an toàn</a:t>
            </a:r>
            <a:endParaRPr lang="en-US" sz="2000" dirty="0"/>
          </a:p>
        </p:txBody>
      </p:sp>
      <p:sp>
        <p:nvSpPr>
          <p:cNvPr id="4" name="Text 1"/>
          <p:cNvSpPr/>
          <p:nvPr/>
        </p:nvSpPr>
        <p:spPr>
          <a:xfrm>
            <a:off x="6050280" y="1006673"/>
            <a:ext cx="8016240" cy="257651"/>
          </a:xfrm>
          <a:prstGeom prst="rect">
            <a:avLst/>
          </a:prstGeom>
          <a:noFill/>
          <a:ln/>
        </p:spPr>
        <p:txBody>
          <a:bodyPr wrap="none" lIns="0" tIns="0" rIns="0" bIns="0" rtlCol="0" anchor="t"/>
          <a:lstStyle/>
          <a:p>
            <a:pPr marL="0" indent="0">
              <a:lnSpc>
                <a:spcPts val="2000"/>
              </a:lnSpc>
              <a:buNone/>
            </a:pPr>
            <a:endParaRPr lang="en-US" sz="1250" dirty="0"/>
          </a:p>
        </p:txBody>
      </p:sp>
      <p:sp>
        <p:nvSpPr>
          <p:cNvPr id="5" name="Shape 2"/>
          <p:cNvSpPr/>
          <p:nvPr/>
        </p:nvSpPr>
        <p:spPr>
          <a:xfrm>
            <a:off x="6280428" y="1445538"/>
            <a:ext cx="22860" cy="6210419"/>
          </a:xfrm>
          <a:prstGeom prst="roundRect">
            <a:avLst>
              <a:gd name="adj" fmla="val 296016"/>
            </a:avLst>
          </a:prstGeom>
          <a:solidFill>
            <a:srgbClr val="B9D0DE"/>
          </a:solidFill>
          <a:ln/>
        </p:spPr>
      </p:sp>
      <p:sp>
        <p:nvSpPr>
          <p:cNvPr id="6" name="Shape 3"/>
          <p:cNvSpPr/>
          <p:nvPr/>
        </p:nvSpPr>
        <p:spPr>
          <a:xfrm>
            <a:off x="6110645" y="1626751"/>
            <a:ext cx="362426" cy="362426"/>
          </a:xfrm>
          <a:prstGeom prst="roundRect">
            <a:avLst>
              <a:gd name="adj" fmla="val 18671"/>
            </a:avLst>
          </a:prstGeom>
          <a:solidFill>
            <a:srgbClr val="124E73"/>
          </a:solidFill>
          <a:ln w="7620">
            <a:solidFill>
              <a:srgbClr val="2B678C"/>
            </a:solidFill>
            <a:prstDash val="solid"/>
          </a:ln>
        </p:spPr>
      </p:sp>
      <p:sp>
        <p:nvSpPr>
          <p:cNvPr id="7" name="Text 4"/>
          <p:cNvSpPr/>
          <p:nvPr/>
        </p:nvSpPr>
        <p:spPr>
          <a:xfrm>
            <a:off x="6236851" y="1687116"/>
            <a:ext cx="110014" cy="241697"/>
          </a:xfrm>
          <a:prstGeom prst="rect">
            <a:avLst/>
          </a:prstGeom>
          <a:noFill/>
          <a:ln/>
        </p:spPr>
        <p:txBody>
          <a:bodyPr wrap="none" lIns="0" tIns="0" rIns="0" bIns="0" rtlCol="0" anchor="t"/>
          <a:lstStyle/>
          <a:p>
            <a:pPr marL="0" indent="0" algn="ctr">
              <a:lnSpc>
                <a:spcPts val="1900"/>
              </a:lnSpc>
              <a:buNone/>
            </a:pPr>
            <a:r>
              <a:rPr lang="en-US" sz="1900" b="1" kern="0" spc="-57" dirty="0">
                <a:solidFill>
                  <a:srgbClr val="FFFFFF"/>
                </a:solidFill>
                <a:latin typeface="Montserrat Medium" panose="00000600000000000000" pitchFamily="2" charset="0"/>
                <a:ea typeface="MuseoModerno Bold" pitchFamily="34" charset="-122"/>
                <a:cs typeface="MuseoModerno Bold" pitchFamily="34" charset="-120"/>
              </a:rPr>
              <a:t>1</a:t>
            </a:r>
            <a:endParaRPr lang="en-US" sz="1900" dirty="0"/>
          </a:p>
        </p:txBody>
      </p:sp>
      <p:sp>
        <p:nvSpPr>
          <p:cNvPr id="8" name="Text 5"/>
          <p:cNvSpPr/>
          <p:nvPr/>
        </p:nvSpPr>
        <p:spPr>
          <a:xfrm>
            <a:off x="6614041" y="1606629"/>
            <a:ext cx="7452479" cy="257651"/>
          </a:xfrm>
          <a:prstGeom prst="rect">
            <a:avLst/>
          </a:prstGeom>
          <a:noFill/>
          <a:ln/>
        </p:spPr>
        <p:txBody>
          <a:bodyPr wrap="none" lIns="0" tIns="0" rIns="0" bIns="0" rtlCol="0" anchor="t"/>
          <a:lstStyle/>
          <a:p>
            <a:pPr marL="0" indent="0" algn="l">
              <a:lnSpc>
                <a:spcPts val="2000"/>
              </a:lnSpc>
              <a:buNone/>
            </a:pPr>
            <a:r>
              <a:rPr lang="en-US" sz="1600" b="1" kern="0" spc="-25" dirty="0">
                <a:solidFill>
                  <a:srgbClr val="2B4150"/>
                </a:solidFill>
                <a:latin typeface="PT Serif" pitchFamily="34" charset="0"/>
                <a:ea typeface="PT Serif" pitchFamily="34" charset="-122"/>
                <a:cs typeface="PT Serif" pitchFamily="34" charset="-120"/>
              </a:rPr>
              <a:t>Xác định</a:t>
            </a:r>
            <a:r>
              <a:rPr lang="en-US" sz="1600" kern="0" spc="-25" dirty="0">
                <a:solidFill>
                  <a:srgbClr val="2B4150"/>
                </a:solidFill>
                <a:latin typeface="PT Serif" pitchFamily="34" charset="0"/>
                <a:ea typeface="PT Serif" pitchFamily="34" charset="-122"/>
                <a:cs typeface="PT Serif" pitchFamily="34" charset="-120"/>
              </a:rPr>
              <a:t>: </a:t>
            </a:r>
            <a:r>
              <a:rPr lang="en-US" sz="1400" kern="0" spc="-25" dirty="0">
                <a:solidFill>
                  <a:srgbClr val="2B4150"/>
                </a:solidFill>
                <a:latin typeface="PT Serif" pitchFamily="34" charset="0"/>
                <a:ea typeface="PT Serif" pitchFamily="34" charset="-122"/>
                <a:cs typeface="PT Serif" pitchFamily="34" charset="-120"/>
              </a:rPr>
              <a:t>Dựa trên vị trí máy, phạm vi hoạt động bộ phận chuyển động, và các yếu tố nguy hiểm</a:t>
            </a:r>
            <a:r>
              <a:rPr lang="en-US" sz="1600" kern="0" spc="-25" dirty="0">
                <a:solidFill>
                  <a:srgbClr val="2B4150"/>
                </a:solidFill>
                <a:latin typeface="PT Serif" pitchFamily="34" charset="0"/>
                <a:ea typeface="PT Serif" pitchFamily="34" charset="-122"/>
                <a:cs typeface="PT Serif" pitchFamily="34" charset="-120"/>
              </a:rPr>
              <a:t>.</a:t>
            </a:r>
            <a:endParaRPr lang="en-US" sz="1600" dirty="0"/>
          </a:p>
        </p:txBody>
      </p:sp>
      <p:sp>
        <p:nvSpPr>
          <p:cNvPr id="9" name="Shape 6"/>
          <p:cNvSpPr/>
          <p:nvPr/>
        </p:nvSpPr>
        <p:spPr>
          <a:xfrm>
            <a:off x="6110645" y="2367677"/>
            <a:ext cx="362426" cy="362426"/>
          </a:xfrm>
          <a:prstGeom prst="roundRect">
            <a:avLst>
              <a:gd name="adj" fmla="val 18671"/>
            </a:avLst>
          </a:prstGeom>
          <a:solidFill>
            <a:srgbClr val="124E73"/>
          </a:solidFill>
          <a:ln w="7620">
            <a:solidFill>
              <a:srgbClr val="2B678C"/>
            </a:solidFill>
            <a:prstDash val="solid"/>
          </a:ln>
        </p:spPr>
      </p:sp>
      <p:sp>
        <p:nvSpPr>
          <p:cNvPr id="10" name="Text 7"/>
          <p:cNvSpPr/>
          <p:nvPr/>
        </p:nvSpPr>
        <p:spPr>
          <a:xfrm>
            <a:off x="6226850" y="2428042"/>
            <a:ext cx="130016" cy="241697"/>
          </a:xfrm>
          <a:prstGeom prst="rect">
            <a:avLst/>
          </a:prstGeom>
          <a:noFill/>
          <a:ln/>
        </p:spPr>
        <p:txBody>
          <a:bodyPr wrap="none" lIns="0" tIns="0" rIns="0" bIns="0" rtlCol="0" anchor="t"/>
          <a:lstStyle/>
          <a:p>
            <a:pPr marL="0" indent="0" algn="ctr">
              <a:lnSpc>
                <a:spcPts val="1900"/>
              </a:lnSpc>
              <a:buNone/>
            </a:pPr>
            <a:r>
              <a:rPr lang="en-US" sz="1900" b="1" kern="0" spc="-57" dirty="0">
                <a:solidFill>
                  <a:srgbClr val="FFFFFF"/>
                </a:solidFill>
                <a:latin typeface="Montserrat Medium" panose="00000600000000000000" pitchFamily="2" charset="0"/>
                <a:ea typeface="MuseoModerno Bold" pitchFamily="34" charset="-122"/>
                <a:cs typeface="MuseoModerno Bold" pitchFamily="34" charset="-120"/>
              </a:rPr>
              <a:t>2</a:t>
            </a:r>
            <a:endParaRPr lang="en-US" sz="1900" dirty="0"/>
          </a:p>
        </p:txBody>
      </p:sp>
      <p:sp>
        <p:nvSpPr>
          <p:cNvPr id="11" name="Text 8"/>
          <p:cNvSpPr/>
          <p:nvPr/>
        </p:nvSpPr>
        <p:spPr>
          <a:xfrm>
            <a:off x="6614041" y="2347555"/>
            <a:ext cx="7452479" cy="257651"/>
          </a:xfrm>
          <a:prstGeom prst="rect">
            <a:avLst/>
          </a:prstGeom>
          <a:noFill/>
          <a:ln/>
        </p:spPr>
        <p:txBody>
          <a:bodyPr wrap="none" lIns="0" tIns="0" rIns="0" bIns="0" rtlCol="0" anchor="t"/>
          <a:lstStyle/>
          <a:p>
            <a:pPr marL="0" indent="0" algn="l">
              <a:lnSpc>
                <a:spcPts val="2000"/>
              </a:lnSpc>
              <a:buNone/>
            </a:pPr>
            <a:r>
              <a:rPr lang="en-US" sz="1600" b="1" kern="0" spc="-25" dirty="0">
                <a:solidFill>
                  <a:srgbClr val="2B4150"/>
                </a:solidFill>
                <a:latin typeface="PT Serif" pitchFamily="34" charset="0"/>
                <a:ea typeface="PT Serif" pitchFamily="34" charset="-122"/>
                <a:cs typeface="PT Serif" pitchFamily="34" charset="-120"/>
              </a:rPr>
              <a:t>Đánh dấu</a:t>
            </a:r>
            <a:r>
              <a:rPr lang="en-US" sz="1600" kern="0" spc="-25" dirty="0">
                <a:solidFill>
                  <a:srgbClr val="2B4150"/>
                </a:solidFill>
                <a:latin typeface="PT Serif" pitchFamily="34" charset="0"/>
                <a:ea typeface="PT Serif" pitchFamily="34" charset="-122"/>
                <a:cs typeface="PT Serif" pitchFamily="34" charset="-120"/>
              </a:rPr>
              <a:t>:</a:t>
            </a:r>
            <a:endParaRPr lang="en-US" sz="1600" dirty="0"/>
          </a:p>
        </p:txBody>
      </p:sp>
      <p:sp>
        <p:nvSpPr>
          <p:cNvPr id="12" name="Text 9"/>
          <p:cNvSpPr/>
          <p:nvPr/>
        </p:nvSpPr>
        <p:spPr>
          <a:xfrm>
            <a:off x="6614041" y="2701766"/>
            <a:ext cx="7452479" cy="257651"/>
          </a:xfrm>
          <a:prstGeom prst="rect">
            <a:avLst/>
          </a:prstGeom>
          <a:noFill/>
          <a:ln/>
        </p:spPr>
        <p:txBody>
          <a:bodyPr wrap="none" lIns="0" tIns="0" rIns="0" bIns="0" rtlCol="0" anchor="t"/>
          <a:lstStyle/>
          <a:p>
            <a:pPr marL="342900" indent="-342900" algn="l">
              <a:lnSpc>
                <a:spcPts val="2000"/>
              </a:lnSpc>
              <a:buSzPct val="100000"/>
              <a:buChar char="•"/>
            </a:pPr>
            <a:r>
              <a:rPr lang="en-US" sz="1400" kern="0" spc="-25" dirty="0">
                <a:solidFill>
                  <a:srgbClr val="2B4150"/>
                </a:solidFill>
                <a:latin typeface="PT Serif" pitchFamily="34" charset="0"/>
                <a:ea typeface="PT Serif" pitchFamily="34" charset="-122"/>
                <a:cs typeface="PT Serif" pitchFamily="34" charset="-120"/>
              </a:rPr>
              <a:t>Sử dụng biển báo, dây cảnh báo, hoặc sơn màu nổi bật.</a:t>
            </a:r>
            <a:endParaRPr lang="en-US" sz="1400" dirty="0"/>
          </a:p>
        </p:txBody>
      </p:sp>
      <p:sp>
        <p:nvSpPr>
          <p:cNvPr id="13" name="Text 10"/>
          <p:cNvSpPr/>
          <p:nvPr/>
        </p:nvSpPr>
        <p:spPr>
          <a:xfrm>
            <a:off x="6614041" y="3015734"/>
            <a:ext cx="7452479" cy="257651"/>
          </a:xfrm>
          <a:prstGeom prst="rect">
            <a:avLst/>
          </a:prstGeom>
          <a:noFill/>
          <a:ln/>
        </p:spPr>
        <p:txBody>
          <a:bodyPr wrap="none" lIns="0" tIns="0" rIns="0" bIns="0" rtlCol="0" anchor="t"/>
          <a:lstStyle/>
          <a:p>
            <a:pPr marL="342900" indent="-342900" algn="l">
              <a:lnSpc>
                <a:spcPts val="2000"/>
              </a:lnSpc>
              <a:buSzPct val="100000"/>
              <a:buChar char="•"/>
            </a:pPr>
            <a:r>
              <a:rPr lang="en-US" sz="1400" kern="0" spc="-25" dirty="0">
                <a:solidFill>
                  <a:srgbClr val="2B4150"/>
                </a:solidFill>
                <a:latin typeface="PT Serif" pitchFamily="34" charset="0"/>
                <a:ea typeface="PT Serif" pitchFamily="34" charset="-122"/>
                <a:cs typeface="PT Serif" pitchFamily="34" charset="-120"/>
              </a:rPr>
              <a:t>Thiết kế biển báo dễ đọc, có hình ảnh minh họa.</a:t>
            </a:r>
            <a:endParaRPr lang="en-US" sz="1400" dirty="0"/>
          </a:p>
        </p:txBody>
      </p:sp>
      <p:sp>
        <p:nvSpPr>
          <p:cNvPr id="14" name="Shape 11"/>
          <p:cNvSpPr/>
          <p:nvPr/>
        </p:nvSpPr>
        <p:spPr>
          <a:xfrm>
            <a:off x="6110645" y="3776782"/>
            <a:ext cx="362426" cy="362426"/>
          </a:xfrm>
          <a:prstGeom prst="roundRect">
            <a:avLst>
              <a:gd name="adj" fmla="val 18671"/>
            </a:avLst>
          </a:prstGeom>
          <a:solidFill>
            <a:srgbClr val="124E73"/>
          </a:solidFill>
          <a:ln w="7620">
            <a:solidFill>
              <a:srgbClr val="2B678C"/>
            </a:solidFill>
            <a:prstDash val="solid"/>
          </a:ln>
        </p:spPr>
      </p:sp>
      <p:sp>
        <p:nvSpPr>
          <p:cNvPr id="15" name="Text 12"/>
          <p:cNvSpPr/>
          <p:nvPr/>
        </p:nvSpPr>
        <p:spPr>
          <a:xfrm>
            <a:off x="6226373" y="3837146"/>
            <a:ext cx="130969" cy="241697"/>
          </a:xfrm>
          <a:prstGeom prst="rect">
            <a:avLst/>
          </a:prstGeom>
          <a:noFill/>
          <a:ln/>
        </p:spPr>
        <p:txBody>
          <a:bodyPr wrap="none" lIns="0" tIns="0" rIns="0" bIns="0" rtlCol="0" anchor="t"/>
          <a:lstStyle/>
          <a:p>
            <a:pPr marL="0" indent="0" algn="ctr">
              <a:lnSpc>
                <a:spcPts val="1900"/>
              </a:lnSpc>
              <a:buNone/>
            </a:pPr>
            <a:r>
              <a:rPr lang="en-US" sz="1900" b="1" kern="0" spc="-57" dirty="0">
                <a:solidFill>
                  <a:srgbClr val="FFFFFF"/>
                </a:solidFill>
                <a:latin typeface="Montserrat Medium" panose="00000600000000000000" pitchFamily="2" charset="0"/>
                <a:ea typeface="MuseoModerno Bold" pitchFamily="34" charset="-122"/>
                <a:cs typeface="MuseoModerno Bold" pitchFamily="34" charset="-120"/>
              </a:rPr>
              <a:t>3</a:t>
            </a:r>
            <a:endParaRPr lang="en-US" sz="1900" dirty="0"/>
          </a:p>
        </p:txBody>
      </p:sp>
      <p:sp>
        <p:nvSpPr>
          <p:cNvPr id="16" name="Text 13"/>
          <p:cNvSpPr/>
          <p:nvPr/>
        </p:nvSpPr>
        <p:spPr>
          <a:xfrm>
            <a:off x="6614041" y="3756660"/>
            <a:ext cx="7452479" cy="257651"/>
          </a:xfrm>
          <a:prstGeom prst="rect">
            <a:avLst/>
          </a:prstGeom>
          <a:noFill/>
          <a:ln/>
        </p:spPr>
        <p:txBody>
          <a:bodyPr wrap="none" lIns="0" tIns="0" rIns="0" bIns="0" rtlCol="0" anchor="t"/>
          <a:lstStyle/>
          <a:p>
            <a:pPr marL="0" indent="0" algn="l">
              <a:lnSpc>
                <a:spcPts val="2000"/>
              </a:lnSpc>
              <a:buNone/>
            </a:pPr>
            <a:r>
              <a:rPr lang="en-US" sz="1600" b="1" kern="0" spc="-25" dirty="0">
                <a:solidFill>
                  <a:srgbClr val="2B4150"/>
                </a:solidFill>
                <a:latin typeface="PT Serif" pitchFamily="34" charset="0"/>
                <a:ea typeface="PT Serif" pitchFamily="34" charset="-122"/>
                <a:cs typeface="PT Serif" pitchFamily="34" charset="-120"/>
              </a:rPr>
              <a:t>Đánh giá rủi ro và khoảng cách an toàn</a:t>
            </a:r>
            <a:r>
              <a:rPr lang="en-US" sz="1600" kern="0" spc="-25" dirty="0">
                <a:solidFill>
                  <a:srgbClr val="2B4150"/>
                </a:solidFill>
                <a:latin typeface="PT Serif" pitchFamily="34" charset="0"/>
                <a:ea typeface="PT Serif" pitchFamily="34" charset="-122"/>
                <a:cs typeface="PT Serif" pitchFamily="34" charset="-120"/>
              </a:rPr>
              <a:t>: </a:t>
            </a:r>
            <a:endParaRPr lang="en-US" sz="1600" dirty="0"/>
          </a:p>
        </p:txBody>
      </p:sp>
      <p:sp>
        <p:nvSpPr>
          <p:cNvPr id="17" name="Text 14"/>
          <p:cNvSpPr/>
          <p:nvPr/>
        </p:nvSpPr>
        <p:spPr>
          <a:xfrm>
            <a:off x="6614041" y="4110871"/>
            <a:ext cx="7452479" cy="257651"/>
          </a:xfrm>
          <a:prstGeom prst="rect">
            <a:avLst/>
          </a:prstGeom>
          <a:noFill/>
          <a:ln/>
        </p:spPr>
        <p:txBody>
          <a:bodyPr wrap="none" lIns="0" tIns="0" rIns="0" bIns="0" rtlCol="0" anchor="t"/>
          <a:lstStyle/>
          <a:p>
            <a:pPr marL="342900" indent="-342900" algn="l">
              <a:lnSpc>
                <a:spcPts val="2000"/>
              </a:lnSpc>
              <a:buSzPct val="100000"/>
              <a:buChar char="•"/>
            </a:pPr>
            <a:r>
              <a:rPr lang="en-US" sz="1400" kern="0" spc="-25" dirty="0">
                <a:solidFill>
                  <a:srgbClr val="2B4150"/>
                </a:solidFill>
                <a:latin typeface="PT Serif" pitchFamily="34" charset="0"/>
                <a:ea typeface="PT Serif" pitchFamily="34" charset="-122"/>
                <a:cs typeface="PT Serif" pitchFamily="34" charset="-120"/>
              </a:rPr>
              <a:t>Xác định các nguy cơ từ máy và môi trường làm việc.</a:t>
            </a:r>
            <a:endParaRPr lang="en-US" sz="1400" dirty="0"/>
          </a:p>
        </p:txBody>
      </p:sp>
      <p:sp>
        <p:nvSpPr>
          <p:cNvPr id="18" name="Text 15"/>
          <p:cNvSpPr/>
          <p:nvPr/>
        </p:nvSpPr>
        <p:spPr>
          <a:xfrm>
            <a:off x="6614041" y="4424839"/>
            <a:ext cx="7452479" cy="257651"/>
          </a:xfrm>
          <a:prstGeom prst="rect">
            <a:avLst/>
          </a:prstGeom>
          <a:noFill/>
          <a:ln/>
        </p:spPr>
        <p:txBody>
          <a:bodyPr wrap="none" lIns="0" tIns="0" rIns="0" bIns="0" rtlCol="0" anchor="t"/>
          <a:lstStyle/>
          <a:p>
            <a:pPr marL="342900" indent="-342900" algn="l">
              <a:lnSpc>
                <a:spcPts val="2000"/>
              </a:lnSpc>
              <a:buSzPct val="100000"/>
              <a:buChar char="•"/>
            </a:pPr>
            <a:r>
              <a:rPr lang="en-US" sz="1400" kern="0" spc="-25" dirty="0">
                <a:solidFill>
                  <a:srgbClr val="2B4150"/>
                </a:solidFill>
                <a:latin typeface="PT Serif" pitchFamily="34" charset="0"/>
                <a:ea typeface="PT Serif" pitchFamily="34" charset="-122"/>
                <a:cs typeface="PT Serif" pitchFamily="34" charset="-120"/>
              </a:rPr>
              <a:t>Tính toán khoảng cách an toàn để bảo vệ người lao động khỏi nguy hiểm.</a:t>
            </a:r>
            <a:endParaRPr lang="en-US" sz="1400" dirty="0"/>
          </a:p>
        </p:txBody>
      </p:sp>
      <p:sp>
        <p:nvSpPr>
          <p:cNvPr id="19" name="Text 16"/>
          <p:cNvSpPr/>
          <p:nvPr/>
        </p:nvSpPr>
        <p:spPr>
          <a:xfrm>
            <a:off x="6614041" y="4738807"/>
            <a:ext cx="7452479" cy="257651"/>
          </a:xfrm>
          <a:prstGeom prst="rect">
            <a:avLst/>
          </a:prstGeom>
          <a:noFill/>
          <a:ln/>
        </p:spPr>
        <p:txBody>
          <a:bodyPr wrap="none" lIns="0" tIns="0" rIns="0" bIns="0" rtlCol="0" anchor="t"/>
          <a:lstStyle/>
          <a:p>
            <a:pPr marL="342900" indent="-342900" algn="l">
              <a:lnSpc>
                <a:spcPts val="2000"/>
              </a:lnSpc>
              <a:buSzPct val="100000"/>
              <a:buChar char="•"/>
            </a:pPr>
            <a:r>
              <a:rPr lang="en-US" sz="1400" kern="0" spc="-25" dirty="0">
                <a:solidFill>
                  <a:srgbClr val="2B4150"/>
                </a:solidFill>
                <a:latin typeface="PT Serif" pitchFamily="34" charset="0"/>
                <a:ea typeface="PT Serif" pitchFamily="34" charset="-122"/>
                <a:cs typeface="PT Serif" pitchFamily="34" charset="-120"/>
              </a:rPr>
              <a:t>Cập nhật khoảng cách an toàn phù hợp với từng loại máy.</a:t>
            </a:r>
            <a:endParaRPr lang="en-US" sz="1400" dirty="0"/>
          </a:p>
        </p:txBody>
      </p:sp>
      <p:sp>
        <p:nvSpPr>
          <p:cNvPr id="20" name="Shape 17"/>
          <p:cNvSpPr/>
          <p:nvPr/>
        </p:nvSpPr>
        <p:spPr>
          <a:xfrm>
            <a:off x="6110645" y="5499854"/>
            <a:ext cx="362426" cy="362426"/>
          </a:xfrm>
          <a:prstGeom prst="roundRect">
            <a:avLst>
              <a:gd name="adj" fmla="val 18671"/>
            </a:avLst>
          </a:prstGeom>
          <a:solidFill>
            <a:srgbClr val="124E73"/>
          </a:solidFill>
          <a:ln w="7620">
            <a:solidFill>
              <a:srgbClr val="2B678C"/>
            </a:solidFill>
            <a:prstDash val="solid"/>
          </a:ln>
        </p:spPr>
      </p:sp>
      <p:sp>
        <p:nvSpPr>
          <p:cNvPr id="21" name="Text 18"/>
          <p:cNvSpPr/>
          <p:nvPr/>
        </p:nvSpPr>
        <p:spPr>
          <a:xfrm>
            <a:off x="6216372" y="5560219"/>
            <a:ext cx="150852" cy="241697"/>
          </a:xfrm>
          <a:prstGeom prst="rect">
            <a:avLst/>
          </a:prstGeom>
          <a:noFill/>
          <a:ln/>
        </p:spPr>
        <p:txBody>
          <a:bodyPr wrap="none" lIns="0" tIns="0" rIns="0" bIns="0" rtlCol="0" anchor="t"/>
          <a:lstStyle/>
          <a:p>
            <a:pPr marL="0" indent="0" algn="ctr">
              <a:lnSpc>
                <a:spcPts val="1900"/>
              </a:lnSpc>
              <a:buNone/>
            </a:pPr>
            <a:r>
              <a:rPr lang="en-US" sz="1900" b="1" kern="0" spc="-57" dirty="0">
                <a:solidFill>
                  <a:srgbClr val="FFFFFF"/>
                </a:solidFill>
                <a:latin typeface="Montserrat Medium" panose="00000600000000000000" pitchFamily="2" charset="0"/>
                <a:ea typeface="MuseoModerno Bold" pitchFamily="34" charset="-122"/>
                <a:cs typeface="MuseoModerno Bold" pitchFamily="34" charset="-120"/>
              </a:rPr>
              <a:t>4</a:t>
            </a:r>
            <a:endParaRPr lang="en-US" sz="1900" dirty="0"/>
          </a:p>
        </p:txBody>
      </p:sp>
      <p:sp>
        <p:nvSpPr>
          <p:cNvPr id="22" name="Text 19"/>
          <p:cNvSpPr/>
          <p:nvPr/>
        </p:nvSpPr>
        <p:spPr>
          <a:xfrm>
            <a:off x="6614041" y="5479733"/>
            <a:ext cx="7452479" cy="257651"/>
          </a:xfrm>
          <a:prstGeom prst="rect">
            <a:avLst/>
          </a:prstGeom>
          <a:noFill/>
          <a:ln/>
        </p:spPr>
        <p:txBody>
          <a:bodyPr wrap="none" lIns="0" tIns="0" rIns="0" bIns="0" rtlCol="0" anchor="t"/>
          <a:lstStyle/>
          <a:p>
            <a:pPr marL="0" indent="0" algn="l">
              <a:lnSpc>
                <a:spcPts val="2000"/>
              </a:lnSpc>
              <a:buNone/>
            </a:pPr>
            <a:r>
              <a:rPr lang="en-US" sz="1600" b="1" kern="0" spc="-25" dirty="0">
                <a:solidFill>
                  <a:srgbClr val="2B4150"/>
                </a:solidFill>
                <a:latin typeface="PT Serif" pitchFamily="34" charset="0"/>
                <a:ea typeface="PT Serif" pitchFamily="34" charset="-122"/>
                <a:cs typeface="PT Serif" pitchFamily="34" charset="-120"/>
              </a:rPr>
              <a:t>Hướng dẫn nhân viên</a:t>
            </a:r>
            <a:r>
              <a:rPr lang="en-US" sz="1600" kern="0" spc="-25" dirty="0">
                <a:solidFill>
                  <a:srgbClr val="2B4150"/>
                </a:solidFill>
                <a:latin typeface="PT Serif" pitchFamily="34" charset="0"/>
                <a:ea typeface="PT Serif" pitchFamily="34" charset="-122"/>
                <a:cs typeface="PT Serif" pitchFamily="34" charset="-120"/>
              </a:rPr>
              <a:t>:</a:t>
            </a:r>
            <a:endParaRPr lang="en-US" sz="1600" dirty="0"/>
          </a:p>
        </p:txBody>
      </p:sp>
      <p:sp>
        <p:nvSpPr>
          <p:cNvPr id="23" name="Text 20"/>
          <p:cNvSpPr/>
          <p:nvPr/>
        </p:nvSpPr>
        <p:spPr>
          <a:xfrm>
            <a:off x="6614041" y="5833943"/>
            <a:ext cx="7452479" cy="257651"/>
          </a:xfrm>
          <a:prstGeom prst="rect">
            <a:avLst/>
          </a:prstGeom>
          <a:noFill/>
          <a:ln/>
        </p:spPr>
        <p:txBody>
          <a:bodyPr wrap="none" lIns="0" tIns="0" rIns="0" bIns="0" rtlCol="0" anchor="t"/>
          <a:lstStyle/>
          <a:p>
            <a:pPr marL="342900" indent="-342900" algn="l">
              <a:lnSpc>
                <a:spcPts val="2000"/>
              </a:lnSpc>
              <a:buSzPct val="100000"/>
              <a:buChar char="•"/>
            </a:pPr>
            <a:r>
              <a:rPr lang="en-US" sz="1400" kern="0" spc="-25" dirty="0">
                <a:solidFill>
                  <a:srgbClr val="2B4150"/>
                </a:solidFill>
                <a:latin typeface="PT Serif" pitchFamily="34" charset="0"/>
                <a:ea typeface="PT Serif" pitchFamily="34" charset="-122"/>
                <a:cs typeface="PT Serif" pitchFamily="34" charset="-120"/>
              </a:rPr>
              <a:t>Nhấn mạnh tầm quan trọng của việc duy trì khoảng cách an toàn.</a:t>
            </a:r>
            <a:endParaRPr lang="en-US" sz="1400" dirty="0"/>
          </a:p>
        </p:txBody>
      </p:sp>
      <p:sp>
        <p:nvSpPr>
          <p:cNvPr id="24" name="Text 21"/>
          <p:cNvSpPr/>
          <p:nvPr/>
        </p:nvSpPr>
        <p:spPr>
          <a:xfrm>
            <a:off x="6614041" y="6147911"/>
            <a:ext cx="7452479" cy="257651"/>
          </a:xfrm>
          <a:prstGeom prst="rect">
            <a:avLst/>
          </a:prstGeom>
          <a:noFill/>
          <a:ln/>
        </p:spPr>
        <p:txBody>
          <a:bodyPr wrap="none" lIns="0" tIns="0" rIns="0" bIns="0" rtlCol="0" anchor="t"/>
          <a:lstStyle/>
          <a:p>
            <a:pPr marL="342900" indent="-342900" algn="l">
              <a:lnSpc>
                <a:spcPts val="2000"/>
              </a:lnSpc>
              <a:buSzPct val="100000"/>
              <a:buChar char="•"/>
            </a:pPr>
            <a:r>
              <a:rPr lang="en-US" sz="1400" kern="0" spc="-25" dirty="0">
                <a:solidFill>
                  <a:srgbClr val="2B4150"/>
                </a:solidFill>
                <a:latin typeface="PT Serif" pitchFamily="34" charset="0"/>
                <a:ea typeface="PT Serif" pitchFamily="34" charset="-122"/>
                <a:cs typeface="PT Serif" pitchFamily="34" charset="-120"/>
              </a:rPr>
              <a:t>Giúp nâng cao ý thức về an toàn lao động.</a:t>
            </a:r>
            <a:endParaRPr lang="en-US" sz="1400" dirty="0"/>
          </a:p>
        </p:txBody>
      </p:sp>
      <p:sp>
        <p:nvSpPr>
          <p:cNvPr id="25" name="Shape 22"/>
          <p:cNvSpPr/>
          <p:nvPr/>
        </p:nvSpPr>
        <p:spPr>
          <a:xfrm>
            <a:off x="6110645" y="6908959"/>
            <a:ext cx="362426" cy="362426"/>
          </a:xfrm>
          <a:prstGeom prst="roundRect">
            <a:avLst>
              <a:gd name="adj" fmla="val 18671"/>
            </a:avLst>
          </a:prstGeom>
          <a:solidFill>
            <a:srgbClr val="124E73"/>
          </a:solidFill>
          <a:ln w="7620">
            <a:solidFill>
              <a:srgbClr val="2B678C"/>
            </a:solidFill>
            <a:prstDash val="solid"/>
          </a:ln>
        </p:spPr>
      </p:sp>
      <p:sp>
        <p:nvSpPr>
          <p:cNvPr id="26" name="Text 23"/>
          <p:cNvSpPr/>
          <p:nvPr/>
        </p:nvSpPr>
        <p:spPr>
          <a:xfrm>
            <a:off x="6227683" y="6969323"/>
            <a:ext cx="128349" cy="241697"/>
          </a:xfrm>
          <a:prstGeom prst="rect">
            <a:avLst/>
          </a:prstGeom>
          <a:noFill/>
          <a:ln/>
        </p:spPr>
        <p:txBody>
          <a:bodyPr wrap="none" lIns="0" tIns="0" rIns="0" bIns="0" rtlCol="0" anchor="t"/>
          <a:lstStyle/>
          <a:p>
            <a:pPr marL="0" indent="0" algn="ctr">
              <a:lnSpc>
                <a:spcPts val="1900"/>
              </a:lnSpc>
              <a:buNone/>
            </a:pPr>
            <a:r>
              <a:rPr lang="en-US" sz="1900" b="1" kern="0" spc="-57" dirty="0">
                <a:solidFill>
                  <a:srgbClr val="FFFFFF"/>
                </a:solidFill>
                <a:latin typeface="Montserrat Medium" panose="00000600000000000000" pitchFamily="2" charset="0"/>
                <a:ea typeface="MuseoModerno Bold" pitchFamily="34" charset="-122"/>
                <a:cs typeface="MuseoModerno Bold" pitchFamily="34" charset="-120"/>
              </a:rPr>
              <a:t>5</a:t>
            </a:r>
            <a:endParaRPr lang="en-US" sz="1900" dirty="0"/>
          </a:p>
        </p:txBody>
      </p:sp>
      <p:sp>
        <p:nvSpPr>
          <p:cNvPr id="27" name="Text 24"/>
          <p:cNvSpPr/>
          <p:nvPr/>
        </p:nvSpPr>
        <p:spPr>
          <a:xfrm>
            <a:off x="6614041" y="6888837"/>
            <a:ext cx="3063240" cy="251817"/>
          </a:xfrm>
          <a:prstGeom prst="rect">
            <a:avLst/>
          </a:prstGeom>
          <a:noFill/>
          <a:ln/>
        </p:spPr>
        <p:txBody>
          <a:bodyPr wrap="none" lIns="0" tIns="0" rIns="0" bIns="0" rtlCol="0" anchor="t"/>
          <a:lstStyle/>
          <a:p>
            <a:pPr marL="0" indent="0" algn="l">
              <a:lnSpc>
                <a:spcPts val="1950"/>
              </a:lnSpc>
              <a:buNone/>
            </a:pPr>
            <a:r>
              <a:rPr lang="en-US" sz="1550" b="1" kern="0" spc="-48" dirty="0">
                <a:solidFill>
                  <a:srgbClr val="2B4150"/>
                </a:solidFill>
                <a:latin typeface="PT Serif" panose="020A0603040505020204" pitchFamily="18" charset="0"/>
                <a:ea typeface="MuseoModerno Bold" pitchFamily="34" charset="-122"/>
                <a:cs typeface="MuseoModerno Bold" pitchFamily="34" charset="-120"/>
              </a:rPr>
              <a:t>Tạo không gian làm việc an toàn:</a:t>
            </a:r>
            <a:endParaRPr lang="en-US" sz="1550" dirty="0">
              <a:latin typeface="PT Serif" panose="020A0603040505020204" pitchFamily="18" charset="0"/>
            </a:endParaRPr>
          </a:p>
        </p:txBody>
      </p:sp>
      <p:sp>
        <p:nvSpPr>
          <p:cNvPr id="28" name="Text 25"/>
          <p:cNvSpPr/>
          <p:nvPr/>
        </p:nvSpPr>
        <p:spPr>
          <a:xfrm>
            <a:off x="6614041" y="7237214"/>
            <a:ext cx="7452479" cy="257651"/>
          </a:xfrm>
          <a:prstGeom prst="rect">
            <a:avLst/>
          </a:prstGeom>
          <a:noFill/>
          <a:ln/>
        </p:spPr>
        <p:txBody>
          <a:bodyPr wrap="none" lIns="0" tIns="0" rIns="0" bIns="0" rtlCol="0" anchor="t"/>
          <a:lstStyle/>
          <a:p>
            <a:pPr marL="342900" indent="-342900" algn="l">
              <a:lnSpc>
                <a:spcPts val="2000"/>
              </a:lnSpc>
              <a:buSzPct val="100000"/>
              <a:buChar char="•"/>
            </a:pPr>
            <a:r>
              <a:rPr lang="en-US" sz="1400" kern="0" spc="-25" dirty="0">
                <a:solidFill>
                  <a:srgbClr val="2B4150"/>
                </a:solidFill>
                <a:latin typeface="PT Serif" pitchFamily="34" charset="0"/>
                <a:ea typeface="PT Serif" pitchFamily="34" charset="-122"/>
                <a:cs typeface="PT Serif" pitchFamily="34" charset="-120"/>
              </a:rPr>
              <a:t>Nâng cao hiệu suất và giảm thiểu tai nạn.</a:t>
            </a:r>
            <a:endParaRPr lang="en-US" sz="1400" dirty="0"/>
          </a:p>
        </p:txBody>
      </p:sp>
      <p:sp>
        <p:nvSpPr>
          <p:cNvPr id="29" name="Shape 0">
            <a:extLst>
              <a:ext uri="{FF2B5EF4-FFF2-40B4-BE49-F238E27FC236}">
                <a16:creationId xmlns:a16="http://schemas.microsoft.com/office/drawing/2014/main" id="{F5B00BCD-5EC2-4C75-874D-BCBEDBCF2DAA}"/>
              </a:ext>
            </a:extLst>
          </p:cNvPr>
          <p:cNvSpPr/>
          <p:nvPr/>
        </p:nvSpPr>
        <p:spPr>
          <a:xfrm>
            <a:off x="2783859" y="786943"/>
            <a:ext cx="7556421" cy="30480"/>
          </a:xfrm>
          <a:prstGeom prst="roundRect">
            <a:avLst>
              <a:gd name="adj" fmla="val 312558"/>
            </a:avLst>
          </a:prstGeom>
          <a:solidFill>
            <a:srgbClr val="B9D0DE"/>
          </a:solidFill>
          <a:ln/>
        </p:spPr>
      </p:sp>
      <p:pic>
        <p:nvPicPr>
          <p:cNvPr id="30" name="Picture 29">
            <a:extLst>
              <a:ext uri="{FF2B5EF4-FFF2-40B4-BE49-F238E27FC236}">
                <a16:creationId xmlns:a16="http://schemas.microsoft.com/office/drawing/2014/main" id="{A5E35952-58E3-105A-C5C2-1375591AB9E3}"/>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526675" y="2893456"/>
            <a:ext cx="4419600" cy="4419600"/>
          </a:xfrm>
          <a:prstGeom prst="rect">
            <a:avLst/>
          </a:prstGeom>
        </p:spPr>
      </p:pic>
      <p:sp>
        <p:nvSpPr>
          <p:cNvPr id="3" name="Shape 0"/>
          <p:cNvSpPr/>
          <p:nvPr/>
        </p:nvSpPr>
        <p:spPr>
          <a:xfrm>
            <a:off x="884225" y="2878216"/>
            <a:ext cx="7556421" cy="30480"/>
          </a:xfrm>
          <a:prstGeom prst="roundRect">
            <a:avLst>
              <a:gd name="adj" fmla="val 312558"/>
            </a:avLst>
          </a:prstGeom>
          <a:solidFill>
            <a:srgbClr val="B9D0DE"/>
          </a:solidFill>
          <a:ln/>
        </p:spPr>
      </p:sp>
      <p:sp>
        <p:nvSpPr>
          <p:cNvPr id="6" name="Text 3"/>
          <p:cNvSpPr/>
          <p:nvPr/>
        </p:nvSpPr>
        <p:spPr>
          <a:xfrm>
            <a:off x="2337851" y="2459831"/>
            <a:ext cx="4468297" cy="354330"/>
          </a:xfrm>
          <a:prstGeom prst="rect">
            <a:avLst/>
          </a:prstGeom>
          <a:noFill/>
          <a:ln/>
        </p:spPr>
        <p:txBody>
          <a:bodyPr wrap="none" lIns="0" tIns="0" rIns="0" bIns="0" rtlCol="0" anchor="t"/>
          <a:lstStyle/>
          <a:p>
            <a:pPr marL="0" indent="0" algn="ctr">
              <a:lnSpc>
                <a:spcPts val="2750"/>
              </a:lnSpc>
              <a:buNone/>
            </a:pPr>
            <a:r>
              <a:rPr lang="en-US" sz="2200" b="1" kern="0" spc="-67" dirty="0">
                <a:solidFill>
                  <a:srgbClr val="2B4150"/>
                </a:solidFill>
                <a:latin typeface="Montserrat Medium" panose="00000600000000000000" pitchFamily="2" charset="0"/>
                <a:ea typeface="MuseoModerno Bold" pitchFamily="34" charset="-122"/>
                <a:cs typeface="MuseoModerno Bold" pitchFamily="34" charset="-120"/>
              </a:rPr>
              <a:t>4. Sử dụng thiết bị bảo hộ cá nhân</a:t>
            </a:r>
            <a:endParaRPr lang="en-US" sz="2200" dirty="0"/>
          </a:p>
        </p:txBody>
      </p:sp>
      <p:sp>
        <p:nvSpPr>
          <p:cNvPr id="7" name="Text 4"/>
          <p:cNvSpPr/>
          <p:nvPr/>
        </p:nvSpPr>
        <p:spPr>
          <a:xfrm>
            <a:off x="1020604" y="3861197"/>
            <a:ext cx="7102793"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Mũ bảo hiểm:</a:t>
            </a:r>
            <a:r>
              <a:rPr lang="en-US" sz="1750" kern="0" spc="-36" dirty="0">
                <a:solidFill>
                  <a:srgbClr val="2B4150"/>
                </a:solidFill>
                <a:latin typeface="PT Serif" pitchFamily="34" charset="0"/>
                <a:ea typeface="PT Serif" pitchFamily="34" charset="-122"/>
                <a:cs typeface="PT Serif" pitchFamily="34" charset="-120"/>
              </a:rPr>
              <a:t> bảo vệ đầu khỏi va chạm.</a:t>
            </a:r>
            <a:endParaRPr lang="en-US" sz="1750" dirty="0"/>
          </a:p>
        </p:txBody>
      </p:sp>
      <p:sp>
        <p:nvSpPr>
          <p:cNvPr id="8" name="Text 5"/>
          <p:cNvSpPr/>
          <p:nvPr/>
        </p:nvSpPr>
        <p:spPr>
          <a:xfrm>
            <a:off x="1020604" y="4303395"/>
            <a:ext cx="7102793"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Kính bảo hộ:</a:t>
            </a:r>
            <a:r>
              <a:rPr lang="en-US" sz="1750" kern="0" spc="-36" dirty="0">
                <a:solidFill>
                  <a:srgbClr val="2B4150"/>
                </a:solidFill>
                <a:latin typeface="PT Serif" pitchFamily="34" charset="0"/>
                <a:ea typeface="PT Serif" pitchFamily="34" charset="-122"/>
                <a:cs typeface="PT Serif" pitchFamily="34" charset="-120"/>
              </a:rPr>
              <a:t> bảo vệ mắt khỏi bụi và hóa chất.</a:t>
            </a:r>
            <a:endParaRPr lang="en-US" sz="1750" dirty="0"/>
          </a:p>
        </p:txBody>
      </p:sp>
      <p:sp>
        <p:nvSpPr>
          <p:cNvPr id="9" name="Text 6"/>
          <p:cNvSpPr/>
          <p:nvPr/>
        </p:nvSpPr>
        <p:spPr>
          <a:xfrm>
            <a:off x="1020604" y="4745593"/>
            <a:ext cx="7102793"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Găng tay: </a:t>
            </a:r>
            <a:r>
              <a:rPr lang="en-US" sz="1750" kern="0" spc="-36" dirty="0">
                <a:solidFill>
                  <a:srgbClr val="2B4150"/>
                </a:solidFill>
                <a:latin typeface="PT Serif" pitchFamily="34" charset="0"/>
                <a:ea typeface="PT Serif" pitchFamily="34" charset="-122"/>
                <a:cs typeface="PT Serif" pitchFamily="34" charset="-120"/>
              </a:rPr>
              <a:t>bảo vệ tay khỏi vật sắc nhọn và hóa chất.</a:t>
            </a:r>
            <a:endParaRPr lang="en-US" sz="1750" dirty="0"/>
          </a:p>
        </p:txBody>
      </p:sp>
      <p:sp>
        <p:nvSpPr>
          <p:cNvPr id="10" name="Text 7"/>
          <p:cNvSpPr/>
          <p:nvPr/>
        </p:nvSpPr>
        <p:spPr>
          <a:xfrm>
            <a:off x="1020604" y="5187791"/>
            <a:ext cx="7102793"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Giày bảo hộ: </a:t>
            </a:r>
            <a:r>
              <a:rPr lang="en-US" sz="1750" kern="0" spc="-36" dirty="0">
                <a:solidFill>
                  <a:srgbClr val="2B4150"/>
                </a:solidFill>
                <a:latin typeface="PT Serif" pitchFamily="34" charset="0"/>
                <a:ea typeface="PT Serif" pitchFamily="34" charset="-122"/>
                <a:cs typeface="PT Serif" pitchFamily="34" charset="-120"/>
              </a:rPr>
              <a:t>bảo vệ chân khỏi chấn thương.</a:t>
            </a:r>
            <a:endParaRPr lang="en-US" sz="1750" dirty="0"/>
          </a:p>
        </p:txBody>
      </p:sp>
      <p:sp>
        <p:nvSpPr>
          <p:cNvPr id="11" name="Text 8"/>
          <p:cNvSpPr/>
          <p:nvPr/>
        </p:nvSpPr>
        <p:spPr>
          <a:xfrm>
            <a:off x="1020604" y="5629989"/>
            <a:ext cx="7102793"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Áo khoác chống cháy:</a:t>
            </a:r>
            <a:r>
              <a:rPr lang="en-US" sz="1750" kern="0" spc="-36" dirty="0">
                <a:solidFill>
                  <a:srgbClr val="2B4150"/>
                </a:solidFill>
                <a:latin typeface="PT Serif" pitchFamily="34" charset="0"/>
                <a:ea typeface="PT Serif" pitchFamily="34" charset="-122"/>
                <a:cs typeface="PT Serif" pitchFamily="34" charset="-120"/>
              </a:rPr>
              <a:t> bảo vệ cơ thể khỏi nhiệt và lửa.</a:t>
            </a:r>
            <a:endParaRPr lang="en-US" sz="1750" dirty="0"/>
          </a:p>
        </p:txBody>
      </p:sp>
      <p:pic>
        <p:nvPicPr>
          <p:cNvPr id="12" name="Picture 11">
            <a:extLst>
              <a:ext uri="{FF2B5EF4-FFF2-40B4-BE49-F238E27FC236}">
                <a16:creationId xmlns:a16="http://schemas.microsoft.com/office/drawing/2014/main" id="{62F51141-B038-E5DE-59EC-1FBB6C501CD0}"/>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907935" y="2929115"/>
            <a:ext cx="4319945" cy="4319945"/>
          </a:xfrm>
          <a:prstGeom prst="rect">
            <a:avLst/>
          </a:prstGeom>
        </p:spPr>
      </p:pic>
      <p:sp>
        <p:nvSpPr>
          <p:cNvPr id="3" name="Shape 0"/>
          <p:cNvSpPr/>
          <p:nvPr/>
        </p:nvSpPr>
        <p:spPr>
          <a:xfrm>
            <a:off x="874038" y="1546218"/>
            <a:ext cx="9393793" cy="30480"/>
          </a:xfrm>
          <a:prstGeom prst="roundRect">
            <a:avLst>
              <a:gd name="adj" fmla="val 310830"/>
            </a:avLst>
          </a:prstGeom>
          <a:solidFill>
            <a:srgbClr val="B9D0DE"/>
          </a:solidFill>
          <a:ln/>
        </p:spPr>
      </p:sp>
      <p:sp>
        <p:nvSpPr>
          <p:cNvPr id="6" name="Text 3"/>
          <p:cNvSpPr/>
          <p:nvPr/>
        </p:nvSpPr>
        <p:spPr>
          <a:xfrm>
            <a:off x="3247073" y="1077982"/>
            <a:ext cx="4478655" cy="352425"/>
          </a:xfrm>
          <a:prstGeom prst="rect">
            <a:avLst/>
          </a:prstGeom>
          <a:noFill/>
          <a:ln/>
        </p:spPr>
        <p:txBody>
          <a:bodyPr wrap="none" lIns="0" tIns="0" rIns="0" bIns="0" rtlCol="0" anchor="t"/>
          <a:lstStyle/>
          <a:p>
            <a:pPr marL="0" indent="0" algn="ctr">
              <a:lnSpc>
                <a:spcPts val="2750"/>
              </a:lnSpc>
              <a:buNone/>
            </a:pPr>
            <a:r>
              <a:rPr lang="en-US" sz="2200" b="1" kern="0" spc="-67" dirty="0">
                <a:solidFill>
                  <a:srgbClr val="2B4150"/>
                </a:solidFill>
                <a:latin typeface="Montserrat Medium" panose="00000600000000000000" pitchFamily="2" charset="0"/>
                <a:ea typeface="MuseoModerno Bold" pitchFamily="34" charset="-122"/>
                <a:cs typeface="MuseoModerno Bold" pitchFamily="34" charset="-120"/>
              </a:rPr>
              <a:t>5. Quy trình khẩn cấp và phản ứng</a:t>
            </a:r>
            <a:endParaRPr lang="en-US" sz="2200" dirty="0"/>
          </a:p>
        </p:txBody>
      </p:sp>
      <p:sp>
        <p:nvSpPr>
          <p:cNvPr id="7" name="Shape 4"/>
          <p:cNvSpPr/>
          <p:nvPr/>
        </p:nvSpPr>
        <p:spPr>
          <a:xfrm>
            <a:off x="1112520" y="2354223"/>
            <a:ext cx="30480" cy="5255657"/>
          </a:xfrm>
          <a:prstGeom prst="roundRect">
            <a:avLst>
              <a:gd name="adj" fmla="val 310830"/>
            </a:avLst>
          </a:prstGeom>
          <a:solidFill>
            <a:srgbClr val="B9D0DE"/>
          </a:solidFill>
          <a:ln/>
        </p:spPr>
      </p:sp>
      <p:sp>
        <p:nvSpPr>
          <p:cNvPr id="8" name="Shape 5"/>
          <p:cNvSpPr/>
          <p:nvPr/>
        </p:nvSpPr>
        <p:spPr>
          <a:xfrm>
            <a:off x="874038" y="2607945"/>
            <a:ext cx="507444" cy="507444"/>
          </a:xfrm>
          <a:prstGeom prst="roundRect">
            <a:avLst>
              <a:gd name="adj" fmla="val 18670"/>
            </a:avLst>
          </a:prstGeom>
          <a:solidFill>
            <a:srgbClr val="124E73"/>
          </a:solidFill>
          <a:ln w="7620">
            <a:solidFill>
              <a:srgbClr val="2B678C"/>
            </a:solidFill>
            <a:prstDash val="solid"/>
          </a:ln>
        </p:spPr>
      </p:sp>
      <p:sp>
        <p:nvSpPr>
          <p:cNvPr id="9" name="Text 6"/>
          <p:cNvSpPr/>
          <p:nvPr/>
        </p:nvSpPr>
        <p:spPr>
          <a:xfrm>
            <a:off x="1050727" y="2692479"/>
            <a:ext cx="153948" cy="338376"/>
          </a:xfrm>
          <a:prstGeom prst="rect">
            <a:avLst/>
          </a:prstGeom>
          <a:noFill/>
          <a:ln/>
        </p:spPr>
        <p:txBody>
          <a:bodyPr wrap="none" lIns="0" tIns="0" rIns="0" bIns="0" rtlCol="0" anchor="t"/>
          <a:lstStyle/>
          <a:p>
            <a:pPr marL="0" indent="0" algn="ctr">
              <a:lnSpc>
                <a:spcPts val="265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1</a:t>
            </a:r>
            <a:endParaRPr lang="en-US" sz="2650" dirty="0"/>
          </a:p>
        </p:txBody>
      </p:sp>
      <p:sp>
        <p:nvSpPr>
          <p:cNvPr id="10" name="Text 7"/>
          <p:cNvSpPr/>
          <p:nvPr/>
        </p:nvSpPr>
        <p:spPr>
          <a:xfrm>
            <a:off x="1578888" y="2579727"/>
            <a:ext cx="8604409" cy="360998"/>
          </a:xfrm>
          <a:prstGeom prst="rect">
            <a:avLst/>
          </a:prstGeom>
          <a:noFill/>
          <a:ln/>
        </p:spPr>
        <p:txBody>
          <a:bodyPr wrap="none" lIns="0" tIns="0" rIns="0" bIns="0" rtlCol="0" anchor="t"/>
          <a:lstStyle/>
          <a:p>
            <a:pPr marL="0" indent="0" algn="l">
              <a:lnSpc>
                <a:spcPts val="2800"/>
              </a:lnSpc>
              <a:buNone/>
            </a:pPr>
            <a:r>
              <a:rPr lang="en-US" sz="1750" b="1" kern="0" spc="-36" dirty="0">
                <a:solidFill>
                  <a:srgbClr val="2B4150"/>
                </a:solidFill>
                <a:latin typeface="PT Serif" pitchFamily="34" charset="0"/>
                <a:ea typeface="PT Serif" pitchFamily="34" charset="-122"/>
                <a:cs typeface="PT Serif" pitchFamily="34" charset="-120"/>
              </a:rPr>
              <a:t>Đào tạo về quy trình ứng phó khẩn cấp</a:t>
            </a:r>
            <a:endParaRPr lang="en-US" sz="1750" dirty="0"/>
          </a:p>
        </p:txBody>
      </p:sp>
      <p:sp>
        <p:nvSpPr>
          <p:cNvPr id="11" name="Text 8"/>
          <p:cNvSpPr/>
          <p:nvPr/>
        </p:nvSpPr>
        <p:spPr>
          <a:xfrm>
            <a:off x="1578888" y="3075980"/>
            <a:ext cx="8604409" cy="360998"/>
          </a:xfrm>
          <a:prstGeom prst="rect">
            <a:avLst/>
          </a:prstGeom>
          <a:noFill/>
          <a:ln/>
        </p:spPr>
        <p:txBody>
          <a:bodyPr wrap="none" lIns="0" tIns="0" rIns="0" bIns="0" rtlCol="0" anchor="t"/>
          <a:lstStyle/>
          <a:p>
            <a:pPr marL="342900" indent="-342900" algn="l">
              <a:lnSpc>
                <a:spcPts val="2800"/>
              </a:lnSpc>
              <a:buSzPct val="100000"/>
              <a:buChar char="•"/>
            </a:pPr>
            <a:r>
              <a:rPr lang="en-US" sz="1750" kern="0" spc="-36" dirty="0">
                <a:solidFill>
                  <a:srgbClr val="2B4150"/>
                </a:solidFill>
                <a:latin typeface="PT Serif" pitchFamily="34" charset="0"/>
                <a:ea typeface="PT Serif" pitchFamily="34" charset="-122"/>
                <a:cs typeface="PT Serif" pitchFamily="34" charset="-120"/>
              </a:rPr>
              <a:t>Nhận diện nguy cơ và sử dụng nút dừng khẩn cấp.</a:t>
            </a:r>
            <a:endParaRPr lang="en-US" sz="1750" dirty="0"/>
          </a:p>
        </p:txBody>
      </p:sp>
      <p:sp>
        <p:nvSpPr>
          <p:cNvPr id="12" name="Text 9"/>
          <p:cNvSpPr/>
          <p:nvPr/>
        </p:nvSpPr>
        <p:spPr>
          <a:xfrm>
            <a:off x="1578888" y="3515916"/>
            <a:ext cx="8604409" cy="360998"/>
          </a:xfrm>
          <a:prstGeom prst="rect">
            <a:avLst/>
          </a:prstGeom>
          <a:noFill/>
          <a:ln/>
        </p:spPr>
        <p:txBody>
          <a:bodyPr wrap="none" lIns="0" tIns="0" rIns="0" bIns="0" rtlCol="0" anchor="t"/>
          <a:lstStyle/>
          <a:p>
            <a:pPr marL="342900" indent="-342900" algn="l">
              <a:lnSpc>
                <a:spcPts val="2800"/>
              </a:lnSpc>
              <a:buSzPct val="100000"/>
              <a:buChar char="•"/>
            </a:pPr>
            <a:r>
              <a:rPr lang="en-US" sz="1750" kern="0" spc="-36" dirty="0">
                <a:solidFill>
                  <a:srgbClr val="2B4150"/>
                </a:solidFill>
                <a:latin typeface="PT Serif" pitchFamily="34" charset="0"/>
                <a:ea typeface="PT Serif" pitchFamily="34" charset="-122"/>
                <a:cs typeface="PT Serif" pitchFamily="34" charset="-120"/>
              </a:rPr>
              <a:t>Thông báo cho đồng nghiệp khi có sự cố.</a:t>
            </a:r>
            <a:endParaRPr lang="en-US" sz="1750" dirty="0"/>
          </a:p>
        </p:txBody>
      </p:sp>
      <p:sp>
        <p:nvSpPr>
          <p:cNvPr id="13" name="Shape 10"/>
          <p:cNvSpPr/>
          <p:nvPr/>
        </p:nvSpPr>
        <p:spPr>
          <a:xfrm>
            <a:off x="874038" y="4581644"/>
            <a:ext cx="507444" cy="507444"/>
          </a:xfrm>
          <a:prstGeom prst="roundRect">
            <a:avLst>
              <a:gd name="adj" fmla="val 18670"/>
            </a:avLst>
          </a:prstGeom>
          <a:solidFill>
            <a:srgbClr val="124E73"/>
          </a:solidFill>
          <a:ln w="7620">
            <a:solidFill>
              <a:srgbClr val="2B678C"/>
            </a:solidFill>
            <a:prstDash val="solid"/>
          </a:ln>
        </p:spPr>
      </p:sp>
      <p:sp>
        <p:nvSpPr>
          <p:cNvPr id="14" name="Text 11"/>
          <p:cNvSpPr/>
          <p:nvPr/>
        </p:nvSpPr>
        <p:spPr>
          <a:xfrm>
            <a:off x="1036677" y="4666178"/>
            <a:ext cx="182047" cy="338376"/>
          </a:xfrm>
          <a:prstGeom prst="rect">
            <a:avLst/>
          </a:prstGeom>
          <a:noFill/>
          <a:ln/>
        </p:spPr>
        <p:txBody>
          <a:bodyPr wrap="none" lIns="0" tIns="0" rIns="0" bIns="0" rtlCol="0" anchor="t"/>
          <a:lstStyle/>
          <a:p>
            <a:pPr marL="0" indent="0" algn="ctr">
              <a:lnSpc>
                <a:spcPts val="265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2</a:t>
            </a:r>
            <a:endParaRPr lang="en-US" sz="2650" dirty="0"/>
          </a:p>
        </p:txBody>
      </p:sp>
      <p:sp>
        <p:nvSpPr>
          <p:cNvPr id="15" name="Text 12"/>
          <p:cNvSpPr/>
          <p:nvPr/>
        </p:nvSpPr>
        <p:spPr>
          <a:xfrm>
            <a:off x="1578888" y="4553426"/>
            <a:ext cx="8604409" cy="360998"/>
          </a:xfrm>
          <a:prstGeom prst="rect">
            <a:avLst/>
          </a:prstGeom>
          <a:noFill/>
          <a:ln/>
        </p:spPr>
        <p:txBody>
          <a:bodyPr wrap="none" lIns="0" tIns="0" rIns="0" bIns="0" rtlCol="0" anchor="t"/>
          <a:lstStyle/>
          <a:p>
            <a:pPr marL="0" indent="0" algn="l">
              <a:lnSpc>
                <a:spcPts val="2800"/>
              </a:lnSpc>
              <a:buNone/>
            </a:pPr>
            <a:r>
              <a:rPr lang="en-US" sz="1750" b="1" kern="0" spc="-36" dirty="0">
                <a:solidFill>
                  <a:srgbClr val="2B4150"/>
                </a:solidFill>
                <a:latin typeface="PT Serif" pitchFamily="34" charset="0"/>
                <a:ea typeface="PT Serif" pitchFamily="34" charset="-122"/>
                <a:cs typeface="PT Serif" pitchFamily="34" charset="-120"/>
              </a:rPr>
              <a:t>Phản ứng sự cố</a:t>
            </a:r>
            <a:endParaRPr lang="en-US" sz="1750" dirty="0"/>
          </a:p>
        </p:txBody>
      </p:sp>
      <p:sp>
        <p:nvSpPr>
          <p:cNvPr id="16" name="Text 13"/>
          <p:cNvSpPr/>
          <p:nvPr/>
        </p:nvSpPr>
        <p:spPr>
          <a:xfrm>
            <a:off x="1578888" y="5049679"/>
            <a:ext cx="8604409" cy="360998"/>
          </a:xfrm>
          <a:prstGeom prst="rect">
            <a:avLst/>
          </a:prstGeom>
          <a:noFill/>
          <a:ln/>
        </p:spPr>
        <p:txBody>
          <a:bodyPr wrap="none" lIns="0" tIns="0" rIns="0" bIns="0" rtlCol="0" anchor="t"/>
          <a:lstStyle/>
          <a:p>
            <a:pPr marL="342900" indent="-342900" algn="l">
              <a:lnSpc>
                <a:spcPts val="2800"/>
              </a:lnSpc>
              <a:buSzPct val="100000"/>
              <a:buChar char="•"/>
            </a:pPr>
            <a:r>
              <a:rPr lang="en-US" sz="1750" kern="0" spc="-36" dirty="0">
                <a:solidFill>
                  <a:srgbClr val="2B4150"/>
                </a:solidFill>
                <a:latin typeface="PT Serif" pitchFamily="34" charset="0"/>
                <a:ea typeface="PT Serif" pitchFamily="34" charset="-122"/>
                <a:cs typeface="PT Serif" pitchFamily="34" charset="-120"/>
              </a:rPr>
              <a:t>Dừng máy, thông báo quản lý.</a:t>
            </a:r>
            <a:endParaRPr lang="en-US" sz="1750" dirty="0"/>
          </a:p>
        </p:txBody>
      </p:sp>
      <p:sp>
        <p:nvSpPr>
          <p:cNvPr id="17" name="Text 14"/>
          <p:cNvSpPr/>
          <p:nvPr/>
        </p:nvSpPr>
        <p:spPr>
          <a:xfrm>
            <a:off x="1578888" y="5489615"/>
            <a:ext cx="8604409" cy="360998"/>
          </a:xfrm>
          <a:prstGeom prst="rect">
            <a:avLst/>
          </a:prstGeom>
          <a:noFill/>
          <a:ln/>
        </p:spPr>
        <p:txBody>
          <a:bodyPr wrap="none" lIns="0" tIns="0" rIns="0" bIns="0" rtlCol="0" anchor="t"/>
          <a:lstStyle/>
          <a:p>
            <a:pPr marL="342900" indent="-342900" algn="l">
              <a:lnSpc>
                <a:spcPts val="2800"/>
              </a:lnSpc>
              <a:buSzPct val="100000"/>
              <a:buChar char="•"/>
            </a:pPr>
            <a:r>
              <a:rPr lang="en-US" sz="1750" kern="0" spc="-36" dirty="0">
                <a:solidFill>
                  <a:srgbClr val="2B4150"/>
                </a:solidFill>
                <a:latin typeface="PT Serif" pitchFamily="34" charset="0"/>
                <a:ea typeface="PT Serif" pitchFamily="34" charset="-122"/>
                <a:cs typeface="PT Serif" pitchFamily="34" charset="-120"/>
              </a:rPr>
              <a:t>Sử dụng thiết bị chữa cháy (nếu có), sơ tán bằng lối thoát hiểm.</a:t>
            </a:r>
            <a:endParaRPr lang="en-US" sz="1750" dirty="0"/>
          </a:p>
        </p:txBody>
      </p:sp>
      <p:sp>
        <p:nvSpPr>
          <p:cNvPr id="18" name="Shape 15"/>
          <p:cNvSpPr/>
          <p:nvPr/>
        </p:nvSpPr>
        <p:spPr>
          <a:xfrm>
            <a:off x="874038" y="6555343"/>
            <a:ext cx="507444" cy="507444"/>
          </a:xfrm>
          <a:prstGeom prst="roundRect">
            <a:avLst>
              <a:gd name="adj" fmla="val 18670"/>
            </a:avLst>
          </a:prstGeom>
          <a:solidFill>
            <a:srgbClr val="124E73"/>
          </a:solidFill>
          <a:ln w="7620">
            <a:solidFill>
              <a:srgbClr val="2B678C"/>
            </a:solidFill>
            <a:prstDash val="solid"/>
          </a:ln>
        </p:spPr>
      </p:sp>
      <p:sp>
        <p:nvSpPr>
          <p:cNvPr id="19" name="Text 16"/>
          <p:cNvSpPr/>
          <p:nvPr/>
        </p:nvSpPr>
        <p:spPr>
          <a:xfrm>
            <a:off x="1036082" y="6639877"/>
            <a:ext cx="183356" cy="338376"/>
          </a:xfrm>
          <a:prstGeom prst="rect">
            <a:avLst/>
          </a:prstGeom>
          <a:noFill/>
          <a:ln/>
        </p:spPr>
        <p:txBody>
          <a:bodyPr wrap="none" lIns="0" tIns="0" rIns="0" bIns="0" rtlCol="0" anchor="t"/>
          <a:lstStyle/>
          <a:p>
            <a:pPr marL="0" indent="0" algn="ctr">
              <a:lnSpc>
                <a:spcPts val="265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3</a:t>
            </a:r>
            <a:endParaRPr lang="en-US" sz="2650" dirty="0"/>
          </a:p>
        </p:txBody>
      </p:sp>
      <p:sp>
        <p:nvSpPr>
          <p:cNvPr id="20" name="Text 17"/>
          <p:cNvSpPr/>
          <p:nvPr/>
        </p:nvSpPr>
        <p:spPr>
          <a:xfrm>
            <a:off x="1578888" y="6527125"/>
            <a:ext cx="8604409" cy="360998"/>
          </a:xfrm>
          <a:prstGeom prst="rect">
            <a:avLst/>
          </a:prstGeom>
          <a:noFill/>
          <a:ln/>
        </p:spPr>
        <p:txBody>
          <a:bodyPr wrap="none" lIns="0" tIns="0" rIns="0" bIns="0" rtlCol="0" anchor="t"/>
          <a:lstStyle/>
          <a:p>
            <a:pPr marL="0" indent="0" algn="l">
              <a:lnSpc>
                <a:spcPts val="2800"/>
              </a:lnSpc>
              <a:buNone/>
            </a:pPr>
            <a:r>
              <a:rPr lang="en-US" sz="1750" b="1" kern="0" spc="-36" dirty="0">
                <a:solidFill>
                  <a:srgbClr val="2B4150"/>
                </a:solidFill>
                <a:latin typeface="PT Serif" pitchFamily="34" charset="0"/>
                <a:ea typeface="PT Serif" pitchFamily="34" charset="-122"/>
                <a:cs typeface="PT Serif" pitchFamily="34" charset="-120"/>
              </a:rPr>
              <a:t>Kiểm tra định kỳ</a:t>
            </a:r>
            <a:endParaRPr lang="en-US" sz="1750" dirty="0"/>
          </a:p>
        </p:txBody>
      </p:sp>
      <p:sp>
        <p:nvSpPr>
          <p:cNvPr id="21" name="Text 18"/>
          <p:cNvSpPr/>
          <p:nvPr/>
        </p:nvSpPr>
        <p:spPr>
          <a:xfrm>
            <a:off x="1578888" y="7023378"/>
            <a:ext cx="8604409" cy="360998"/>
          </a:xfrm>
          <a:prstGeom prst="rect">
            <a:avLst/>
          </a:prstGeom>
          <a:noFill/>
          <a:ln/>
        </p:spPr>
        <p:txBody>
          <a:bodyPr wrap="none" lIns="0" tIns="0" rIns="0" bIns="0" rtlCol="0" anchor="t"/>
          <a:lstStyle/>
          <a:p>
            <a:pPr marL="342900" indent="-342900" algn="l">
              <a:lnSpc>
                <a:spcPts val="2800"/>
              </a:lnSpc>
              <a:buSzPct val="100000"/>
              <a:buChar char="•"/>
            </a:pPr>
            <a:r>
              <a:rPr lang="en-US" sz="1750" kern="0" spc="-36" dirty="0">
                <a:solidFill>
                  <a:srgbClr val="2B4150"/>
                </a:solidFill>
                <a:latin typeface="PT Serif" pitchFamily="34" charset="0"/>
                <a:ea typeface="PT Serif" pitchFamily="34" charset="-122"/>
                <a:cs typeface="PT Serif" pitchFamily="34" charset="-120"/>
              </a:rPr>
              <a:t>Tập huấn và kiểm tra thường xuyên để phản ứng hiệu quả.</a:t>
            </a:r>
            <a:endParaRPr lang="en-US" sz="1750" dirty="0"/>
          </a:p>
        </p:txBody>
      </p:sp>
      <p:pic>
        <p:nvPicPr>
          <p:cNvPr id="22" name="Picture 21">
            <a:extLst>
              <a:ext uri="{FF2B5EF4-FFF2-40B4-BE49-F238E27FC236}">
                <a16:creationId xmlns:a16="http://schemas.microsoft.com/office/drawing/2014/main" id="{93095135-434D-FB7B-FAE5-55295925A193}"/>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391686" y="3065318"/>
            <a:ext cx="3210490" cy="3255471"/>
          </a:xfrm>
          <a:prstGeom prst="rect">
            <a:avLst/>
          </a:prstGeom>
        </p:spPr>
      </p:pic>
      <p:sp>
        <p:nvSpPr>
          <p:cNvPr id="3" name="Text 0"/>
          <p:cNvSpPr/>
          <p:nvPr/>
        </p:nvSpPr>
        <p:spPr>
          <a:xfrm>
            <a:off x="835781" y="1488268"/>
            <a:ext cx="6801445" cy="708779"/>
          </a:xfrm>
          <a:prstGeom prst="rect">
            <a:avLst/>
          </a:prstGeom>
          <a:noFill/>
          <a:ln/>
        </p:spPr>
        <p:txBody>
          <a:bodyPr wrap="none" lIns="0" tIns="0" rIns="0" bIns="0" rtlCol="0" anchor="t"/>
          <a:lstStyle/>
          <a:p>
            <a:pPr marL="0" indent="0">
              <a:lnSpc>
                <a:spcPts val="5550"/>
              </a:lnSpc>
              <a:buNone/>
            </a:pPr>
            <a:r>
              <a:rPr lang="en-US" sz="4800" b="1" kern="0" spc="-134" dirty="0">
                <a:solidFill>
                  <a:srgbClr val="124E73"/>
                </a:solidFill>
                <a:latin typeface="Montserrat Medium" panose="00000600000000000000" pitchFamily="2" charset="0"/>
                <a:ea typeface="MuseoModerno Bold" pitchFamily="34" charset="-122"/>
                <a:cs typeface="MuseoModerno Bold" pitchFamily="34" charset="-120"/>
              </a:rPr>
              <a:t>Tình hình tai nạn lao động</a:t>
            </a:r>
            <a:endParaRPr lang="en-US" sz="4800" dirty="0"/>
          </a:p>
        </p:txBody>
      </p:sp>
      <p:sp>
        <p:nvSpPr>
          <p:cNvPr id="4" name="Shape 1"/>
          <p:cNvSpPr/>
          <p:nvPr/>
        </p:nvSpPr>
        <p:spPr>
          <a:xfrm>
            <a:off x="793790" y="3203615"/>
            <a:ext cx="7556421" cy="1322189"/>
          </a:xfrm>
          <a:prstGeom prst="roundRect">
            <a:avLst>
              <a:gd name="adj" fmla="val 7205"/>
            </a:avLst>
          </a:prstGeom>
          <a:solidFill>
            <a:srgbClr val="124E73"/>
          </a:solidFill>
          <a:ln w="7620">
            <a:solidFill>
              <a:srgbClr val="2B678C"/>
            </a:solidFill>
            <a:prstDash val="solid"/>
          </a:ln>
        </p:spPr>
      </p:sp>
      <p:sp>
        <p:nvSpPr>
          <p:cNvPr id="5" name="Text 2"/>
          <p:cNvSpPr/>
          <p:nvPr/>
        </p:nvSpPr>
        <p:spPr>
          <a:xfrm>
            <a:off x="1028224" y="3438049"/>
            <a:ext cx="4228862" cy="354330"/>
          </a:xfrm>
          <a:prstGeom prst="rect">
            <a:avLst/>
          </a:prstGeom>
          <a:noFill/>
          <a:ln/>
        </p:spPr>
        <p:txBody>
          <a:bodyPr wrap="none" lIns="0" tIns="0" rIns="0" bIns="0" rtlCol="0" anchor="t"/>
          <a:lstStyle/>
          <a:p>
            <a:pPr marL="0" indent="0">
              <a:lnSpc>
                <a:spcPts val="2750"/>
              </a:lnSpc>
              <a:buNone/>
            </a:pPr>
            <a:r>
              <a:rPr lang="en-US" sz="2200" b="1" kern="0" spc="-67" dirty="0">
                <a:solidFill>
                  <a:srgbClr val="FFFFFF"/>
                </a:solidFill>
                <a:latin typeface="Montserrat Medium" panose="00000600000000000000" pitchFamily="2" charset="0"/>
                <a:ea typeface="MuseoModerno Bold" pitchFamily="34" charset="-122"/>
                <a:cs typeface="MuseoModerno Bold" pitchFamily="34" charset="-120"/>
              </a:rPr>
              <a:t>3.201 vụ tai nạn lao động (TNLĐ)</a:t>
            </a:r>
            <a:endParaRPr lang="en-US" sz="2200" dirty="0"/>
          </a:p>
        </p:txBody>
      </p:sp>
      <p:sp>
        <p:nvSpPr>
          <p:cNvPr id="6" name="Text 3"/>
          <p:cNvSpPr/>
          <p:nvPr/>
        </p:nvSpPr>
        <p:spPr>
          <a:xfrm>
            <a:off x="1028224" y="3928467"/>
            <a:ext cx="7087553" cy="362903"/>
          </a:xfrm>
          <a:prstGeom prst="rect">
            <a:avLst/>
          </a:prstGeom>
          <a:noFill/>
          <a:ln/>
        </p:spPr>
        <p:txBody>
          <a:bodyPr wrap="none" lIns="0" tIns="0" rIns="0" bIns="0" rtlCol="0" anchor="t"/>
          <a:lstStyle/>
          <a:p>
            <a:pPr marL="0" indent="0">
              <a:lnSpc>
                <a:spcPts val="2850"/>
              </a:lnSpc>
              <a:buNone/>
            </a:pPr>
            <a:r>
              <a:rPr lang="en-US" sz="1750" kern="0" spc="-36" dirty="0">
                <a:solidFill>
                  <a:srgbClr val="FFFFFF"/>
                </a:solidFill>
                <a:latin typeface="PT Serif" pitchFamily="34" charset="0"/>
                <a:ea typeface="PT Serif" pitchFamily="34" charset="-122"/>
                <a:cs typeface="PT Serif" pitchFamily="34" charset="-120"/>
              </a:rPr>
              <a:t>Giảm 227 vụ, tương ứng với 7,09% so với 6 tháng đầu năm 2023</a:t>
            </a:r>
            <a:endParaRPr lang="en-US" sz="1750" dirty="0"/>
          </a:p>
        </p:txBody>
      </p:sp>
      <p:sp>
        <p:nvSpPr>
          <p:cNvPr id="7" name="Shape 4"/>
          <p:cNvSpPr/>
          <p:nvPr/>
        </p:nvSpPr>
        <p:spPr>
          <a:xfrm>
            <a:off x="793790" y="4752618"/>
            <a:ext cx="7556421" cy="1322189"/>
          </a:xfrm>
          <a:prstGeom prst="roundRect">
            <a:avLst>
              <a:gd name="adj" fmla="val 7205"/>
            </a:avLst>
          </a:prstGeom>
          <a:solidFill>
            <a:srgbClr val="124E73"/>
          </a:solidFill>
          <a:ln w="7620">
            <a:solidFill>
              <a:srgbClr val="2B678C"/>
            </a:solidFill>
            <a:prstDash val="solid"/>
          </a:ln>
        </p:spPr>
      </p:sp>
      <p:sp>
        <p:nvSpPr>
          <p:cNvPr id="8" name="Text 5"/>
          <p:cNvSpPr/>
          <p:nvPr/>
        </p:nvSpPr>
        <p:spPr>
          <a:xfrm>
            <a:off x="1028224" y="4987052"/>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FFFFFF"/>
                </a:solidFill>
                <a:latin typeface="Montserrat Medium" panose="00000600000000000000" pitchFamily="2" charset="0"/>
                <a:ea typeface="MuseoModerno Bold" pitchFamily="34" charset="-122"/>
                <a:cs typeface="MuseoModerno Bold" pitchFamily="34" charset="-120"/>
              </a:rPr>
              <a:t>3.065 người bị nạn</a:t>
            </a:r>
            <a:endParaRPr lang="en-US" sz="2200" dirty="0"/>
          </a:p>
        </p:txBody>
      </p:sp>
      <p:sp>
        <p:nvSpPr>
          <p:cNvPr id="9" name="Text 6"/>
          <p:cNvSpPr/>
          <p:nvPr/>
        </p:nvSpPr>
        <p:spPr>
          <a:xfrm>
            <a:off x="1028224" y="5477470"/>
            <a:ext cx="7087553" cy="362903"/>
          </a:xfrm>
          <a:prstGeom prst="rect">
            <a:avLst/>
          </a:prstGeom>
          <a:noFill/>
          <a:ln/>
        </p:spPr>
        <p:txBody>
          <a:bodyPr wrap="none" lIns="0" tIns="0" rIns="0" bIns="0" rtlCol="0" anchor="t"/>
          <a:lstStyle/>
          <a:p>
            <a:pPr marL="0" indent="0">
              <a:lnSpc>
                <a:spcPts val="2850"/>
              </a:lnSpc>
              <a:buNone/>
            </a:pPr>
            <a:r>
              <a:rPr lang="en-US" sz="1750" kern="0" spc="-36" dirty="0">
                <a:solidFill>
                  <a:srgbClr val="FFFFFF"/>
                </a:solidFill>
                <a:latin typeface="PT Serif" pitchFamily="34" charset="0"/>
                <a:ea typeface="PT Serif" pitchFamily="34" charset="-122"/>
                <a:cs typeface="PT Serif" pitchFamily="34" charset="-120"/>
              </a:rPr>
              <a:t>Giảm 197 người, tương ứng với 6,04% so với 6 tháng đầu năm 2023</a:t>
            </a:r>
            <a:endParaRPr lang="en-US" sz="1750" dirty="0"/>
          </a:p>
        </p:txBody>
      </p:sp>
      <p:pic>
        <p:nvPicPr>
          <p:cNvPr id="10" name="Picture 9">
            <a:extLst>
              <a:ext uri="{FF2B5EF4-FFF2-40B4-BE49-F238E27FC236}">
                <a16:creationId xmlns:a16="http://schemas.microsoft.com/office/drawing/2014/main" id="{FE1A3558-DA33-C391-87A5-D458226773FF}"/>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283488" y="2569488"/>
            <a:ext cx="3090624" cy="3090624"/>
          </a:xfrm>
          <a:prstGeom prst="rect">
            <a:avLst/>
          </a:prstGeom>
        </p:spPr>
      </p:pic>
      <p:sp>
        <p:nvSpPr>
          <p:cNvPr id="3" name="Shape 0"/>
          <p:cNvSpPr/>
          <p:nvPr/>
        </p:nvSpPr>
        <p:spPr>
          <a:xfrm>
            <a:off x="4521728" y="1725810"/>
            <a:ext cx="9385221" cy="30480"/>
          </a:xfrm>
          <a:prstGeom prst="roundRect">
            <a:avLst>
              <a:gd name="adj" fmla="val 312558"/>
            </a:avLst>
          </a:prstGeom>
          <a:solidFill>
            <a:srgbClr val="B9D0DE"/>
          </a:solidFill>
          <a:ln/>
        </p:spPr>
      </p:sp>
      <p:sp>
        <p:nvSpPr>
          <p:cNvPr id="6" name="Text 3"/>
          <p:cNvSpPr/>
          <p:nvPr/>
        </p:nvSpPr>
        <p:spPr>
          <a:xfrm>
            <a:off x="6378654" y="1292185"/>
            <a:ext cx="5530691" cy="354330"/>
          </a:xfrm>
          <a:prstGeom prst="rect">
            <a:avLst/>
          </a:prstGeom>
          <a:noFill/>
          <a:ln/>
        </p:spPr>
        <p:txBody>
          <a:bodyPr wrap="none" lIns="0" tIns="0" rIns="0" bIns="0" rtlCol="0" anchor="t"/>
          <a:lstStyle/>
          <a:p>
            <a:pPr marL="0" indent="0" algn="ctr">
              <a:lnSpc>
                <a:spcPts val="2750"/>
              </a:lnSpc>
              <a:buNone/>
            </a:pPr>
            <a:r>
              <a:rPr lang="en-US" sz="2200" b="1" kern="0" spc="-67" dirty="0">
                <a:solidFill>
                  <a:srgbClr val="2B4150"/>
                </a:solidFill>
                <a:latin typeface="Montserrat Medium" panose="00000600000000000000" pitchFamily="2" charset="0"/>
                <a:ea typeface="MuseoModerno Bold" pitchFamily="34" charset="-122"/>
                <a:cs typeface="MuseoModerno Bold" pitchFamily="34" charset="-120"/>
              </a:rPr>
              <a:t>6. Tham gia các khóa học an toàn lao động</a:t>
            </a:r>
            <a:endParaRPr lang="en-US" sz="2200" dirty="0"/>
          </a:p>
        </p:txBody>
      </p:sp>
      <p:sp>
        <p:nvSpPr>
          <p:cNvPr id="7" name="Text 4"/>
          <p:cNvSpPr/>
          <p:nvPr/>
        </p:nvSpPr>
        <p:spPr>
          <a:xfrm>
            <a:off x="4678204" y="2386846"/>
            <a:ext cx="8931593" cy="362903"/>
          </a:xfrm>
          <a:prstGeom prst="rect">
            <a:avLst/>
          </a:prstGeom>
          <a:noFill/>
          <a:ln/>
        </p:spPr>
        <p:txBody>
          <a:bodyPr wrap="none" lIns="0" tIns="0" rIns="0" bIns="0" rtlCol="0" anchor="t"/>
          <a:lstStyle/>
          <a:p>
            <a:pPr marL="0" indent="0" algn="ctr">
              <a:lnSpc>
                <a:spcPts val="2850"/>
              </a:lnSpc>
              <a:buNone/>
            </a:pPr>
            <a:endParaRPr lang="en-US" sz="1750" dirty="0"/>
          </a:p>
        </p:txBody>
      </p:sp>
      <p:sp>
        <p:nvSpPr>
          <p:cNvPr id="8" name="Text 5"/>
          <p:cNvSpPr/>
          <p:nvPr/>
        </p:nvSpPr>
        <p:spPr>
          <a:xfrm>
            <a:off x="4678204" y="2885837"/>
            <a:ext cx="8931593"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Yêu cầu pháp lý và cam kết an toàn:</a:t>
            </a:r>
            <a:r>
              <a:rPr lang="en-US" sz="1750" kern="0" spc="-36" dirty="0">
                <a:solidFill>
                  <a:srgbClr val="2B4150"/>
                </a:solidFill>
                <a:latin typeface="PT Serif" pitchFamily="34" charset="0"/>
                <a:ea typeface="PT Serif" pitchFamily="34" charset="-122"/>
                <a:cs typeface="PT Serif" pitchFamily="34" charset="-120"/>
              </a:rPr>
              <a:t> Nhằm bảo vệ sức khỏe và an toàn của người lao động, giảm thiểu tai nạn và tử vong trong công việc.</a:t>
            </a:r>
            <a:endParaRPr lang="en-US" sz="1750" dirty="0"/>
          </a:p>
        </p:txBody>
      </p:sp>
      <p:sp>
        <p:nvSpPr>
          <p:cNvPr id="9" name="Text 6"/>
          <p:cNvSpPr/>
          <p:nvPr/>
        </p:nvSpPr>
        <p:spPr>
          <a:xfrm>
            <a:off x="4678204" y="3690938"/>
            <a:ext cx="8931593"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Nhận diện nguy cơ:</a:t>
            </a:r>
            <a:r>
              <a:rPr lang="en-US" sz="1750" kern="0" spc="-36" dirty="0">
                <a:solidFill>
                  <a:srgbClr val="2B4150"/>
                </a:solidFill>
                <a:latin typeface="PT Serif" pitchFamily="34" charset="0"/>
                <a:ea typeface="PT Serif" pitchFamily="34" charset="-122"/>
                <a:cs typeface="PT Serif" pitchFamily="34" charset="-120"/>
              </a:rPr>
              <a:t> Người lao động học cách nhận biết và đối phó với các nguy cơ và tình huống nguy hiểm.</a:t>
            </a:r>
            <a:endParaRPr lang="en-US" sz="1750" dirty="0"/>
          </a:p>
        </p:txBody>
      </p:sp>
      <p:sp>
        <p:nvSpPr>
          <p:cNvPr id="10" name="Text 7"/>
          <p:cNvSpPr/>
          <p:nvPr/>
        </p:nvSpPr>
        <p:spPr>
          <a:xfrm>
            <a:off x="4678204" y="4496038"/>
            <a:ext cx="8931593"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Đào tạo lý thuyết và thực tế:</a:t>
            </a:r>
            <a:r>
              <a:rPr lang="en-US" sz="1750" kern="0" spc="-36" dirty="0">
                <a:solidFill>
                  <a:srgbClr val="2B4150"/>
                </a:solidFill>
                <a:latin typeface="PT Serif" pitchFamily="34" charset="0"/>
                <a:ea typeface="PT Serif" pitchFamily="34" charset="-122"/>
                <a:cs typeface="PT Serif" pitchFamily="34" charset="-120"/>
              </a:rPr>
              <a:t> Cung cấp kiến thức về các biện pháp nhận dạng và phòng ngừa tai nạn lao động.</a:t>
            </a:r>
            <a:endParaRPr lang="en-US" sz="1750" dirty="0"/>
          </a:p>
        </p:txBody>
      </p:sp>
      <p:sp>
        <p:nvSpPr>
          <p:cNvPr id="11" name="Text 8"/>
          <p:cNvSpPr/>
          <p:nvPr/>
        </p:nvSpPr>
        <p:spPr>
          <a:xfrm>
            <a:off x="4678204" y="5301139"/>
            <a:ext cx="8931593"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Kiểm tra và cấp chứng chỉ:</a:t>
            </a:r>
            <a:r>
              <a:rPr lang="en-US" sz="1750" kern="0" spc="-36" dirty="0">
                <a:solidFill>
                  <a:srgbClr val="2B4150"/>
                </a:solidFill>
                <a:latin typeface="PT Serif" pitchFamily="34" charset="0"/>
                <a:ea typeface="PT Serif" pitchFamily="34" charset="-122"/>
                <a:cs typeface="PT Serif" pitchFamily="34" charset="-120"/>
              </a:rPr>
              <a:t> Sau huấn luyện, người lao động tham gia bài kiểm tra an toàn và nhận chứng chỉ an toàn lao động hợp lệ.</a:t>
            </a:r>
            <a:endParaRPr lang="en-US" sz="1750" dirty="0"/>
          </a:p>
        </p:txBody>
      </p:sp>
      <p:sp>
        <p:nvSpPr>
          <p:cNvPr id="12" name="Text 9"/>
          <p:cNvSpPr/>
          <p:nvPr/>
        </p:nvSpPr>
        <p:spPr>
          <a:xfrm>
            <a:off x="4678204" y="6163032"/>
            <a:ext cx="8931593" cy="362903"/>
          </a:xfrm>
          <a:prstGeom prst="rect">
            <a:avLst/>
          </a:prstGeom>
          <a:noFill/>
          <a:ln/>
        </p:spPr>
        <p:txBody>
          <a:bodyPr wrap="none" lIns="0" tIns="0" rIns="0" bIns="0" rtlCol="0" anchor="t"/>
          <a:lstStyle/>
          <a:p>
            <a:pPr marL="0" indent="0" algn="ctr">
              <a:lnSpc>
                <a:spcPts val="2850"/>
              </a:lnSpc>
              <a:buNone/>
            </a:pPr>
            <a:r>
              <a:rPr lang="en-US" sz="1750" kern="0" spc="-36" dirty="0">
                <a:solidFill>
                  <a:srgbClr val="FF0000"/>
                </a:solidFill>
                <a:latin typeface="PT Serif" pitchFamily="34" charset="0"/>
                <a:ea typeface="PT Serif" pitchFamily="34" charset="-122"/>
                <a:cs typeface="PT Serif" pitchFamily="34" charset="-120"/>
              </a:rPr>
              <a:t>Khi tham gia huấn luyện tại </a:t>
            </a:r>
            <a:r>
              <a:rPr lang="en-US" sz="1750" b="1" kern="0" spc="-36" dirty="0">
                <a:solidFill>
                  <a:srgbClr val="FF0000"/>
                </a:solidFill>
                <a:latin typeface="PT Serif" pitchFamily="34" charset="0"/>
                <a:ea typeface="PT Serif" pitchFamily="34" charset="-122"/>
                <a:cs typeface="PT Serif" pitchFamily="34" charset="-120"/>
              </a:rPr>
              <a:t>An Toàn Nam Việt:</a:t>
            </a:r>
            <a:endParaRPr lang="en-US" sz="1750" dirty="0">
              <a:solidFill>
                <a:srgbClr val="FF0000"/>
              </a:solidFill>
            </a:endParaRPr>
          </a:p>
        </p:txBody>
      </p:sp>
      <p:sp>
        <p:nvSpPr>
          <p:cNvPr id="13" name="Text 10"/>
          <p:cNvSpPr/>
          <p:nvPr/>
        </p:nvSpPr>
        <p:spPr>
          <a:xfrm>
            <a:off x="4678204" y="6662023"/>
            <a:ext cx="8931593"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Đào tạo lý thuyết và thực hành</a:t>
            </a:r>
            <a:r>
              <a:rPr lang="en-US" sz="1750" kern="0" spc="-36" dirty="0">
                <a:solidFill>
                  <a:srgbClr val="2B4150"/>
                </a:solidFill>
                <a:latin typeface="PT Serif" pitchFamily="34" charset="0"/>
                <a:ea typeface="PT Serif" pitchFamily="34" charset="-122"/>
                <a:cs typeface="PT Serif" pitchFamily="34" charset="-120"/>
              </a:rPr>
              <a:t>, nhận diện các nguy cơ và biện pháp phòng tránh.</a:t>
            </a:r>
            <a:endParaRPr lang="en-US" sz="1750" dirty="0"/>
          </a:p>
        </p:txBody>
      </p:sp>
      <p:sp>
        <p:nvSpPr>
          <p:cNvPr id="14" name="Text 11"/>
          <p:cNvSpPr/>
          <p:nvPr/>
        </p:nvSpPr>
        <p:spPr>
          <a:xfrm>
            <a:off x="4678204" y="7104221"/>
            <a:ext cx="8931593"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4150"/>
                </a:solidFill>
                <a:latin typeface="PT Serif" pitchFamily="34" charset="0"/>
                <a:ea typeface="PT Serif" pitchFamily="34" charset="-122"/>
                <a:cs typeface="PT Serif" pitchFamily="34" charset="-120"/>
              </a:rPr>
              <a:t>Sau khóa huấn luyện, </a:t>
            </a:r>
            <a:r>
              <a:rPr lang="en-US" sz="1750" b="1" kern="0" spc="-36" dirty="0">
                <a:solidFill>
                  <a:srgbClr val="2B4150"/>
                </a:solidFill>
                <a:latin typeface="PT Serif" pitchFamily="34" charset="0"/>
                <a:ea typeface="PT Serif" pitchFamily="34" charset="-122"/>
                <a:cs typeface="PT Serif" pitchFamily="34" charset="-120"/>
              </a:rPr>
              <a:t>học viên sẽ được cấp chứng chỉ an toàn lao động hợp lệ</a:t>
            </a:r>
            <a:r>
              <a:rPr lang="en-US" sz="1750" kern="0" spc="-36" dirty="0">
                <a:solidFill>
                  <a:srgbClr val="2B4150"/>
                </a:solidFill>
                <a:latin typeface="PT Serif" pitchFamily="34" charset="0"/>
                <a:ea typeface="PT Serif" pitchFamily="34" charset="-122"/>
                <a:cs typeface="PT Serif" pitchFamily="34" charset="-120"/>
              </a:rPr>
              <a:t>.</a:t>
            </a:r>
            <a:endParaRPr lang="en-US" sz="1750" dirty="0"/>
          </a:p>
        </p:txBody>
      </p:sp>
      <p:pic>
        <p:nvPicPr>
          <p:cNvPr id="15" name="Picture 14">
            <a:extLst>
              <a:ext uri="{FF2B5EF4-FFF2-40B4-BE49-F238E27FC236}">
                <a16:creationId xmlns:a16="http://schemas.microsoft.com/office/drawing/2014/main" id="{E5D9C496-4A0F-6BAA-1D95-93D0AB329E05}"/>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251572" y="3746510"/>
            <a:ext cx="4919186" cy="3636526"/>
          </a:xfrm>
          <a:prstGeom prst="rect">
            <a:avLst/>
          </a:prstGeom>
        </p:spPr>
      </p:pic>
      <p:sp>
        <p:nvSpPr>
          <p:cNvPr id="3" name="Text 0"/>
          <p:cNvSpPr/>
          <p:nvPr/>
        </p:nvSpPr>
        <p:spPr>
          <a:xfrm>
            <a:off x="793790" y="773805"/>
            <a:ext cx="7385566" cy="425291"/>
          </a:xfrm>
          <a:prstGeom prst="rect">
            <a:avLst/>
          </a:prstGeom>
          <a:noFill/>
          <a:ln/>
        </p:spPr>
        <p:txBody>
          <a:bodyPr wrap="none" lIns="0" tIns="0" rIns="0" bIns="0" rtlCol="0" anchor="t"/>
          <a:lstStyle/>
          <a:p>
            <a:pPr marL="0" indent="0" algn="ctr">
              <a:lnSpc>
                <a:spcPts val="3300"/>
              </a:lnSpc>
              <a:buNone/>
            </a:pPr>
            <a:r>
              <a:rPr lang="en-US" sz="2650" b="1" kern="0" spc="-80" dirty="0">
                <a:solidFill>
                  <a:srgbClr val="124E73"/>
                </a:solidFill>
                <a:latin typeface="Montserrat Medium" panose="00000600000000000000" pitchFamily="2" charset="0"/>
                <a:ea typeface="MuseoModerno Bold" pitchFamily="34" charset="-122"/>
                <a:cs typeface="MuseoModerno Bold" pitchFamily="34" charset="-120"/>
              </a:rPr>
              <a:t>VI. Các yếu tố ảnh hưởng đến an toàn lao động</a:t>
            </a:r>
            <a:endParaRPr lang="en-US" sz="2650" dirty="0"/>
          </a:p>
        </p:txBody>
      </p:sp>
      <p:pic>
        <p:nvPicPr>
          <p:cNvPr id="4" name="Image 1" descr="preencoded.png"/>
          <p:cNvPicPr>
            <a:picLocks noChangeAspect="1"/>
          </p:cNvPicPr>
          <p:nvPr/>
        </p:nvPicPr>
        <p:blipFill>
          <a:blip r:embed="rId4"/>
          <a:stretch>
            <a:fillRect/>
          </a:stretch>
        </p:blipFill>
        <p:spPr>
          <a:xfrm>
            <a:off x="793790" y="2038112"/>
            <a:ext cx="1134070" cy="5508200"/>
          </a:xfrm>
          <a:prstGeom prst="rect">
            <a:avLst/>
          </a:prstGeom>
        </p:spPr>
      </p:pic>
      <p:sp>
        <p:nvSpPr>
          <p:cNvPr id="5" name="Text 1"/>
          <p:cNvSpPr/>
          <p:nvPr/>
        </p:nvSpPr>
        <p:spPr>
          <a:xfrm>
            <a:off x="2268022" y="2401014"/>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B4150"/>
                </a:solidFill>
                <a:latin typeface="Montserrat Medium" panose="00000600000000000000" pitchFamily="2" charset="0"/>
                <a:ea typeface="MuseoModerno Bold" pitchFamily="34" charset="-122"/>
                <a:cs typeface="MuseoModerno Bold" pitchFamily="34" charset="-120"/>
              </a:rPr>
              <a:t>A. Điều kiện thời tiết</a:t>
            </a:r>
            <a:endParaRPr lang="en-US" sz="2200" dirty="0"/>
          </a:p>
        </p:txBody>
      </p:sp>
      <p:sp>
        <p:nvSpPr>
          <p:cNvPr id="6" name="Text 2"/>
          <p:cNvSpPr/>
          <p:nvPr/>
        </p:nvSpPr>
        <p:spPr>
          <a:xfrm>
            <a:off x="2268022" y="2755344"/>
            <a:ext cx="6082189"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7" name="Text 3"/>
          <p:cNvSpPr/>
          <p:nvPr/>
        </p:nvSpPr>
        <p:spPr>
          <a:xfrm>
            <a:off x="2268022" y="3254335"/>
            <a:ext cx="6082189" cy="725805"/>
          </a:xfrm>
          <a:prstGeom prst="rect">
            <a:avLst/>
          </a:prstGeom>
          <a:noFill/>
          <a:ln/>
        </p:spPr>
        <p:txBody>
          <a:bodyPr wrap="square" lIns="0" tIns="0" rIns="0" bIns="0" rtlCol="0" anchor="t"/>
          <a:lstStyle/>
          <a:p>
            <a:pPr marL="0" indent="0" algn="l">
              <a:lnSpc>
                <a:spcPts val="2850"/>
              </a:lnSpc>
              <a:buNone/>
            </a:pPr>
            <a:r>
              <a:rPr lang="en-US" sz="1750" b="1" kern="0" spc="-36" dirty="0">
                <a:solidFill>
                  <a:srgbClr val="2B4150"/>
                </a:solidFill>
                <a:latin typeface="PT Serif" pitchFamily="34" charset="0"/>
                <a:ea typeface="PT Serif" pitchFamily="34" charset="-122"/>
                <a:cs typeface="PT Serif" pitchFamily="34" charset="-120"/>
              </a:rPr>
              <a:t>Độ ẩm cao</a:t>
            </a:r>
            <a:r>
              <a:rPr lang="en-US" sz="1750" kern="0" spc="-36" dirty="0">
                <a:solidFill>
                  <a:srgbClr val="2B4150"/>
                </a:solidFill>
                <a:latin typeface="PT Serif" pitchFamily="34" charset="0"/>
                <a:ea typeface="PT Serif" pitchFamily="34" charset="-122"/>
                <a:cs typeface="PT Serif" pitchFamily="34" charset="-120"/>
              </a:rPr>
              <a:t>: Có thể gây rủi ro chập điện, ăn mòn các linh kiện điện tử, làm giảm tuổi thọ máy.</a:t>
            </a:r>
            <a:endParaRPr lang="en-US" sz="1750" dirty="0"/>
          </a:p>
        </p:txBody>
      </p:sp>
      <p:sp>
        <p:nvSpPr>
          <p:cNvPr id="8" name="Text 4"/>
          <p:cNvSpPr/>
          <p:nvPr/>
        </p:nvSpPr>
        <p:spPr>
          <a:xfrm>
            <a:off x="2268022" y="4428305"/>
            <a:ext cx="6082189" cy="362903"/>
          </a:xfrm>
          <a:prstGeom prst="rect">
            <a:avLst/>
          </a:prstGeom>
          <a:noFill/>
          <a:ln/>
        </p:spPr>
        <p:txBody>
          <a:bodyPr wrap="none" lIns="0" tIns="0" rIns="0" bIns="0" rtlCol="0" anchor="t"/>
          <a:lstStyle/>
          <a:p>
            <a:pPr marL="0" indent="0" algn="l">
              <a:lnSpc>
                <a:spcPts val="2850"/>
              </a:lnSpc>
              <a:buNone/>
            </a:pPr>
            <a:r>
              <a:rPr lang="en-US" sz="1750" b="1" kern="0" spc="-36" dirty="0">
                <a:solidFill>
                  <a:srgbClr val="2B4150"/>
                </a:solidFill>
                <a:latin typeface="PT Serif" pitchFamily="34" charset="0"/>
                <a:ea typeface="PT Serif" pitchFamily="34" charset="-122"/>
                <a:cs typeface="PT Serif" pitchFamily="34" charset="-120"/>
              </a:rPr>
              <a:t>Nhiệt độ cao hoặc thấp</a:t>
            </a:r>
            <a:r>
              <a:rPr lang="en-US" sz="1750" kern="0" spc="-36" dirty="0">
                <a:solidFill>
                  <a:srgbClr val="2B4150"/>
                </a:solidFill>
                <a:latin typeface="PT Serif" pitchFamily="34" charset="0"/>
                <a:ea typeface="PT Serif" pitchFamily="34" charset="-122"/>
                <a:cs typeface="PT Serif" pitchFamily="34" charset="-120"/>
              </a:rPr>
              <a:t>:</a:t>
            </a:r>
            <a:endParaRPr lang="en-US" sz="1750" dirty="0"/>
          </a:p>
        </p:txBody>
      </p:sp>
      <p:sp>
        <p:nvSpPr>
          <p:cNvPr id="9" name="Text 5"/>
          <p:cNvSpPr/>
          <p:nvPr/>
        </p:nvSpPr>
        <p:spPr>
          <a:xfrm>
            <a:off x="2268022" y="4920841"/>
            <a:ext cx="6082189"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4150"/>
                </a:solidFill>
                <a:latin typeface="PT Serif" pitchFamily="34" charset="0"/>
                <a:ea typeface="PT Serif" pitchFamily="34" charset="-122"/>
                <a:cs typeface="PT Serif" pitchFamily="34" charset="-120"/>
              </a:rPr>
              <a:t>Nhiệt độ cao: làm hỏng bộ phận máy móc, giảm độ bền.</a:t>
            </a:r>
            <a:endParaRPr lang="en-US" sz="1750" dirty="0"/>
          </a:p>
        </p:txBody>
      </p:sp>
      <p:sp>
        <p:nvSpPr>
          <p:cNvPr id="10" name="Text 6"/>
          <p:cNvSpPr/>
          <p:nvPr/>
        </p:nvSpPr>
        <p:spPr>
          <a:xfrm>
            <a:off x="2268022" y="5363039"/>
            <a:ext cx="6685059"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B4150"/>
                </a:solidFill>
                <a:latin typeface="PT Serif" pitchFamily="34" charset="0"/>
                <a:ea typeface="PT Serif" pitchFamily="34" charset="-122"/>
                <a:cs typeface="PT Serif" pitchFamily="34" charset="-120"/>
              </a:rPr>
              <a:t>Nhiệt độ thấp: chất liệu không đạt tiêu chuẩn, gây lỗi sản xuất.</a:t>
            </a:r>
            <a:endParaRPr lang="en-US" sz="1750" dirty="0"/>
          </a:p>
        </p:txBody>
      </p:sp>
      <p:sp>
        <p:nvSpPr>
          <p:cNvPr id="11" name="Text 7"/>
          <p:cNvSpPr/>
          <p:nvPr/>
        </p:nvSpPr>
        <p:spPr>
          <a:xfrm>
            <a:off x="2268022" y="6224932"/>
            <a:ext cx="6082189" cy="725805"/>
          </a:xfrm>
          <a:prstGeom prst="rect">
            <a:avLst/>
          </a:prstGeom>
          <a:noFill/>
          <a:ln/>
        </p:spPr>
        <p:txBody>
          <a:bodyPr wrap="square" lIns="0" tIns="0" rIns="0" bIns="0" rtlCol="0" anchor="t"/>
          <a:lstStyle/>
          <a:p>
            <a:pPr marL="0" indent="0" algn="l">
              <a:lnSpc>
                <a:spcPts val="2850"/>
              </a:lnSpc>
              <a:buNone/>
            </a:pPr>
            <a:r>
              <a:rPr lang="en-US" sz="1750" b="1" kern="0" spc="-36" dirty="0">
                <a:solidFill>
                  <a:srgbClr val="2B4150"/>
                </a:solidFill>
                <a:latin typeface="PT Serif" pitchFamily="34" charset="0"/>
                <a:ea typeface="PT Serif" pitchFamily="34" charset="-122"/>
                <a:cs typeface="PT Serif" pitchFamily="34" charset="-120"/>
              </a:rPr>
              <a:t>Yếu tố môi trường ngoài trời</a:t>
            </a:r>
            <a:r>
              <a:rPr lang="en-US" sz="1750" kern="0" spc="-36" dirty="0">
                <a:solidFill>
                  <a:srgbClr val="2B4150"/>
                </a:solidFill>
                <a:latin typeface="PT Serif" pitchFamily="34" charset="0"/>
                <a:ea typeface="PT Serif" pitchFamily="34" charset="-122"/>
                <a:cs typeface="PT Serif" pitchFamily="34" charset="-120"/>
              </a:rPr>
              <a:t>: Gió mạnh, mưa lớn giảm tầm nhìn, khó kiểm soát máy, tăng nguy cơ tai nạn.</a:t>
            </a:r>
            <a:endParaRPr lang="en-US" sz="1750" dirty="0"/>
          </a:p>
        </p:txBody>
      </p:sp>
      <p:sp>
        <p:nvSpPr>
          <p:cNvPr id="12" name="Rectangle 11">
            <a:extLst>
              <a:ext uri="{FF2B5EF4-FFF2-40B4-BE49-F238E27FC236}">
                <a16:creationId xmlns:a16="http://schemas.microsoft.com/office/drawing/2014/main" id="{497CFDF8-4DAD-382E-E7DE-E53B9C1608B3}"/>
              </a:ext>
            </a:extLst>
          </p:cNvPr>
          <p:cNvSpPr/>
          <p:nvPr/>
        </p:nvSpPr>
        <p:spPr>
          <a:xfrm>
            <a:off x="994060" y="3393491"/>
            <a:ext cx="733530" cy="2171282"/>
          </a:xfrm>
          <a:prstGeom prst="rect">
            <a:avLst/>
          </a:prstGeom>
          <a:solidFill>
            <a:srgbClr val="124E73"/>
          </a:solidFill>
          <a:ln>
            <a:solidFill>
              <a:srgbClr val="124E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8D72E5B-A07E-5970-8F2C-CEDC0A6228D9}"/>
              </a:ext>
            </a:extLst>
          </p:cNvPr>
          <p:cNvPicPr>
            <a:picLocks noChangeAspect="1"/>
          </p:cNvPicPr>
          <p:nvPr/>
        </p:nvPicPr>
        <p:blipFill>
          <a:blip r:embed="rId5"/>
          <a:stretch>
            <a:fillRect/>
          </a:stretch>
        </p:blipFill>
        <p:spPr>
          <a:xfrm>
            <a:off x="11877150" y="7416541"/>
            <a:ext cx="2550447" cy="78975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346724" y="3316604"/>
            <a:ext cx="3090624" cy="3090624"/>
          </a:xfrm>
          <a:prstGeom prst="rect">
            <a:avLst/>
          </a:prstGeom>
        </p:spPr>
      </p:pic>
      <p:pic>
        <p:nvPicPr>
          <p:cNvPr id="3" name="Image 1" descr="preencoded.png"/>
          <p:cNvPicPr>
            <a:picLocks noChangeAspect="1"/>
          </p:cNvPicPr>
          <p:nvPr/>
        </p:nvPicPr>
        <p:blipFill>
          <a:blip r:embed="rId4"/>
          <a:stretch>
            <a:fillRect/>
          </a:stretch>
        </p:blipFill>
        <p:spPr>
          <a:xfrm>
            <a:off x="793790" y="1737479"/>
            <a:ext cx="1134070" cy="5607866"/>
          </a:xfrm>
          <a:prstGeom prst="rect">
            <a:avLst/>
          </a:prstGeom>
        </p:spPr>
      </p:pic>
      <p:sp>
        <p:nvSpPr>
          <p:cNvPr id="4" name="Text 0"/>
          <p:cNvSpPr/>
          <p:nvPr/>
        </p:nvSpPr>
        <p:spPr>
          <a:xfrm>
            <a:off x="2268022" y="1964293"/>
            <a:ext cx="2949773"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B4150"/>
                </a:solidFill>
                <a:latin typeface="Montserrat Medium" panose="00000600000000000000" pitchFamily="2" charset="0"/>
                <a:ea typeface="MuseoModerno Bold" pitchFamily="34" charset="-122"/>
                <a:cs typeface="MuseoModerno Bold" pitchFamily="34" charset="-120"/>
              </a:rPr>
              <a:t>B. Môi trường làm việc</a:t>
            </a:r>
            <a:endParaRPr lang="en-US" sz="2200" dirty="0"/>
          </a:p>
        </p:txBody>
      </p:sp>
      <p:sp>
        <p:nvSpPr>
          <p:cNvPr id="5" name="Text 1"/>
          <p:cNvSpPr/>
          <p:nvPr/>
        </p:nvSpPr>
        <p:spPr>
          <a:xfrm>
            <a:off x="2268022" y="2454712"/>
            <a:ext cx="7910989"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6" name="Text 2"/>
          <p:cNvSpPr/>
          <p:nvPr/>
        </p:nvSpPr>
        <p:spPr>
          <a:xfrm>
            <a:off x="2268022" y="2953702"/>
            <a:ext cx="7910989" cy="725805"/>
          </a:xfrm>
          <a:prstGeom prst="rect">
            <a:avLst/>
          </a:prstGeom>
          <a:noFill/>
          <a:ln/>
        </p:spPr>
        <p:txBody>
          <a:bodyPr wrap="square" lIns="0" tIns="0" rIns="0" bIns="0" rtlCol="0" anchor="t"/>
          <a:lstStyle/>
          <a:p>
            <a:pPr marL="0" indent="0" algn="l">
              <a:lnSpc>
                <a:spcPts val="2850"/>
              </a:lnSpc>
              <a:buNone/>
            </a:pPr>
            <a:r>
              <a:rPr lang="en-US" sz="1750" b="1" kern="0" spc="-36" dirty="0">
                <a:solidFill>
                  <a:srgbClr val="2B4150"/>
                </a:solidFill>
                <a:latin typeface="PT Serif" pitchFamily="34" charset="0"/>
                <a:ea typeface="PT Serif" pitchFamily="34" charset="-122"/>
                <a:cs typeface="PT Serif" pitchFamily="34" charset="-120"/>
              </a:rPr>
              <a:t>Môi trường sạch sẽ và gọn gàng</a:t>
            </a:r>
            <a:r>
              <a:rPr lang="en-US" sz="1750" kern="0" spc="-36" dirty="0">
                <a:solidFill>
                  <a:srgbClr val="2B4150"/>
                </a:solidFill>
                <a:latin typeface="PT Serif" pitchFamily="34" charset="0"/>
                <a:ea typeface="PT Serif" pitchFamily="34" charset="-122"/>
                <a:cs typeface="PT Serif" pitchFamily="34" charset="-120"/>
              </a:rPr>
              <a:t>: Giảm nguy cơ bụi bẩn tắc nghẽn bộ phận máy, tránh sự cố và thời gian ngừng hoạt động.</a:t>
            </a:r>
            <a:endParaRPr lang="en-US" sz="1750" dirty="0"/>
          </a:p>
        </p:txBody>
      </p:sp>
      <p:sp>
        <p:nvSpPr>
          <p:cNvPr id="7" name="Text 3"/>
          <p:cNvSpPr/>
          <p:nvPr/>
        </p:nvSpPr>
        <p:spPr>
          <a:xfrm>
            <a:off x="2268022" y="4000024"/>
            <a:ext cx="7910989" cy="725805"/>
          </a:xfrm>
          <a:prstGeom prst="rect">
            <a:avLst/>
          </a:prstGeom>
          <a:noFill/>
          <a:ln/>
        </p:spPr>
        <p:txBody>
          <a:bodyPr wrap="square" lIns="0" tIns="0" rIns="0" bIns="0" rtlCol="0" anchor="t"/>
          <a:lstStyle/>
          <a:p>
            <a:pPr marL="0" indent="0" algn="l">
              <a:lnSpc>
                <a:spcPts val="2850"/>
              </a:lnSpc>
              <a:buNone/>
            </a:pPr>
            <a:r>
              <a:rPr lang="en-US" sz="1750" b="1" kern="0" spc="-36" dirty="0">
                <a:solidFill>
                  <a:srgbClr val="2B4150"/>
                </a:solidFill>
                <a:latin typeface="PT Serif" pitchFamily="34" charset="0"/>
                <a:ea typeface="PT Serif" pitchFamily="34" charset="-122"/>
                <a:cs typeface="PT Serif" pitchFamily="34" charset="-120"/>
              </a:rPr>
              <a:t>Ánh sáng</a:t>
            </a:r>
            <a:r>
              <a:rPr lang="en-US" sz="1750" kern="0" spc="-36" dirty="0">
                <a:solidFill>
                  <a:srgbClr val="2B4150"/>
                </a:solidFill>
                <a:latin typeface="PT Serif" pitchFamily="34" charset="0"/>
                <a:ea typeface="PT Serif" pitchFamily="34" charset="-122"/>
                <a:cs typeface="PT Serif" pitchFamily="34" charset="-120"/>
              </a:rPr>
              <a:t>: Ánh sáng không đủ làm giảm khả năng quan sát, tăng nguy cơ tai nạn và khó nhận biết sự cố kịp thời.</a:t>
            </a:r>
            <a:endParaRPr lang="en-US" sz="1750" dirty="0"/>
          </a:p>
        </p:txBody>
      </p:sp>
      <p:sp>
        <p:nvSpPr>
          <p:cNvPr id="8" name="Text 4"/>
          <p:cNvSpPr/>
          <p:nvPr/>
        </p:nvSpPr>
        <p:spPr>
          <a:xfrm>
            <a:off x="2268020" y="5049083"/>
            <a:ext cx="7910989" cy="725805"/>
          </a:xfrm>
          <a:prstGeom prst="rect">
            <a:avLst/>
          </a:prstGeom>
          <a:noFill/>
          <a:ln/>
        </p:spPr>
        <p:txBody>
          <a:bodyPr wrap="square" lIns="0" tIns="0" rIns="0" bIns="0" rtlCol="0" anchor="t"/>
          <a:lstStyle/>
          <a:p>
            <a:pPr marL="0" indent="0" algn="l">
              <a:lnSpc>
                <a:spcPts val="2850"/>
              </a:lnSpc>
              <a:buNone/>
            </a:pPr>
            <a:r>
              <a:rPr lang="en-US" sz="1750" b="1" kern="0" spc="-36" dirty="0">
                <a:solidFill>
                  <a:srgbClr val="2B4150"/>
                </a:solidFill>
                <a:latin typeface="PT Serif" pitchFamily="34" charset="0"/>
                <a:ea typeface="PT Serif" pitchFamily="34" charset="-122"/>
                <a:cs typeface="PT Serif" pitchFamily="34" charset="-120"/>
              </a:rPr>
              <a:t>Hóa chất độc hại</a:t>
            </a:r>
            <a:r>
              <a:rPr lang="en-US" sz="1750" kern="0" spc="-36" dirty="0">
                <a:solidFill>
                  <a:srgbClr val="2B4150"/>
                </a:solidFill>
                <a:latin typeface="PT Serif" pitchFamily="34" charset="0"/>
                <a:ea typeface="PT Serif" pitchFamily="34" charset="-122"/>
                <a:cs typeface="PT Serif" pitchFamily="34" charset="-120"/>
              </a:rPr>
              <a:t>: Nếu không có biện pháp bảo vệ, có thể gây nguy hiểm cho sức khỏe nhân viên.</a:t>
            </a:r>
            <a:endParaRPr lang="en-US" sz="1750" dirty="0"/>
          </a:p>
        </p:txBody>
      </p:sp>
      <p:sp>
        <p:nvSpPr>
          <p:cNvPr id="9" name="Text 5"/>
          <p:cNvSpPr/>
          <p:nvPr/>
        </p:nvSpPr>
        <p:spPr>
          <a:xfrm>
            <a:off x="2268021" y="6078050"/>
            <a:ext cx="7910989" cy="725805"/>
          </a:xfrm>
          <a:prstGeom prst="rect">
            <a:avLst/>
          </a:prstGeom>
          <a:noFill/>
          <a:ln/>
        </p:spPr>
        <p:txBody>
          <a:bodyPr wrap="square" lIns="0" tIns="0" rIns="0" bIns="0" rtlCol="0" anchor="t"/>
          <a:lstStyle/>
          <a:p>
            <a:pPr marL="0" indent="0" algn="l">
              <a:lnSpc>
                <a:spcPts val="2850"/>
              </a:lnSpc>
              <a:buNone/>
            </a:pPr>
            <a:r>
              <a:rPr lang="en-US" sz="1750" b="1" kern="0" spc="-36" dirty="0">
                <a:solidFill>
                  <a:srgbClr val="2B4150"/>
                </a:solidFill>
                <a:latin typeface="PT Serif" pitchFamily="34" charset="0"/>
                <a:ea typeface="PT Serif" pitchFamily="34" charset="-122"/>
                <a:cs typeface="PT Serif" pitchFamily="34" charset="-120"/>
              </a:rPr>
              <a:t>Nhiệt độ và độ ẩm</a:t>
            </a:r>
            <a:r>
              <a:rPr lang="en-US" sz="1750" kern="0" spc="-36" dirty="0">
                <a:solidFill>
                  <a:srgbClr val="2B4150"/>
                </a:solidFill>
                <a:latin typeface="PT Serif" pitchFamily="34" charset="0"/>
                <a:ea typeface="PT Serif" pitchFamily="34" charset="-122"/>
                <a:cs typeface="PT Serif" pitchFamily="34" charset="-120"/>
              </a:rPr>
              <a:t>: Nhiệt độ quá cao hoặc thấp ảnh hưởng đến hiệu suất máy và chất lượng sản phẩm.</a:t>
            </a:r>
            <a:endParaRPr lang="en-US" sz="1750" dirty="0"/>
          </a:p>
        </p:txBody>
      </p:sp>
      <p:sp>
        <p:nvSpPr>
          <p:cNvPr id="10" name="Rectangle 9">
            <a:extLst>
              <a:ext uri="{FF2B5EF4-FFF2-40B4-BE49-F238E27FC236}">
                <a16:creationId xmlns:a16="http://schemas.microsoft.com/office/drawing/2014/main" id="{415BF1E3-324C-0501-DEAB-EE1708FF3B38}"/>
              </a:ext>
            </a:extLst>
          </p:cNvPr>
          <p:cNvSpPr/>
          <p:nvPr/>
        </p:nvSpPr>
        <p:spPr>
          <a:xfrm>
            <a:off x="997646" y="3029099"/>
            <a:ext cx="733530" cy="2171282"/>
          </a:xfrm>
          <a:prstGeom prst="rect">
            <a:avLst/>
          </a:prstGeom>
          <a:solidFill>
            <a:srgbClr val="124E73"/>
          </a:solidFill>
          <a:ln>
            <a:solidFill>
              <a:srgbClr val="124E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CDBB33A-A6D7-2549-8552-AF807A0BD41D}"/>
              </a:ext>
            </a:extLst>
          </p:cNvPr>
          <p:cNvPicPr>
            <a:picLocks noChangeAspect="1"/>
          </p:cNvPicPr>
          <p:nvPr/>
        </p:nvPicPr>
        <p:blipFill>
          <a:blip r:embed="rId5"/>
          <a:stretch>
            <a:fillRect/>
          </a:stretch>
        </p:blipFill>
        <p:spPr>
          <a:xfrm>
            <a:off x="11877150" y="7416541"/>
            <a:ext cx="2550447" cy="78975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3" name="Image 1" descr="preencoded.png"/>
          <p:cNvPicPr>
            <a:picLocks noChangeAspect="1"/>
          </p:cNvPicPr>
          <p:nvPr/>
        </p:nvPicPr>
        <p:blipFill>
          <a:blip r:embed="rId3"/>
          <a:stretch>
            <a:fillRect/>
          </a:stretch>
        </p:blipFill>
        <p:spPr>
          <a:xfrm>
            <a:off x="11115611" y="3119087"/>
            <a:ext cx="3090505" cy="2681526"/>
          </a:xfrm>
          <a:prstGeom prst="rect">
            <a:avLst/>
          </a:prstGeom>
        </p:spPr>
      </p:pic>
      <p:pic>
        <p:nvPicPr>
          <p:cNvPr id="4" name="Image 2" descr="preencoded.png"/>
          <p:cNvPicPr>
            <a:picLocks noChangeAspect="1"/>
          </p:cNvPicPr>
          <p:nvPr/>
        </p:nvPicPr>
        <p:blipFill>
          <a:blip r:embed="rId4"/>
          <a:stretch>
            <a:fillRect/>
          </a:stretch>
        </p:blipFill>
        <p:spPr>
          <a:xfrm>
            <a:off x="793790" y="1822728"/>
            <a:ext cx="1134070" cy="5432182"/>
          </a:xfrm>
          <a:prstGeom prst="rect">
            <a:avLst/>
          </a:prstGeom>
        </p:spPr>
      </p:pic>
      <p:sp>
        <p:nvSpPr>
          <p:cNvPr id="5" name="Text 0"/>
          <p:cNvSpPr/>
          <p:nvPr/>
        </p:nvSpPr>
        <p:spPr>
          <a:xfrm>
            <a:off x="2268022" y="2049542"/>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B4150"/>
                </a:solidFill>
                <a:latin typeface="Montserrat Medium" panose="00000600000000000000" pitchFamily="2" charset="0"/>
                <a:ea typeface="MuseoModerno Bold" pitchFamily="34" charset="-122"/>
                <a:cs typeface="MuseoModerno Bold" pitchFamily="34" charset="-120"/>
              </a:rPr>
              <a:t>C. Tình trạng kỹ thuật</a:t>
            </a:r>
            <a:endParaRPr lang="en-US" sz="2200" dirty="0"/>
          </a:p>
        </p:txBody>
      </p:sp>
      <p:sp>
        <p:nvSpPr>
          <p:cNvPr id="6" name="Text 1"/>
          <p:cNvSpPr/>
          <p:nvPr/>
        </p:nvSpPr>
        <p:spPr>
          <a:xfrm>
            <a:off x="2268022" y="2539960"/>
            <a:ext cx="7910989"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7" name="Text 2"/>
          <p:cNvSpPr/>
          <p:nvPr/>
        </p:nvSpPr>
        <p:spPr>
          <a:xfrm>
            <a:off x="2268022" y="3038951"/>
            <a:ext cx="7910989"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Máy được bảo trì tốt</a:t>
            </a:r>
            <a:r>
              <a:rPr lang="en-US" sz="1750" kern="0" spc="-36" dirty="0">
                <a:solidFill>
                  <a:srgbClr val="2B4150"/>
                </a:solidFill>
                <a:latin typeface="PT Serif" pitchFamily="34" charset="0"/>
                <a:ea typeface="PT Serif" pitchFamily="34" charset="-122"/>
                <a:cs typeface="PT Serif" pitchFamily="34" charset="-120"/>
              </a:rPr>
              <a:t>: Hoạt động hiệu quả, giảm rủi ro sự cố và thời gian dừng máy, nâng cao năng suất sản xuất.</a:t>
            </a:r>
            <a:endParaRPr lang="en-US" sz="1750" dirty="0"/>
          </a:p>
        </p:txBody>
      </p:sp>
      <p:sp>
        <p:nvSpPr>
          <p:cNvPr id="8" name="Text 3"/>
          <p:cNvSpPr/>
          <p:nvPr/>
        </p:nvSpPr>
        <p:spPr>
          <a:xfrm>
            <a:off x="2268020" y="4096948"/>
            <a:ext cx="7910989"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Máy không được bảo trì định kỳ</a:t>
            </a:r>
            <a:r>
              <a:rPr lang="en-US" sz="1750" kern="0" spc="-36" dirty="0">
                <a:solidFill>
                  <a:srgbClr val="2B4150"/>
                </a:solidFill>
                <a:latin typeface="PT Serif" pitchFamily="34" charset="0"/>
                <a:ea typeface="PT Serif" pitchFamily="34" charset="-122"/>
                <a:cs typeface="PT Serif" pitchFamily="34" charset="-120"/>
              </a:rPr>
              <a:t>: Giảm hiệu suất, tăng thời gian dừng máy, giảm năng suất và dễ gặp sự cố.</a:t>
            </a:r>
            <a:endParaRPr lang="en-US" sz="1750" dirty="0"/>
          </a:p>
        </p:txBody>
      </p:sp>
      <p:sp>
        <p:nvSpPr>
          <p:cNvPr id="9" name="Text 4"/>
          <p:cNvSpPr/>
          <p:nvPr/>
        </p:nvSpPr>
        <p:spPr>
          <a:xfrm>
            <a:off x="2268021" y="5200441"/>
            <a:ext cx="7910989"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Các bộ phận quan trọng (động cơ, bơm, cảm biến)</a:t>
            </a:r>
            <a:r>
              <a:rPr lang="en-US" sz="1750" kern="0" spc="-36" dirty="0">
                <a:solidFill>
                  <a:srgbClr val="2B4150"/>
                </a:solidFill>
                <a:latin typeface="PT Serif" pitchFamily="34" charset="0"/>
                <a:ea typeface="PT Serif" pitchFamily="34" charset="-122"/>
                <a:cs typeface="PT Serif" pitchFamily="34" charset="-120"/>
              </a:rPr>
              <a:t>: Nếu hư hỏng, gây gián đoạn sản xuất hoặc sự cố nghiêm trọng (cháy nổ, tai nạn lao động).</a:t>
            </a:r>
            <a:endParaRPr lang="en-US" sz="1750" dirty="0"/>
          </a:p>
        </p:txBody>
      </p:sp>
      <p:sp>
        <p:nvSpPr>
          <p:cNvPr id="10" name="Text 5"/>
          <p:cNvSpPr/>
          <p:nvPr/>
        </p:nvSpPr>
        <p:spPr>
          <a:xfrm>
            <a:off x="2268022" y="6188104"/>
            <a:ext cx="9297631"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Tình trạng kỹ thuật kém</a:t>
            </a:r>
            <a:r>
              <a:rPr lang="en-US" sz="1750" kern="0" spc="-36" dirty="0">
                <a:solidFill>
                  <a:srgbClr val="2B4150"/>
                </a:solidFill>
                <a:latin typeface="PT Serif" pitchFamily="34" charset="0"/>
                <a:ea typeface="PT Serif" pitchFamily="34" charset="-122"/>
                <a:cs typeface="PT Serif" pitchFamily="34" charset="-120"/>
              </a:rPr>
              <a:t>: Tăng chi phí sửa chữa, bảo trì, mất thời gian và tài nguyên.</a:t>
            </a:r>
            <a:endParaRPr lang="en-US" sz="1750" dirty="0"/>
          </a:p>
        </p:txBody>
      </p:sp>
      <p:sp>
        <p:nvSpPr>
          <p:cNvPr id="11" name="Rectangle 10">
            <a:extLst>
              <a:ext uri="{FF2B5EF4-FFF2-40B4-BE49-F238E27FC236}">
                <a16:creationId xmlns:a16="http://schemas.microsoft.com/office/drawing/2014/main" id="{516D570E-5F0B-B37E-4EB1-E1E6D12D4DF7}"/>
              </a:ext>
            </a:extLst>
          </p:cNvPr>
          <p:cNvSpPr/>
          <p:nvPr/>
        </p:nvSpPr>
        <p:spPr>
          <a:xfrm>
            <a:off x="969369" y="3029159"/>
            <a:ext cx="733530" cy="2171282"/>
          </a:xfrm>
          <a:prstGeom prst="rect">
            <a:avLst/>
          </a:prstGeom>
          <a:solidFill>
            <a:srgbClr val="124E73"/>
          </a:solidFill>
          <a:ln>
            <a:solidFill>
              <a:srgbClr val="124E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A54E4B7-3A06-4715-DB77-733F101409F7}"/>
              </a:ext>
            </a:extLst>
          </p:cNvPr>
          <p:cNvPicPr>
            <a:picLocks noChangeAspect="1"/>
          </p:cNvPicPr>
          <p:nvPr/>
        </p:nvPicPr>
        <p:blipFill>
          <a:blip r:embed="rId5"/>
          <a:stretch>
            <a:fillRect/>
          </a:stretch>
        </p:blipFill>
        <p:spPr>
          <a:xfrm>
            <a:off x="11877150" y="7416541"/>
            <a:ext cx="2550447" cy="78975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93790" y="1043821"/>
            <a:ext cx="1134070" cy="6141839"/>
          </a:xfrm>
          <a:prstGeom prst="rect">
            <a:avLst/>
          </a:prstGeom>
        </p:spPr>
      </p:pic>
      <p:sp>
        <p:nvSpPr>
          <p:cNvPr id="3" name="Text 0"/>
          <p:cNvSpPr/>
          <p:nvPr/>
        </p:nvSpPr>
        <p:spPr>
          <a:xfrm>
            <a:off x="5767188" y="2627545"/>
            <a:ext cx="6720483" cy="354330"/>
          </a:xfrm>
          <a:prstGeom prst="rect">
            <a:avLst/>
          </a:prstGeom>
          <a:noFill/>
          <a:ln/>
        </p:spPr>
        <p:txBody>
          <a:bodyPr wrap="none" lIns="0" tIns="0" rIns="0" bIns="0" rtlCol="0" anchor="t"/>
          <a:lstStyle/>
          <a:p>
            <a:pPr marL="0" indent="0" algn="ctr">
              <a:lnSpc>
                <a:spcPts val="2750"/>
              </a:lnSpc>
              <a:buNone/>
            </a:pPr>
            <a:r>
              <a:rPr lang="en-US" sz="2200" b="1" kern="0" spc="-67" dirty="0">
                <a:solidFill>
                  <a:srgbClr val="2B4150"/>
                </a:solidFill>
                <a:latin typeface="Montserrat Medium" panose="00000600000000000000" pitchFamily="2" charset="0"/>
                <a:ea typeface="MuseoModerno Bold" pitchFamily="34" charset="-122"/>
                <a:cs typeface="MuseoModerno Bold" pitchFamily="34" charset="-120"/>
              </a:rPr>
              <a:t>D. Kiến thức an toàn và kỹ năng của người lao động</a:t>
            </a:r>
            <a:endParaRPr lang="en-US" sz="2200" dirty="0"/>
          </a:p>
        </p:txBody>
      </p:sp>
      <p:pic>
        <p:nvPicPr>
          <p:cNvPr id="4" name="Image 1" descr="preencoded.png"/>
          <p:cNvPicPr>
            <a:picLocks noChangeAspect="1"/>
          </p:cNvPicPr>
          <p:nvPr/>
        </p:nvPicPr>
        <p:blipFill>
          <a:blip r:embed="rId4"/>
          <a:stretch>
            <a:fillRect/>
          </a:stretch>
        </p:blipFill>
        <p:spPr>
          <a:xfrm>
            <a:off x="2006765" y="1043821"/>
            <a:ext cx="3213378" cy="3213378"/>
          </a:xfrm>
          <a:prstGeom prst="rect">
            <a:avLst/>
          </a:prstGeom>
        </p:spPr>
      </p:pic>
      <p:sp>
        <p:nvSpPr>
          <p:cNvPr id="5" name="Text 1"/>
          <p:cNvSpPr/>
          <p:nvPr/>
        </p:nvSpPr>
        <p:spPr>
          <a:xfrm>
            <a:off x="2268022" y="4700765"/>
            <a:ext cx="11568589"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Kiến thức an toàn</a:t>
            </a:r>
            <a:r>
              <a:rPr lang="en-US" sz="1750" kern="0" spc="-36" dirty="0">
                <a:solidFill>
                  <a:srgbClr val="2B4150"/>
                </a:solidFill>
                <a:latin typeface="PT Serif" pitchFamily="34" charset="0"/>
                <a:ea typeface="PT Serif" pitchFamily="34" charset="-122"/>
                <a:cs typeface="PT Serif" pitchFamily="34" charset="-120"/>
              </a:rPr>
              <a:t>: Giúp nhận diện rủi ro và biết cách ứng phó tình huống bất ngờ kịp thời và hiệu quả</a:t>
            </a:r>
            <a:endParaRPr lang="en-US" sz="1750" dirty="0"/>
          </a:p>
        </p:txBody>
      </p:sp>
      <p:sp>
        <p:nvSpPr>
          <p:cNvPr id="6" name="Text 2"/>
          <p:cNvSpPr/>
          <p:nvPr/>
        </p:nvSpPr>
        <p:spPr>
          <a:xfrm>
            <a:off x="2268021" y="5442143"/>
            <a:ext cx="11568589"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Kỹ năng vận hành</a:t>
            </a:r>
            <a:r>
              <a:rPr lang="en-US" sz="1750" kern="0" spc="-36" dirty="0">
                <a:solidFill>
                  <a:srgbClr val="2B4150"/>
                </a:solidFill>
                <a:latin typeface="PT Serif" pitchFamily="34" charset="0"/>
                <a:ea typeface="PT Serif" pitchFamily="34" charset="-122"/>
                <a:cs typeface="PT Serif" pitchFamily="34" charset="-120"/>
              </a:rPr>
              <a:t>: Giảm sai sót, đảm bảo hiệu quả sản xuất.</a:t>
            </a:r>
            <a:endParaRPr lang="en-US" sz="1750" dirty="0"/>
          </a:p>
        </p:txBody>
      </p:sp>
      <p:sp>
        <p:nvSpPr>
          <p:cNvPr id="7" name="Text 3"/>
          <p:cNvSpPr/>
          <p:nvPr/>
        </p:nvSpPr>
        <p:spPr>
          <a:xfrm>
            <a:off x="2268022" y="6233041"/>
            <a:ext cx="11568589"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Đào tạo an toàn lao động</a:t>
            </a:r>
            <a:r>
              <a:rPr lang="en-US" sz="1750" kern="0" spc="-36" dirty="0">
                <a:solidFill>
                  <a:srgbClr val="2B4150"/>
                </a:solidFill>
                <a:latin typeface="PT Serif" pitchFamily="34" charset="0"/>
                <a:ea typeface="PT Serif" pitchFamily="34" charset="-122"/>
                <a:cs typeface="PT Serif" pitchFamily="34" charset="-120"/>
              </a:rPr>
              <a:t>: Nâng cao năng lực, trang bị kiến thức mới nhất về công nghệ và quy định an toàn, tối ưu hóa quy trình và nâng cao chất lượng sản phẩm.</a:t>
            </a:r>
            <a:endParaRPr lang="en-US" sz="1750" dirty="0"/>
          </a:p>
        </p:txBody>
      </p:sp>
      <p:sp>
        <p:nvSpPr>
          <p:cNvPr id="8" name="Rectangle 7">
            <a:extLst>
              <a:ext uri="{FF2B5EF4-FFF2-40B4-BE49-F238E27FC236}">
                <a16:creationId xmlns:a16="http://schemas.microsoft.com/office/drawing/2014/main" id="{1FAAA9C0-942F-8C85-E019-28CAF93820D0}"/>
              </a:ext>
            </a:extLst>
          </p:cNvPr>
          <p:cNvSpPr/>
          <p:nvPr/>
        </p:nvSpPr>
        <p:spPr>
          <a:xfrm>
            <a:off x="867018" y="3177363"/>
            <a:ext cx="733530" cy="2171282"/>
          </a:xfrm>
          <a:prstGeom prst="rect">
            <a:avLst/>
          </a:prstGeom>
          <a:solidFill>
            <a:srgbClr val="124E73"/>
          </a:solidFill>
          <a:ln>
            <a:solidFill>
              <a:srgbClr val="124E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3854FAE-4E87-91FB-CEE5-F220683DCF75}"/>
              </a:ext>
            </a:extLst>
          </p:cNvPr>
          <p:cNvPicPr>
            <a:picLocks noChangeAspect="1"/>
          </p:cNvPicPr>
          <p:nvPr/>
        </p:nvPicPr>
        <p:blipFill>
          <a:blip r:embed="rId5"/>
          <a:stretch>
            <a:fillRect/>
          </a:stretch>
        </p:blipFill>
        <p:spPr>
          <a:xfrm>
            <a:off x="11877150" y="7416541"/>
            <a:ext cx="2550447" cy="78975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p:nvPr/>
        </p:nvSpPr>
        <p:spPr>
          <a:xfrm>
            <a:off x="4272796" y="467797"/>
            <a:ext cx="6084689" cy="318492"/>
          </a:xfrm>
          <a:prstGeom prst="rect">
            <a:avLst/>
          </a:prstGeom>
          <a:noFill/>
          <a:ln/>
        </p:spPr>
        <p:txBody>
          <a:bodyPr wrap="none" lIns="0" tIns="0" rIns="0" bIns="0" rtlCol="0" anchor="t"/>
          <a:lstStyle/>
          <a:p>
            <a:pPr marL="0" indent="0" algn="ctr">
              <a:lnSpc>
                <a:spcPts val="2500"/>
              </a:lnSpc>
              <a:buNone/>
            </a:pPr>
            <a:r>
              <a:rPr lang="en-US" sz="2000" b="1" kern="0" spc="-60" dirty="0">
                <a:solidFill>
                  <a:srgbClr val="124E73"/>
                </a:solidFill>
                <a:latin typeface="Montserrat Medium" panose="00000600000000000000" pitchFamily="2" charset="0"/>
                <a:ea typeface="MuseoModerno Bold" pitchFamily="34" charset="-122"/>
                <a:cs typeface="MuseoModerno Bold" pitchFamily="34" charset="-120"/>
              </a:rPr>
              <a:t>VII. Đào tạo an toàn lao động về kỹ năng vận hành</a:t>
            </a:r>
            <a:endParaRPr lang="en-US" sz="2000" dirty="0"/>
          </a:p>
        </p:txBody>
      </p:sp>
      <p:pic>
        <p:nvPicPr>
          <p:cNvPr id="3" name="Image 0" descr="preencoded.png"/>
          <p:cNvPicPr>
            <a:picLocks noChangeAspect="1"/>
          </p:cNvPicPr>
          <p:nvPr/>
        </p:nvPicPr>
        <p:blipFill>
          <a:blip r:embed="rId3"/>
          <a:stretch>
            <a:fillRect/>
          </a:stretch>
        </p:blipFill>
        <p:spPr>
          <a:xfrm>
            <a:off x="10865322" y="2394373"/>
            <a:ext cx="4070032" cy="4070032"/>
          </a:xfrm>
          <a:prstGeom prst="rect">
            <a:avLst/>
          </a:prstGeom>
        </p:spPr>
      </p:pic>
      <p:sp>
        <p:nvSpPr>
          <p:cNvPr id="4" name="Text 1"/>
          <p:cNvSpPr/>
          <p:nvPr/>
        </p:nvSpPr>
        <p:spPr>
          <a:xfrm>
            <a:off x="771703" y="1981344"/>
            <a:ext cx="13441680" cy="271582"/>
          </a:xfrm>
          <a:prstGeom prst="rect">
            <a:avLst/>
          </a:prstGeom>
          <a:noFill/>
          <a:ln/>
        </p:spPr>
        <p:txBody>
          <a:bodyPr wrap="none" lIns="0" tIns="0" rIns="0" bIns="0" rtlCol="0" anchor="t"/>
          <a:lstStyle/>
          <a:p>
            <a:pPr marL="0" indent="0">
              <a:lnSpc>
                <a:spcPts val="2100"/>
              </a:lnSpc>
              <a:buNone/>
            </a:pPr>
            <a:endParaRPr lang="en-US" sz="1300" dirty="0"/>
          </a:p>
        </p:txBody>
      </p:sp>
      <p:sp>
        <p:nvSpPr>
          <p:cNvPr id="5" name="Shape 2"/>
          <p:cNvSpPr/>
          <p:nvPr/>
        </p:nvSpPr>
        <p:spPr>
          <a:xfrm>
            <a:off x="771703" y="1736306"/>
            <a:ext cx="9624814" cy="5647173"/>
          </a:xfrm>
          <a:prstGeom prst="roundRect">
            <a:avLst>
              <a:gd name="adj" fmla="val 1537"/>
            </a:avLst>
          </a:prstGeom>
          <a:solidFill>
            <a:srgbClr val="124E73"/>
          </a:solidFill>
          <a:ln w="7620">
            <a:solidFill>
              <a:srgbClr val="2B678C"/>
            </a:solidFill>
            <a:prstDash val="solid"/>
          </a:ln>
        </p:spPr>
      </p:sp>
      <p:sp>
        <p:nvSpPr>
          <p:cNvPr id="6" name="Text 3"/>
          <p:cNvSpPr/>
          <p:nvPr/>
        </p:nvSpPr>
        <p:spPr>
          <a:xfrm>
            <a:off x="949106" y="1948479"/>
            <a:ext cx="4196358" cy="265271"/>
          </a:xfrm>
          <a:prstGeom prst="rect">
            <a:avLst/>
          </a:prstGeom>
          <a:noFill/>
          <a:ln/>
        </p:spPr>
        <p:txBody>
          <a:bodyPr wrap="none" lIns="0" tIns="0" rIns="0" bIns="0" rtlCol="0" anchor="t"/>
          <a:lstStyle/>
          <a:p>
            <a:pPr marL="0" indent="0">
              <a:lnSpc>
                <a:spcPts val="2050"/>
              </a:lnSpc>
              <a:buNone/>
            </a:pPr>
            <a:r>
              <a:rPr lang="en-US" sz="1650" b="1" kern="0" spc="-50" dirty="0">
                <a:solidFill>
                  <a:srgbClr val="FFFFFF"/>
                </a:solidFill>
                <a:latin typeface="Montserrat Medium" panose="00000600000000000000" pitchFamily="2" charset="0"/>
                <a:ea typeface="MuseoModerno Bold" pitchFamily="34" charset="-122"/>
                <a:cs typeface="MuseoModerno Bold" pitchFamily="34" charset="-120"/>
              </a:rPr>
              <a:t>A. Tại sao cần đào tạo cho người vận hành?</a:t>
            </a:r>
            <a:endParaRPr lang="en-US" sz="1650" dirty="0"/>
          </a:p>
        </p:txBody>
      </p:sp>
      <p:sp>
        <p:nvSpPr>
          <p:cNvPr id="7" name="Text 4"/>
          <p:cNvSpPr/>
          <p:nvPr/>
        </p:nvSpPr>
        <p:spPr>
          <a:xfrm>
            <a:off x="949106" y="2988374"/>
            <a:ext cx="13086874" cy="271582"/>
          </a:xfrm>
          <a:prstGeom prst="rect">
            <a:avLst/>
          </a:prstGeom>
          <a:noFill/>
          <a:ln/>
        </p:spPr>
        <p:txBody>
          <a:bodyPr wrap="none" lIns="0" tIns="0" rIns="0" bIns="0" rtlCol="0" anchor="t"/>
          <a:lstStyle/>
          <a:p>
            <a:pPr marL="0" indent="0">
              <a:lnSpc>
                <a:spcPts val="2100"/>
              </a:lnSpc>
              <a:buNone/>
            </a:pPr>
            <a:endParaRPr lang="en-US" sz="1300" dirty="0"/>
          </a:p>
        </p:txBody>
      </p:sp>
      <p:sp>
        <p:nvSpPr>
          <p:cNvPr id="8" name="Text 5"/>
          <p:cNvSpPr/>
          <p:nvPr/>
        </p:nvSpPr>
        <p:spPr>
          <a:xfrm>
            <a:off x="949106" y="2858239"/>
            <a:ext cx="13086874" cy="271582"/>
          </a:xfrm>
          <a:prstGeom prst="rect">
            <a:avLst/>
          </a:prstGeom>
          <a:noFill/>
          <a:ln/>
        </p:spPr>
        <p:txBody>
          <a:bodyPr wrap="none" lIns="0" tIns="0" rIns="0" bIns="0" rtlCol="0" anchor="t"/>
          <a:lstStyle/>
          <a:p>
            <a:pPr marL="0" indent="0">
              <a:lnSpc>
                <a:spcPts val="2100"/>
              </a:lnSpc>
              <a:buNone/>
            </a:pPr>
            <a:r>
              <a:rPr lang="en-US" sz="1600" b="1" kern="0" spc="-27" dirty="0">
                <a:solidFill>
                  <a:srgbClr val="FFFFFF"/>
                </a:solidFill>
                <a:latin typeface="PT Serif" pitchFamily="34" charset="0"/>
                <a:ea typeface="PT Serif" pitchFamily="34" charset="-122"/>
                <a:cs typeface="PT Serif" pitchFamily="34" charset="-120"/>
              </a:rPr>
              <a:t>Đảm bảo an toàn</a:t>
            </a:r>
            <a:r>
              <a:rPr lang="en-US" sz="1600" kern="0" spc="-27" dirty="0">
                <a:solidFill>
                  <a:srgbClr val="FFFFFF"/>
                </a:solidFill>
                <a:latin typeface="PT Serif" pitchFamily="34" charset="0"/>
                <a:ea typeface="PT Serif" pitchFamily="34" charset="-122"/>
                <a:cs typeface="PT Serif" pitchFamily="34" charset="-120"/>
              </a:rPr>
              <a:t>:</a:t>
            </a:r>
            <a:endParaRPr lang="en-US" sz="1600" dirty="0"/>
          </a:p>
        </p:txBody>
      </p:sp>
      <p:sp>
        <p:nvSpPr>
          <p:cNvPr id="9" name="Text 6"/>
          <p:cNvSpPr/>
          <p:nvPr/>
        </p:nvSpPr>
        <p:spPr>
          <a:xfrm>
            <a:off x="1240508" y="3252812"/>
            <a:ext cx="13086874" cy="271582"/>
          </a:xfrm>
          <a:prstGeom prst="rect">
            <a:avLst/>
          </a:prstGeom>
          <a:noFill/>
          <a:ln/>
        </p:spPr>
        <p:txBody>
          <a:bodyPr wrap="none" lIns="0" tIns="0" rIns="0" bIns="0" rtlCol="0" anchor="t"/>
          <a:lstStyle/>
          <a:p>
            <a:pPr marL="342900" indent="-342900" algn="l">
              <a:lnSpc>
                <a:spcPts val="2100"/>
              </a:lnSpc>
              <a:buSzPct val="100000"/>
              <a:buChar char="•"/>
            </a:pPr>
            <a:r>
              <a:rPr lang="en-US" sz="1400" kern="0" spc="-27" dirty="0">
                <a:solidFill>
                  <a:srgbClr val="FFFFFF"/>
                </a:solidFill>
                <a:latin typeface="PT Serif" pitchFamily="34" charset="0"/>
                <a:ea typeface="PT Serif" pitchFamily="34" charset="-122"/>
                <a:cs typeface="PT Serif" pitchFamily="34" charset="-120"/>
              </a:rPr>
              <a:t>Giúp nhận diện nguy cơ tiềm ẩn và thực hiện biện pháp phòng ngừa hiệu quả.</a:t>
            </a:r>
            <a:endParaRPr lang="en-US" sz="1400" dirty="0"/>
          </a:p>
        </p:txBody>
      </p:sp>
      <p:sp>
        <p:nvSpPr>
          <p:cNvPr id="10" name="Text 7"/>
          <p:cNvSpPr/>
          <p:nvPr/>
        </p:nvSpPr>
        <p:spPr>
          <a:xfrm>
            <a:off x="1240508" y="3583806"/>
            <a:ext cx="13086874" cy="271582"/>
          </a:xfrm>
          <a:prstGeom prst="rect">
            <a:avLst/>
          </a:prstGeom>
          <a:noFill/>
          <a:ln/>
        </p:spPr>
        <p:txBody>
          <a:bodyPr wrap="none" lIns="0" tIns="0" rIns="0" bIns="0" rtlCol="0" anchor="t"/>
          <a:lstStyle/>
          <a:p>
            <a:pPr marL="342900" indent="-342900" algn="l">
              <a:lnSpc>
                <a:spcPts val="2100"/>
              </a:lnSpc>
              <a:buSzPct val="100000"/>
              <a:buChar char="•"/>
            </a:pPr>
            <a:r>
              <a:rPr lang="en-US" sz="1400" kern="0" spc="-27" dirty="0">
                <a:solidFill>
                  <a:srgbClr val="FFFFFF"/>
                </a:solidFill>
                <a:latin typeface="PT Serif" pitchFamily="34" charset="0"/>
                <a:ea typeface="PT Serif" pitchFamily="34" charset="-122"/>
                <a:cs typeface="PT Serif" pitchFamily="34" charset="-120"/>
              </a:rPr>
              <a:t>Bao gồm quy trình khẩn cấp khi xảy ra sự cố.</a:t>
            </a:r>
            <a:endParaRPr lang="en-US" sz="1400" dirty="0"/>
          </a:p>
        </p:txBody>
      </p:sp>
      <p:sp>
        <p:nvSpPr>
          <p:cNvPr id="11" name="Text 8"/>
          <p:cNvSpPr/>
          <p:nvPr/>
        </p:nvSpPr>
        <p:spPr>
          <a:xfrm>
            <a:off x="949106" y="4148301"/>
            <a:ext cx="13086874" cy="271582"/>
          </a:xfrm>
          <a:prstGeom prst="rect">
            <a:avLst/>
          </a:prstGeom>
          <a:noFill/>
          <a:ln/>
        </p:spPr>
        <p:txBody>
          <a:bodyPr wrap="none" lIns="0" tIns="0" rIns="0" bIns="0" rtlCol="0" anchor="t"/>
          <a:lstStyle/>
          <a:p>
            <a:pPr marL="0" indent="0">
              <a:lnSpc>
                <a:spcPts val="2100"/>
              </a:lnSpc>
              <a:buNone/>
            </a:pPr>
            <a:r>
              <a:rPr lang="en-US" sz="1600" b="1" kern="0" spc="-27" dirty="0">
                <a:solidFill>
                  <a:srgbClr val="FFFFFF"/>
                </a:solidFill>
                <a:latin typeface="PT Serif" pitchFamily="34" charset="0"/>
                <a:ea typeface="PT Serif" pitchFamily="34" charset="-122"/>
                <a:cs typeface="PT Serif" pitchFamily="34" charset="-120"/>
              </a:rPr>
              <a:t>Kiến thức kỹ thuật</a:t>
            </a:r>
            <a:r>
              <a:rPr lang="en-US" sz="1600" kern="0" spc="-27" dirty="0">
                <a:solidFill>
                  <a:srgbClr val="FFFFFF"/>
                </a:solidFill>
                <a:latin typeface="PT Serif" pitchFamily="34" charset="0"/>
                <a:ea typeface="PT Serif" pitchFamily="34" charset="-122"/>
                <a:cs typeface="PT Serif" pitchFamily="34" charset="-120"/>
              </a:rPr>
              <a:t>:</a:t>
            </a:r>
            <a:endParaRPr lang="en-US" sz="1600" dirty="0"/>
          </a:p>
        </p:txBody>
      </p:sp>
      <p:sp>
        <p:nvSpPr>
          <p:cNvPr id="12" name="Text 9"/>
          <p:cNvSpPr/>
          <p:nvPr/>
        </p:nvSpPr>
        <p:spPr>
          <a:xfrm>
            <a:off x="1240508" y="4658666"/>
            <a:ext cx="13086874" cy="271582"/>
          </a:xfrm>
          <a:prstGeom prst="rect">
            <a:avLst/>
          </a:prstGeom>
          <a:noFill/>
          <a:ln/>
        </p:spPr>
        <p:txBody>
          <a:bodyPr wrap="none" lIns="0" tIns="0" rIns="0" bIns="0" rtlCol="0" anchor="t"/>
          <a:lstStyle/>
          <a:p>
            <a:pPr marL="342900" indent="-342900" algn="l">
              <a:lnSpc>
                <a:spcPts val="2100"/>
              </a:lnSpc>
              <a:buSzPct val="100000"/>
              <a:buChar char="•"/>
            </a:pPr>
            <a:r>
              <a:rPr lang="en-US" sz="1400" kern="0" spc="-27" dirty="0">
                <a:solidFill>
                  <a:srgbClr val="FFFFFF"/>
                </a:solidFill>
                <a:latin typeface="PT Serif" pitchFamily="34" charset="0"/>
                <a:ea typeface="PT Serif" pitchFamily="34" charset="-122"/>
                <a:cs typeface="PT Serif" pitchFamily="34" charset="-120"/>
              </a:rPr>
              <a:t>Nắm vững cách kiểm tra máy trước khi vận hành và xử lý tình huống khẩn cấp.</a:t>
            </a:r>
            <a:endParaRPr lang="en-US" sz="1400" dirty="0"/>
          </a:p>
        </p:txBody>
      </p:sp>
      <p:sp>
        <p:nvSpPr>
          <p:cNvPr id="13" name="Text 10"/>
          <p:cNvSpPr/>
          <p:nvPr/>
        </p:nvSpPr>
        <p:spPr>
          <a:xfrm>
            <a:off x="1240508" y="4989660"/>
            <a:ext cx="13086874" cy="271582"/>
          </a:xfrm>
          <a:prstGeom prst="rect">
            <a:avLst/>
          </a:prstGeom>
          <a:noFill/>
          <a:ln/>
        </p:spPr>
        <p:txBody>
          <a:bodyPr wrap="none" lIns="0" tIns="0" rIns="0" bIns="0" rtlCol="0" anchor="t"/>
          <a:lstStyle/>
          <a:p>
            <a:pPr marL="342900" indent="-342900" algn="l">
              <a:lnSpc>
                <a:spcPts val="2100"/>
              </a:lnSpc>
              <a:buSzPct val="100000"/>
              <a:buChar char="•"/>
            </a:pPr>
            <a:r>
              <a:rPr lang="en-US" sz="1400" kern="0" spc="-27" dirty="0">
                <a:solidFill>
                  <a:srgbClr val="FFFFFF"/>
                </a:solidFill>
                <a:latin typeface="PT Serif" pitchFamily="34" charset="0"/>
                <a:ea typeface="PT Serif" pitchFamily="34" charset="-122"/>
                <a:cs typeface="PT Serif" pitchFamily="34" charset="-120"/>
              </a:rPr>
              <a:t>Phát hiện sớm vấn đề kỹ thuật, yêu cầu sửa chữa kịp thời.</a:t>
            </a:r>
            <a:endParaRPr lang="en-US" sz="1400" dirty="0"/>
          </a:p>
        </p:txBody>
      </p:sp>
      <p:sp>
        <p:nvSpPr>
          <p:cNvPr id="14" name="Text 11"/>
          <p:cNvSpPr/>
          <p:nvPr/>
        </p:nvSpPr>
        <p:spPr>
          <a:xfrm>
            <a:off x="949106" y="5594837"/>
            <a:ext cx="13086874" cy="271582"/>
          </a:xfrm>
          <a:prstGeom prst="rect">
            <a:avLst/>
          </a:prstGeom>
          <a:noFill/>
          <a:ln/>
        </p:spPr>
        <p:txBody>
          <a:bodyPr wrap="none" lIns="0" tIns="0" rIns="0" bIns="0" rtlCol="0" anchor="t"/>
          <a:lstStyle/>
          <a:p>
            <a:pPr marL="0" indent="0">
              <a:lnSpc>
                <a:spcPts val="2100"/>
              </a:lnSpc>
              <a:buNone/>
            </a:pPr>
            <a:r>
              <a:rPr lang="en-US" sz="1600" b="1" kern="0" spc="-27" dirty="0">
                <a:solidFill>
                  <a:srgbClr val="FFFFFF"/>
                </a:solidFill>
                <a:latin typeface="PT Serif" pitchFamily="34" charset="0"/>
                <a:ea typeface="PT Serif" pitchFamily="34" charset="-122"/>
                <a:cs typeface="PT Serif" pitchFamily="34" charset="-120"/>
              </a:rPr>
              <a:t>Tăng hiệu suất và chất lượng công việc</a:t>
            </a:r>
            <a:r>
              <a:rPr lang="en-US" sz="1600" kern="0" spc="-27" dirty="0">
                <a:solidFill>
                  <a:srgbClr val="FFFFFF"/>
                </a:solidFill>
                <a:latin typeface="PT Serif" pitchFamily="34" charset="0"/>
                <a:ea typeface="PT Serif" pitchFamily="34" charset="-122"/>
                <a:cs typeface="PT Serif" pitchFamily="34" charset="-120"/>
              </a:rPr>
              <a:t>:</a:t>
            </a:r>
            <a:endParaRPr lang="en-US" sz="1600" dirty="0"/>
          </a:p>
        </p:txBody>
      </p:sp>
      <p:sp>
        <p:nvSpPr>
          <p:cNvPr id="15" name="Text 12"/>
          <p:cNvSpPr/>
          <p:nvPr/>
        </p:nvSpPr>
        <p:spPr>
          <a:xfrm>
            <a:off x="1240508" y="5968217"/>
            <a:ext cx="13086874" cy="271582"/>
          </a:xfrm>
          <a:prstGeom prst="rect">
            <a:avLst/>
          </a:prstGeom>
          <a:noFill/>
          <a:ln/>
        </p:spPr>
        <p:txBody>
          <a:bodyPr wrap="none" lIns="0" tIns="0" rIns="0" bIns="0" rtlCol="0" anchor="t"/>
          <a:lstStyle/>
          <a:p>
            <a:pPr marL="342900" indent="-342900" algn="l">
              <a:lnSpc>
                <a:spcPts val="2100"/>
              </a:lnSpc>
              <a:buSzPct val="100000"/>
              <a:buChar char="•"/>
            </a:pPr>
            <a:r>
              <a:rPr lang="en-US" sz="1400" kern="0" spc="-27" dirty="0">
                <a:solidFill>
                  <a:srgbClr val="FFFFFF"/>
                </a:solidFill>
                <a:latin typeface="PT Serif" pitchFamily="34" charset="0"/>
                <a:ea typeface="PT Serif" pitchFamily="34" charset="-122"/>
                <a:cs typeface="PT Serif" pitchFamily="34" charset="-120"/>
              </a:rPr>
              <a:t>Giảm thiểu tai nạn lao động, tạo môi trường làm việc an toàn và chuyên nghiệp.</a:t>
            </a:r>
            <a:endParaRPr lang="en-US" sz="1400" dirty="0"/>
          </a:p>
        </p:txBody>
      </p:sp>
      <p:sp>
        <p:nvSpPr>
          <p:cNvPr id="16" name="Text 13"/>
          <p:cNvSpPr/>
          <p:nvPr/>
        </p:nvSpPr>
        <p:spPr>
          <a:xfrm>
            <a:off x="949046" y="6504373"/>
            <a:ext cx="13086874" cy="271582"/>
          </a:xfrm>
          <a:prstGeom prst="rect">
            <a:avLst/>
          </a:prstGeom>
          <a:noFill/>
          <a:ln/>
        </p:spPr>
        <p:txBody>
          <a:bodyPr wrap="none" lIns="0" tIns="0" rIns="0" bIns="0" rtlCol="0" anchor="t"/>
          <a:lstStyle/>
          <a:p>
            <a:pPr marL="0" indent="0">
              <a:lnSpc>
                <a:spcPts val="2100"/>
              </a:lnSpc>
              <a:buNone/>
            </a:pPr>
            <a:r>
              <a:rPr lang="en-US" sz="1600" b="1" kern="0" spc="-27" dirty="0">
                <a:solidFill>
                  <a:srgbClr val="FFFFFF"/>
                </a:solidFill>
                <a:latin typeface="PT Serif" pitchFamily="34" charset="0"/>
                <a:ea typeface="PT Serif" pitchFamily="34" charset="-122"/>
                <a:cs typeface="PT Serif" pitchFamily="34" charset="-120"/>
              </a:rPr>
              <a:t>Tạo môi trường làm việc tích cực</a:t>
            </a:r>
            <a:r>
              <a:rPr lang="en-US" sz="1600" kern="0" spc="-27" dirty="0">
                <a:solidFill>
                  <a:srgbClr val="FFFFFF"/>
                </a:solidFill>
                <a:latin typeface="PT Serif" pitchFamily="34" charset="0"/>
                <a:ea typeface="PT Serif" pitchFamily="34" charset="-122"/>
                <a:cs typeface="PT Serif" pitchFamily="34" charset="-120"/>
              </a:rPr>
              <a:t>:</a:t>
            </a:r>
            <a:endParaRPr lang="en-US" sz="1600" dirty="0"/>
          </a:p>
        </p:txBody>
      </p:sp>
      <p:sp>
        <p:nvSpPr>
          <p:cNvPr id="17" name="Text 14"/>
          <p:cNvSpPr/>
          <p:nvPr/>
        </p:nvSpPr>
        <p:spPr>
          <a:xfrm>
            <a:off x="1240508" y="6917402"/>
            <a:ext cx="13086874" cy="271582"/>
          </a:xfrm>
          <a:prstGeom prst="rect">
            <a:avLst/>
          </a:prstGeom>
          <a:noFill/>
          <a:ln/>
        </p:spPr>
        <p:txBody>
          <a:bodyPr wrap="none" lIns="0" tIns="0" rIns="0" bIns="0" rtlCol="0" anchor="t"/>
          <a:lstStyle/>
          <a:p>
            <a:pPr marL="342900" indent="-342900" algn="l">
              <a:lnSpc>
                <a:spcPts val="2100"/>
              </a:lnSpc>
              <a:buSzPct val="100000"/>
              <a:buChar char="•"/>
            </a:pPr>
            <a:r>
              <a:rPr lang="en-US" sz="1400" kern="0" spc="-27" dirty="0">
                <a:solidFill>
                  <a:srgbClr val="FFFFFF"/>
                </a:solidFill>
                <a:latin typeface="PT Serif" pitchFamily="34" charset="0"/>
                <a:ea typeface="PT Serif" pitchFamily="34" charset="-122"/>
                <a:cs typeface="PT Serif" pitchFamily="34" charset="-120"/>
              </a:rPr>
              <a:t>Nâng cao tinh thần làm việc và trách nhiệm của doanh nghiệp đối với an toàn và sức khỏe của nhân viên.</a:t>
            </a:r>
            <a:endParaRPr lang="en-US" sz="1400" dirty="0"/>
          </a:p>
        </p:txBody>
      </p:sp>
      <p:pic>
        <p:nvPicPr>
          <p:cNvPr id="18" name="Picture 17">
            <a:extLst>
              <a:ext uri="{FF2B5EF4-FFF2-40B4-BE49-F238E27FC236}">
                <a16:creationId xmlns:a16="http://schemas.microsoft.com/office/drawing/2014/main" id="{590A7FE4-FA64-25B0-5A94-49F18F926C01}"/>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3719870" y="278606"/>
            <a:ext cx="7190542" cy="2229088"/>
          </a:xfrm>
          <a:prstGeom prst="rect">
            <a:avLst/>
          </a:prstGeom>
        </p:spPr>
      </p:pic>
      <p:sp>
        <p:nvSpPr>
          <p:cNvPr id="3" name="Shape 0"/>
          <p:cNvSpPr/>
          <p:nvPr/>
        </p:nvSpPr>
        <p:spPr>
          <a:xfrm>
            <a:off x="780098" y="3399234"/>
            <a:ext cx="13070205" cy="4219099"/>
          </a:xfrm>
          <a:prstGeom prst="roundRect">
            <a:avLst>
              <a:gd name="adj" fmla="val 2219"/>
            </a:avLst>
          </a:prstGeom>
          <a:solidFill>
            <a:srgbClr val="910D0D"/>
          </a:solidFill>
          <a:ln w="7620">
            <a:solidFill>
              <a:srgbClr val="AA2626"/>
            </a:solidFill>
            <a:prstDash val="solid"/>
          </a:ln>
        </p:spPr>
      </p:sp>
      <p:sp>
        <p:nvSpPr>
          <p:cNvPr id="4" name="Text 1"/>
          <p:cNvSpPr/>
          <p:nvPr/>
        </p:nvSpPr>
        <p:spPr>
          <a:xfrm>
            <a:off x="1010603" y="3629739"/>
            <a:ext cx="4067770" cy="348258"/>
          </a:xfrm>
          <a:prstGeom prst="rect">
            <a:avLst/>
          </a:prstGeom>
          <a:noFill/>
          <a:ln/>
        </p:spPr>
        <p:txBody>
          <a:bodyPr wrap="none" lIns="0" tIns="0" rIns="0" bIns="0" rtlCol="0" anchor="t"/>
          <a:lstStyle/>
          <a:p>
            <a:pPr marL="0" indent="0">
              <a:lnSpc>
                <a:spcPts val="2700"/>
              </a:lnSpc>
              <a:buNone/>
            </a:pPr>
            <a:r>
              <a:rPr lang="en-US" sz="2150" b="1" kern="0" spc="-66" dirty="0">
                <a:solidFill>
                  <a:srgbClr val="FFFFFF"/>
                </a:solidFill>
                <a:latin typeface="Montserrat Medium" panose="00000600000000000000" pitchFamily="2" charset="0"/>
                <a:ea typeface="MuseoModerno Bold" pitchFamily="34" charset="-122"/>
                <a:cs typeface="MuseoModerno Bold" pitchFamily="34" charset="-120"/>
              </a:rPr>
              <a:t>B. Huấn luyện an toàn lao động</a:t>
            </a:r>
            <a:endParaRPr lang="en-US" sz="2150" dirty="0"/>
          </a:p>
        </p:txBody>
      </p:sp>
      <p:sp>
        <p:nvSpPr>
          <p:cNvPr id="5" name="Text 2"/>
          <p:cNvSpPr/>
          <p:nvPr/>
        </p:nvSpPr>
        <p:spPr>
          <a:xfrm>
            <a:off x="1010603" y="4111704"/>
            <a:ext cx="12609195" cy="356592"/>
          </a:xfrm>
          <a:prstGeom prst="rect">
            <a:avLst/>
          </a:prstGeom>
          <a:noFill/>
          <a:ln/>
        </p:spPr>
        <p:txBody>
          <a:bodyPr wrap="none" lIns="0" tIns="0" rIns="0" bIns="0" rtlCol="0" anchor="t"/>
          <a:lstStyle/>
          <a:p>
            <a:pPr marL="0" indent="0">
              <a:lnSpc>
                <a:spcPts val="2800"/>
              </a:lnSpc>
              <a:buNone/>
            </a:pPr>
            <a:endParaRPr lang="en-US" sz="1750" dirty="0"/>
          </a:p>
        </p:txBody>
      </p:sp>
      <p:sp>
        <p:nvSpPr>
          <p:cNvPr id="6" name="Text 3"/>
          <p:cNvSpPr/>
          <p:nvPr/>
        </p:nvSpPr>
        <p:spPr>
          <a:xfrm>
            <a:off x="1010603" y="4602004"/>
            <a:ext cx="12609195" cy="713184"/>
          </a:xfrm>
          <a:prstGeom prst="rect">
            <a:avLst/>
          </a:prstGeom>
          <a:noFill/>
          <a:ln/>
        </p:spPr>
        <p:txBody>
          <a:bodyPr wrap="square" lIns="0" tIns="0" rIns="0" bIns="0" rtlCol="0" anchor="t"/>
          <a:lstStyle/>
          <a:p>
            <a:pPr marL="0" indent="0">
              <a:lnSpc>
                <a:spcPts val="2800"/>
              </a:lnSpc>
              <a:buNone/>
            </a:pPr>
            <a:r>
              <a:rPr lang="en-US" sz="1750" b="1" kern="0" spc="-35" dirty="0">
                <a:solidFill>
                  <a:srgbClr val="FFFFFF"/>
                </a:solidFill>
                <a:latin typeface="PT Serif" pitchFamily="34" charset="0"/>
                <a:ea typeface="PT Serif" pitchFamily="34" charset="-122"/>
                <a:cs typeface="PT Serif" pitchFamily="34" charset="-120"/>
              </a:rPr>
              <a:t>An Toàn Nam Việt</a:t>
            </a:r>
            <a:r>
              <a:rPr lang="en-US" sz="1750" kern="0" spc="-35" dirty="0">
                <a:solidFill>
                  <a:srgbClr val="FFFFFF"/>
                </a:solidFill>
                <a:latin typeface="PT Serif" pitchFamily="34" charset="0"/>
                <a:ea typeface="PT Serif" pitchFamily="34" charset="-122"/>
                <a:cs typeface="PT Serif" pitchFamily="34" charset="-120"/>
              </a:rPr>
              <a:t> là trung tâm huấn luyện an toàn lao động uy tín tại Việt Nam, tổ chức các buổi huấn luyện tại xưởng sản xuất, nhà máy, công trường xây dựng trên toàn quốc.</a:t>
            </a:r>
            <a:endParaRPr lang="en-US" sz="1750" dirty="0"/>
          </a:p>
        </p:txBody>
      </p:sp>
      <p:sp>
        <p:nvSpPr>
          <p:cNvPr id="7" name="Text 4"/>
          <p:cNvSpPr/>
          <p:nvPr/>
        </p:nvSpPr>
        <p:spPr>
          <a:xfrm>
            <a:off x="1010603" y="5448895"/>
            <a:ext cx="12609195" cy="356592"/>
          </a:xfrm>
          <a:prstGeom prst="rect">
            <a:avLst/>
          </a:prstGeom>
          <a:noFill/>
          <a:ln/>
        </p:spPr>
        <p:txBody>
          <a:bodyPr wrap="none" lIns="0" tIns="0" rIns="0" bIns="0" rtlCol="0" anchor="t"/>
          <a:lstStyle/>
          <a:p>
            <a:pPr marL="342900" indent="-342900" algn="l">
              <a:lnSpc>
                <a:spcPts val="2800"/>
              </a:lnSpc>
              <a:buSzPct val="100000"/>
              <a:buChar char="•"/>
            </a:pPr>
            <a:r>
              <a:rPr lang="en-US" sz="1750" b="1" kern="0" spc="-35" dirty="0">
                <a:solidFill>
                  <a:srgbClr val="FFFFFF"/>
                </a:solidFill>
                <a:latin typeface="PT Serif" pitchFamily="34" charset="0"/>
                <a:ea typeface="PT Serif" pitchFamily="34" charset="-122"/>
                <a:cs typeface="PT Serif" pitchFamily="34" charset="-120"/>
              </a:rPr>
              <a:t>Chuẩn bị chu đáo</a:t>
            </a:r>
            <a:r>
              <a:rPr lang="en-US" sz="1750" kern="0" spc="-35" dirty="0">
                <a:solidFill>
                  <a:srgbClr val="FFFFFF"/>
                </a:solidFill>
                <a:latin typeface="PT Serif" pitchFamily="34" charset="0"/>
                <a:ea typeface="PT Serif" pitchFamily="34" charset="-122"/>
                <a:cs typeface="PT Serif" pitchFamily="34" charset="-120"/>
              </a:rPr>
              <a:t>,  kỹ lưỡng từ công cụ, dụng cụ, thiết bị giảng dạy đến giáo trình và tài liệu. </a:t>
            </a:r>
            <a:endParaRPr lang="en-US" sz="1750" dirty="0"/>
          </a:p>
        </p:txBody>
      </p:sp>
      <p:sp>
        <p:nvSpPr>
          <p:cNvPr id="8" name="Text 5"/>
          <p:cNvSpPr/>
          <p:nvPr/>
        </p:nvSpPr>
        <p:spPr>
          <a:xfrm>
            <a:off x="1010603" y="5883473"/>
            <a:ext cx="12609195" cy="713184"/>
          </a:xfrm>
          <a:prstGeom prst="rect">
            <a:avLst/>
          </a:prstGeom>
          <a:noFill/>
          <a:ln/>
        </p:spPr>
        <p:txBody>
          <a:bodyPr wrap="square" lIns="0" tIns="0" rIns="0" bIns="0" rtlCol="0" anchor="t"/>
          <a:lstStyle/>
          <a:p>
            <a:pPr marL="342900" indent="-342900" algn="l">
              <a:lnSpc>
                <a:spcPts val="2800"/>
              </a:lnSpc>
              <a:buSzPct val="100000"/>
              <a:buChar char="•"/>
            </a:pPr>
            <a:r>
              <a:rPr lang="en-US" sz="1750" b="1" kern="0" spc="-35" dirty="0">
                <a:solidFill>
                  <a:srgbClr val="FFFFFF"/>
                </a:solidFill>
                <a:latin typeface="PT Serif" pitchFamily="34" charset="0"/>
                <a:ea typeface="PT Serif" pitchFamily="34" charset="-122"/>
                <a:cs typeface="PT Serif" pitchFamily="34" charset="-120"/>
              </a:rPr>
              <a:t>Giảng viên</a:t>
            </a:r>
            <a:r>
              <a:rPr lang="en-US" sz="1750" kern="0" spc="-35" dirty="0">
                <a:solidFill>
                  <a:srgbClr val="FFFFFF"/>
                </a:solidFill>
                <a:latin typeface="PT Serif" pitchFamily="34" charset="0"/>
                <a:ea typeface="PT Serif" pitchFamily="34" charset="-122"/>
                <a:cs typeface="PT Serif" pitchFamily="34" charset="-120"/>
              </a:rPr>
              <a:t> là chuyên gia với nhiều năm kinh nghiệm, có các nghiên cứu về mối nguy và biện pháp phòng tránh trong mọi ngành nghề.</a:t>
            </a:r>
            <a:endParaRPr lang="en-US" sz="1750" dirty="0"/>
          </a:p>
        </p:txBody>
      </p:sp>
      <p:sp>
        <p:nvSpPr>
          <p:cNvPr id="9" name="Text 6"/>
          <p:cNvSpPr/>
          <p:nvPr/>
        </p:nvSpPr>
        <p:spPr>
          <a:xfrm>
            <a:off x="1010603" y="6674644"/>
            <a:ext cx="12609195" cy="713184"/>
          </a:xfrm>
          <a:prstGeom prst="rect">
            <a:avLst/>
          </a:prstGeom>
          <a:noFill/>
          <a:ln/>
        </p:spPr>
        <p:txBody>
          <a:bodyPr wrap="square" lIns="0" tIns="0" rIns="0" bIns="0" rtlCol="0" anchor="t"/>
          <a:lstStyle/>
          <a:p>
            <a:pPr marL="342900" indent="-342900" algn="l">
              <a:lnSpc>
                <a:spcPts val="2800"/>
              </a:lnSpc>
              <a:buSzPct val="100000"/>
              <a:buChar char="•"/>
            </a:pPr>
            <a:r>
              <a:rPr lang="en-US" sz="1750" b="1" kern="0" spc="-35" dirty="0">
                <a:solidFill>
                  <a:srgbClr val="FFFFFF"/>
                </a:solidFill>
                <a:latin typeface="PT Serif" pitchFamily="34" charset="0"/>
                <a:ea typeface="PT Serif" pitchFamily="34" charset="-122"/>
                <a:cs typeface="PT Serif" pitchFamily="34" charset="-120"/>
              </a:rPr>
              <a:t>Bài giảng</a:t>
            </a:r>
            <a:r>
              <a:rPr lang="en-US" sz="1750" kern="0" spc="-35" dirty="0">
                <a:solidFill>
                  <a:srgbClr val="FFFFFF"/>
                </a:solidFill>
                <a:latin typeface="PT Serif" pitchFamily="34" charset="0"/>
                <a:ea typeface="PT Serif" pitchFamily="34" charset="-122"/>
                <a:cs typeface="PT Serif" pitchFamily="34" charset="-120"/>
              </a:rPr>
              <a:t> sinh động, dễ hiểu, bám sát </a:t>
            </a:r>
            <a:r>
              <a:rPr lang="en-US" sz="1750" b="1" kern="0" spc="-35" dirty="0">
                <a:solidFill>
                  <a:srgbClr val="FFFFFF"/>
                </a:solidFill>
                <a:latin typeface="PT Serif" pitchFamily="34" charset="0"/>
                <a:ea typeface="PT Serif" pitchFamily="34" charset="-122"/>
                <a:cs typeface="PT Serif" pitchFamily="34" charset="-120"/>
              </a:rPr>
              <a:t>Nghị định 44/2016/NĐ-CP</a:t>
            </a:r>
            <a:r>
              <a:rPr lang="en-US" sz="1750" kern="0" spc="-35" dirty="0">
                <a:solidFill>
                  <a:srgbClr val="FFFFFF"/>
                </a:solidFill>
                <a:latin typeface="PT Serif" pitchFamily="34" charset="0"/>
                <a:ea typeface="PT Serif" pitchFamily="34" charset="-122"/>
                <a:cs typeface="PT Serif" pitchFamily="34" charset="-120"/>
              </a:rPr>
              <a:t>, giúp người lao động hiểu và áp dụng biện pháp an toàn hiệu quả trong công việc.</a:t>
            </a:r>
            <a:endParaRPr lang="en-US" sz="1750" dirty="0"/>
          </a:p>
        </p:txBody>
      </p:sp>
      <p:pic>
        <p:nvPicPr>
          <p:cNvPr id="10" name="Picture 9">
            <a:extLst>
              <a:ext uri="{FF2B5EF4-FFF2-40B4-BE49-F238E27FC236}">
                <a16:creationId xmlns:a16="http://schemas.microsoft.com/office/drawing/2014/main" id="{F3376898-C648-7711-5353-233B8A977977}"/>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329707" y="2586231"/>
            <a:ext cx="4374400" cy="4374400"/>
          </a:xfrm>
          <a:prstGeom prst="rect">
            <a:avLst/>
          </a:prstGeom>
        </p:spPr>
      </p:pic>
      <p:sp>
        <p:nvSpPr>
          <p:cNvPr id="3" name="Text 0"/>
          <p:cNvSpPr/>
          <p:nvPr/>
        </p:nvSpPr>
        <p:spPr>
          <a:xfrm>
            <a:off x="722233" y="897612"/>
            <a:ext cx="8230672" cy="644843"/>
          </a:xfrm>
          <a:prstGeom prst="rect">
            <a:avLst/>
          </a:prstGeom>
          <a:noFill/>
          <a:ln/>
        </p:spPr>
        <p:txBody>
          <a:bodyPr wrap="none" lIns="0" tIns="0" rIns="0" bIns="0" rtlCol="0" anchor="t"/>
          <a:lstStyle/>
          <a:p>
            <a:pPr marL="0" indent="0">
              <a:lnSpc>
                <a:spcPts val="5050"/>
              </a:lnSpc>
              <a:buNone/>
            </a:pPr>
            <a:r>
              <a:rPr lang="en-US" sz="4050" b="1" kern="0" spc="-122" dirty="0">
                <a:solidFill>
                  <a:srgbClr val="124E73"/>
                </a:solidFill>
                <a:latin typeface="Montserrat Medium" panose="00000600000000000000" pitchFamily="2" charset="0"/>
                <a:ea typeface="MuseoModerno Bold" pitchFamily="34" charset="-122"/>
                <a:cs typeface="MuseoModerno Bold" pitchFamily="34" charset="-120"/>
              </a:rPr>
              <a:t>VIII. Ý nghĩa của an toàn lao động</a:t>
            </a:r>
            <a:endParaRPr lang="en-US" sz="4050" dirty="0"/>
          </a:p>
        </p:txBody>
      </p:sp>
      <p:sp>
        <p:nvSpPr>
          <p:cNvPr id="4" name="Shape 1"/>
          <p:cNvSpPr/>
          <p:nvPr/>
        </p:nvSpPr>
        <p:spPr>
          <a:xfrm>
            <a:off x="813911" y="1852017"/>
            <a:ext cx="22860" cy="5479971"/>
          </a:xfrm>
          <a:prstGeom prst="roundRect">
            <a:avLst>
              <a:gd name="adj" fmla="val 379178"/>
            </a:avLst>
          </a:prstGeom>
          <a:solidFill>
            <a:srgbClr val="B9D0DE"/>
          </a:solidFill>
          <a:ln/>
        </p:spPr>
      </p:sp>
      <p:sp>
        <p:nvSpPr>
          <p:cNvPr id="5" name="Shape 2"/>
          <p:cNvSpPr/>
          <p:nvPr/>
        </p:nvSpPr>
        <p:spPr>
          <a:xfrm>
            <a:off x="983040" y="2253258"/>
            <a:ext cx="722233" cy="22860"/>
          </a:xfrm>
          <a:prstGeom prst="roundRect">
            <a:avLst>
              <a:gd name="adj" fmla="val 379178"/>
            </a:avLst>
          </a:prstGeom>
          <a:solidFill>
            <a:srgbClr val="2B678C"/>
          </a:solidFill>
          <a:ln/>
        </p:spPr>
      </p:sp>
      <p:sp>
        <p:nvSpPr>
          <p:cNvPr id="6" name="Shape 3"/>
          <p:cNvSpPr/>
          <p:nvPr/>
        </p:nvSpPr>
        <p:spPr>
          <a:xfrm>
            <a:off x="644783" y="2084189"/>
            <a:ext cx="361117" cy="361117"/>
          </a:xfrm>
          <a:prstGeom prst="roundRect">
            <a:avLst>
              <a:gd name="adj" fmla="val 24003"/>
            </a:avLst>
          </a:prstGeom>
          <a:solidFill>
            <a:srgbClr val="124E73"/>
          </a:solidFill>
          <a:ln w="7620">
            <a:solidFill>
              <a:srgbClr val="2B678C"/>
            </a:solidFill>
            <a:prstDash val="solid"/>
          </a:ln>
        </p:spPr>
      </p:sp>
      <p:sp>
        <p:nvSpPr>
          <p:cNvPr id="7" name="Text 4"/>
          <p:cNvSpPr/>
          <p:nvPr/>
        </p:nvSpPr>
        <p:spPr>
          <a:xfrm>
            <a:off x="1960364" y="2058352"/>
            <a:ext cx="6119098" cy="322421"/>
          </a:xfrm>
          <a:prstGeom prst="rect">
            <a:avLst/>
          </a:prstGeom>
          <a:noFill/>
          <a:ln/>
        </p:spPr>
        <p:txBody>
          <a:bodyPr wrap="none" lIns="0" tIns="0" rIns="0" bIns="0" rtlCol="0" anchor="t"/>
          <a:lstStyle/>
          <a:p>
            <a:pPr marL="0" indent="0">
              <a:lnSpc>
                <a:spcPts val="2500"/>
              </a:lnSpc>
              <a:buNone/>
            </a:pPr>
            <a:r>
              <a:rPr lang="en-US" sz="2000" b="1" kern="0" spc="-61" dirty="0">
                <a:solidFill>
                  <a:srgbClr val="2B4150"/>
                </a:solidFill>
                <a:latin typeface="Montserrat Medium" panose="00000600000000000000" pitchFamily="2" charset="0"/>
                <a:ea typeface="MuseoModerno Bold" pitchFamily="34" charset="-122"/>
                <a:cs typeface="MuseoModerno Bold" pitchFamily="34" charset="-120"/>
              </a:rPr>
              <a:t>A. Tầm quan trọng của việc duy trì an toàn lao động</a:t>
            </a:r>
            <a:endParaRPr lang="en-US" sz="2000" dirty="0"/>
          </a:p>
        </p:txBody>
      </p:sp>
      <p:sp>
        <p:nvSpPr>
          <p:cNvPr id="8" name="Text 5"/>
          <p:cNvSpPr/>
          <p:nvPr/>
        </p:nvSpPr>
        <p:spPr>
          <a:xfrm>
            <a:off x="1960364" y="2504599"/>
            <a:ext cx="8290203" cy="330041"/>
          </a:xfrm>
          <a:prstGeom prst="rect">
            <a:avLst/>
          </a:prstGeom>
          <a:noFill/>
          <a:ln/>
        </p:spPr>
        <p:txBody>
          <a:bodyPr wrap="none" lIns="0" tIns="0" rIns="0" bIns="0" rtlCol="0" anchor="t"/>
          <a:lstStyle/>
          <a:p>
            <a:pPr marL="0" indent="0">
              <a:lnSpc>
                <a:spcPts val="2600"/>
              </a:lnSpc>
              <a:buNone/>
            </a:pPr>
            <a:endParaRPr lang="en-US" sz="1600" dirty="0"/>
          </a:p>
        </p:txBody>
      </p:sp>
      <p:sp>
        <p:nvSpPr>
          <p:cNvPr id="9" name="Text 6"/>
          <p:cNvSpPr/>
          <p:nvPr/>
        </p:nvSpPr>
        <p:spPr>
          <a:xfrm>
            <a:off x="1960364" y="3168971"/>
            <a:ext cx="8290203" cy="330041"/>
          </a:xfrm>
          <a:prstGeom prst="rect">
            <a:avLst/>
          </a:prstGeom>
          <a:noFill/>
          <a:ln/>
        </p:spPr>
        <p:txBody>
          <a:bodyPr wrap="none" lIns="0" tIns="0" rIns="0" bIns="0" rtlCol="0" anchor="t"/>
          <a:lstStyle/>
          <a:p>
            <a:pPr marL="0" indent="0" algn="l">
              <a:lnSpc>
                <a:spcPts val="2600"/>
              </a:lnSpc>
              <a:buNone/>
            </a:pPr>
            <a:r>
              <a:rPr lang="en-US" sz="1600" b="1" kern="0" spc="-33" dirty="0">
                <a:solidFill>
                  <a:srgbClr val="2B4150"/>
                </a:solidFill>
                <a:latin typeface="PT Serif" pitchFamily="34" charset="0"/>
                <a:ea typeface="PT Serif" pitchFamily="34" charset="-122"/>
                <a:cs typeface="PT Serif" pitchFamily="34" charset="-120"/>
              </a:rPr>
              <a:t>Bảo vệ sức khỏe và tính mạng người lao động</a:t>
            </a:r>
            <a:r>
              <a:rPr lang="en-US" sz="1600" kern="0" spc="-33" dirty="0">
                <a:solidFill>
                  <a:srgbClr val="2B4150"/>
                </a:solidFill>
                <a:latin typeface="PT Serif" pitchFamily="34" charset="0"/>
                <a:ea typeface="PT Serif" pitchFamily="34" charset="-122"/>
                <a:cs typeface="PT Serif" pitchFamily="34" charset="-120"/>
              </a:rPr>
              <a:t>:</a:t>
            </a:r>
            <a:endParaRPr lang="en-US" sz="1600" dirty="0"/>
          </a:p>
        </p:txBody>
      </p:sp>
      <p:sp>
        <p:nvSpPr>
          <p:cNvPr id="10" name="Text 7"/>
          <p:cNvSpPr/>
          <p:nvPr/>
        </p:nvSpPr>
        <p:spPr>
          <a:xfrm>
            <a:off x="1960364" y="3525085"/>
            <a:ext cx="8290203" cy="660083"/>
          </a:xfrm>
          <a:prstGeom prst="rect">
            <a:avLst/>
          </a:prstGeom>
          <a:noFill/>
          <a:ln/>
        </p:spPr>
        <p:txBody>
          <a:bodyPr wrap="square" lIns="0" tIns="0" rIns="0" bIns="0" rtlCol="0" anchor="t"/>
          <a:lstStyle/>
          <a:p>
            <a:pPr marL="342900" indent="-342900" algn="l">
              <a:lnSpc>
                <a:spcPts val="2600"/>
              </a:lnSpc>
              <a:buSzPct val="100000"/>
              <a:buChar char="•"/>
            </a:pPr>
            <a:r>
              <a:rPr lang="en-US" sz="1600" kern="0" spc="-33" dirty="0">
                <a:solidFill>
                  <a:srgbClr val="2B4150"/>
                </a:solidFill>
                <a:latin typeface="PT Serif" pitchFamily="34" charset="0"/>
                <a:ea typeface="PT Serif" pitchFamily="34" charset="-122"/>
                <a:cs typeface="PT Serif" pitchFamily="34" charset="-120"/>
              </a:rPr>
              <a:t>Giảm thiểu tai nạn, thương tích và sự cố do lỗi kỹ thuật, thao tác sai hoặc thiếu kiến thức về quy trình an toàn.</a:t>
            </a:r>
            <a:endParaRPr lang="en-US" sz="1600" dirty="0"/>
          </a:p>
        </p:txBody>
      </p:sp>
      <p:sp>
        <p:nvSpPr>
          <p:cNvPr id="11" name="Text 8"/>
          <p:cNvSpPr/>
          <p:nvPr/>
        </p:nvSpPr>
        <p:spPr>
          <a:xfrm>
            <a:off x="1960364" y="4487229"/>
            <a:ext cx="8290203" cy="330041"/>
          </a:xfrm>
          <a:prstGeom prst="rect">
            <a:avLst/>
          </a:prstGeom>
          <a:noFill/>
          <a:ln/>
        </p:spPr>
        <p:txBody>
          <a:bodyPr wrap="none" lIns="0" tIns="0" rIns="0" bIns="0" rtlCol="0" anchor="t"/>
          <a:lstStyle/>
          <a:p>
            <a:pPr marL="0" indent="0" algn="l">
              <a:lnSpc>
                <a:spcPts val="2600"/>
              </a:lnSpc>
              <a:buNone/>
            </a:pPr>
            <a:r>
              <a:rPr lang="en-US" sz="1600" b="1" kern="0" spc="-33" dirty="0">
                <a:solidFill>
                  <a:srgbClr val="2B4150"/>
                </a:solidFill>
                <a:latin typeface="PT Serif" pitchFamily="34" charset="0"/>
                <a:ea typeface="PT Serif" pitchFamily="34" charset="-122"/>
                <a:cs typeface="PT Serif" pitchFamily="34" charset="-120"/>
              </a:rPr>
              <a:t>Giảm thiểu tổn thất tài chính và đảm bảo năng suất</a:t>
            </a:r>
            <a:endParaRPr lang="en-US" sz="1600" dirty="0"/>
          </a:p>
        </p:txBody>
      </p:sp>
      <p:sp>
        <p:nvSpPr>
          <p:cNvPr id="12" name="Text 9"/>
          <p:cNvSpPr/>
          <p:nvPr/>
        </p:nvSpPr>
        <p:spPr>
          <a:xfrm>
            <a:off x="1960364" y="4817270"/>
            <a:ext cx="8828802" cy="660083"/>
          </a:xfrm>
          <a:prstGeom prst="rect">
            <a:avLst/>
          </a:prstGeom>
          <a:noFill/>
          <a:ln/>
        </p:spPr>
        <p:txBody>
          <a:bodyPr wrap="square" lIns="0" tIns="0" rIns="0" bIns="0" rtlCol="0" anchor="t"/>
          <a:lstStyle/>
          <a:p>
            <a:pPr marL="342900" indent="-342900" algn="l">
              <a:lnSpc>
                <a:spcPts val="2600"/>
              </a:lnSpc>
              <a:buSzPct val="100000"/>
              <a:buChar char="•"/>
            </a:pPr>
            <a:r>
              <a:rPr lang="en-US" sz="1600" kern="0" spc="-33" dirty="0">
                <a:solidFill>
                  <a:srgbClr val="2B4150"/>
                </a:solidFill>
                <a:latin typeface="PT Serif" pitchFamily="34" charset="0"/>
                <a:ea typeface="PT Serif" pitchFamily="34" charset="-122"/>
                <a:cs typeface="PT Serif" pitchFamily="34" charset="-120"/>
              </a:rPr>
              <a:t>Một môi trường an toàn giúp giảm chi phí sự cố và duy trì hoạt động sản xuất không gián đoạn.</a:t>
            </a:r>
            <a:endParaRPr lang="en-US" sz="1600" dirty="0"/>
          </a:p>
        </p:txBody>
      </p:sp>
      <p:sp>
        <p:nvSpPr>
          <p:cNvPr id="13" name="Text 10"/>
          <p:cNvSpPr/>
          <p:nvPr/>
        </p:nvSpPr>
        <p:spPr>
          <a:xfrm>
            <a:off x="1960364" y="5557838"/>
            <a:ext cx="8290203" cy="330041"/>
          </a:xfrm>
          <a:prstGeom prst="rect">
            <a:avLst/>
          </a:prstGeom>
          <a:noFill/>
          <a:ln/>
        </p:spPr>
        <p:txBody>
          <a:bodyPr wrap="none" lIns="0" tIns="0" rIns="0" bIns="0" rtlCol="0" anchor="t"/>
          <a:lstStyle/>
          <a:p>
            <a:pPr marL="0" indent="0" algn="l">
              <a:lnSpc>
                <a:spcPts val="2600"/>
              </a:lnSpc>
              <a:buNone/>
            </a:pPr>
            <a:r>
              <a:rPr lang="en-US" sz="1600" b="1" kern="0" spc="-33" dirty="0">
                <a:solidFill>
                  <a:srgbClr val="2B4150"/>
                </a:solidFill>
                <a:latin typeface="PT Serif" pitchFamily="34" charset="0"/>
                <a:ea typeface="PT Serif" pitchFamily="34" charset="-122"/>
                <a:cs typeface="PT Serif" pitchFamily="34" charset="-120"/>
              </a:rPr>
              <a:t>Tăng cường tinh thần làm việc và giảm tỷ lệ nghỉ việc</a:t>
            </a:r>
            <a:r>
              <a:rPr lang="en-US" sz="1600" kern="0" spc="-33" dirty="0">
                <a:solidFill>
                  <a:srgbClr val="2B4150"/>
                </a:solidFill>
                <a:latin typeface="PT Serif" pitchFamily="34" charset="0"/>
                <a:ea typeface="PT Serif" pitchFamily="34" charset="-122"/>
                <a:cs typeface="PT Serif" pitchFamily="34" charset="-120"/>
              </a:rPr>
              <a:t>:</a:t>
            </a:r>
            <a:endParaRPr lang="en-US" sz="1600" dirty="0"/>
          </a:p>
        </p:txBody>
      </p:sp>
      <p:sp>
        <p:nvSpPr>
          <p:cNvPr id="14" name="Text 11"/>
          <p:cNvSpPr/>
          <p:nvPr/>
        </p:nvSpPr>
        <p:spPr>
          <a:xfrm>
            <a:off x="1960364" y="5887879"/>
            <a:ext cx="8290203" cy="330041"/>
          </a:xfrm>
          <a:prstGeom prst="rect">
            <a:avLst/>
          </a:prstGeom>
          <a:noFill/>
          <a:ln/>
        </p:spPr>
        <p:txBody>
          <a:bodyPr wrap="none" lIns="0" tIns="0" rIns="0" bIns="0" rtlCol="0" anchor="t"/>
          <a:lstStyle/>
          <a:p>
            <a:pPr marL="342900" indent="-342900" algn="l">
              <a:lnSpc>
                <a:spcPts val="2600"/>
              </a:lnSpc>
              <a:buSzPct val="100000"/>
              <a:buChar char="•"/>
            </a:pPr>
            <a:r>
              <a:rPr lang="en-US" sz="1600" kern="0" spc="-33" dirty="0">
                <a:solidFill>
                  <a:srgbClr val="2B4150"/>
                </a:solidFill>
                <a:latin typeface="PT Serif" pitchFamily="34" charset="0"/>
                <a:ea typeface="PT Serif" pitchFamily="34" charset="-122"/>
                <a:cs typeface="PT Serif" pitchFamily="34" charset="-120"/>
              </a:rPr>
              <a:t>Nhân viên cảm thấy an toàn sẽ làm việc hiệu quả hơn và có xu hướng gắn bó lâu dài.</a:t>
            </a:r>
            <a:endParaRPr lang="en-US" sz="1600" dirty="0"/>
          </a:p>
        </p:txBody>
      </p:sp>
      <p:sp>
        <p:nvSpPr>
          <p:cNvPr id="15" name="Text 12"/>
          <p:cNvSpPr/>
          <p:nvPr/>
        </p:nvSpPr>
        <p:spPr>
          <a:xfrm>
            <a:off x="1960364" y="6465570"/>
            <a:ext cx="8290203" cy="330041"/>
          </a:xfrm>
          <a:prstGeom prst="rect">
            <a:avLst/>
          </a:prstGeom>
          <a:noFill/>
          <a:ln/>
        </p:spPr>
        <p:txBody>
          <a:bodyPr wrap="none" lIns="0" tIns="0" rIns="0" bIns="0" rtlCol="0" anchor="t"/>
          <a:lstStyle/>
          <a:p>
            <a:pPr marL="0" indent="0" algn="l">
              <a:lnSpc>
                <a:spcPts val="2600"/>
              </a:lnSpc>
              <a:buNone/>
            </a:pPr>
            <a:r>
              <a:rPr lang="en-US" sz="1600" b="1" kern="0" spc="-33" dirty="0">
                <a:solidFill>
                  <a:srgbClr val="2B4150"/>
                </a:solidFill>
                <a:latin typeface="PT Serif" pitchFamily="34" charset="0"/>
                <a:ea typeface="PT Serif" pitchFamily="34" charset="-122"/>
                <a:cs typeface="PT Serif" pitchFamily="34" charset="-120"/>
              </a:rPr>
              <a:t>Tạo uy tín cho doanh nghiệp</a:t>
            </a:r>
            <a:r>
              <a:rPr lang="en-US" sz="1600" kern="0" spc="-33" dirty="0">
                <a:solidFill>
                  <a:srgbClr val="2B4150"/>
                </a:solidFill>
                <a:latin typeface="PT Serif" pitchFamily="34" charset="0"/>
                <a:ea typeface="PT Serif" pitchFamily="34" charset="-122"/>
                <a:cs typeface="PT Serif" pitchFamily="34" charset="-120"/>
              </a:rPr>
              <a:t>:</a:t>
            </a:r>
            <a:endParaRPr lang="en-US" sz="1600" dirty="0"/>
          </a:p>
        </p:txBody>
      </p:sp>
      <p:sp>
        <p:nvSpPr>
          <p:cNvPr id="16" name="Text 13"/>
          <p:cNvSpPr/>
          <p:nvPr/>
        </p:nvSpPr>
        <p:spPr>
          <a:xfrm>
            <a:off x="1960364" y="6795611"/>
            <a:ext cx="8290203" cy="330041"/>
          </a:xfrm>
          <a:prstGeom prst="rect">
            <a:avLst/>
          </a:prstGeom>
          <a:noFill/>
          <a:ln/>
        </p:spPr>
        <p:txBody>
          <a:bodyPr wrap="none" lIns="0" tIns="0" rIns="0" bIns="0" rtlCol="0" anchor="t"/>
          <a:lstStyle/>
          <a:p>
            <a:pPr marL="342900" indent="-342900" algn="l">
              <a:lnSpc>
                <a:spcPts val="2600"/>
              </a:lnSpc>
              <a:buSzPct val="100000"/>
              <a:buChar char="•"/>
            </a:pPr>
            <a:r>
              <a:rPr lang="en-US" sz="1600" kern="0" spc="-33" dirty="0">
                <a:solidFill>
                  <a:srgbClr val="2B4150"/>
                </a:solidFill>
                <a:latin typeface="PT Serif" pitchFamily="34" charset="0"/>
                <a:ea typeface="PT Serif" pitchFamily="34" charset="-122"/>
                <a:cs typeface="PT Serif" pitchFamily="34" charset="-120"/>
              </a:rPr>
              <a:t>Doanh nghiệp tuân thủ an toàn lao động được đánh giá cao và có lợi thế cạnh tranh.</a:t>
            </a:r>
            <a:endParaRPr lang="en-US" sz="1600" dirty="0"/>
          </a:p>
        </p:txBody>
      </p:sp>
      <p:pic>
        <p:nvPicPr>
          <p:cNvPr id="17" name="Picture 16">
            <a:extLst>
              <a:ext uri="{FF2B5EF4-FFF2-40B4-BE49-F238E27FC236}">
                <a16:creationId xmlns:a16="http://schemas.microsoft.com/office/drawing/2014/main" id="{0CDE40A6-DD26-2072-67E5-BBB253298976}"/>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283488" y="2569488"/>
            <a:ext cx="3090624" cy="3090624"/>
          </a:xfrm>
          <a:prstGeom prst="rect">
            <a:avLst/>
          </a:prstGeom>
        </p:spPr>
      </p:pic>
      <p:sp>
        <p:nvSpPr>
          <p:cNvPr id="3" name="Shape 0"/>
          <p:cNvSpPr/>
          <p:nvPr/>
        </p:nvSpPr>
        <p:spPr>
          <a:xfrm>
            <a:off x="4549496" y="1561981"/>
            <a:ext cx="45719" cy="5662448"/>
          </a:xfrm>
          <a:prstGeom prst="roundRect">
            <a:avLst>
              <a:gd name="adj" fmla="val 312558"/>
            </a:avLst>
          </a:prstGeom>
          <a:solidFill>
            <a:srgbClr val="B9D0DE"/>
          </a:solidFill>
          <a:ln/>
        </p:spPr>
      </p:sp>
      <p:sp>
        <p:nvSpPr>
          <p:cNvPr id="4" name="Shape 1"/>
          <p:cNvSpPr/>
          <p:nvPr/>
        </p:nvSpPr>
        <p:spPr>
          <a:xfrm>
            <a:off x="4732675" y="2000250"/>
            <a:ext cx="793790" cy="30480"/>
          </a:xfrm>
          <a:prstGeom prst="roundRect">
            <a:avLst>
              <a:gd name="adj" fmla="val 312558"/>
            </a:avLst>
          </a:prstGeom>
          <a:solidFill>
            <a:srgbClr val="2B678C"/>
          </a:solidFill>
          <a:ln/>
        </p:spPr>
      </p:sp>
      <p:sp>
        <p:nvSpPr>
          <p:cNvPr id="5" name="Shape 2"/>
          <p:cNvSpPr/>
          <p:nvPr/>
        </p:nvSpPr>
        <p:spPr>
          <a:xfrm>
            <a:off x="4366320" y="1817132"/>
            <a:ext cx="396835" cy="396835"/>
          </a:xfrm>
          <a:prstGeom prst="roundRect">
            <a:avLst>
              <a:gd name="adj" fmla="val 24007"/>
            </a:avLst>
          </a:prstGeom>
          <a:solidFill>
            <a:srgbClr val="124E73"/>
          </a:solidFill>
          <a:ln w="7620">
            <a:solidFill>
              <a:srgbClr val="2B678C"/>
            </a:solidFill>
            <a:prstDash val="solid"/>
          </a:ln>
        </p:spPr>
      </p:sp>
      <p:sp>
        <p:nvSpPr>
          <p:cNvPr id="6" name="Text 3"/>
          <p:cNvSpPr/>
          <p:nvPr/>
        </p:nvSpPr>
        <p:spPr>
          <a:xfrm>
            <a:off x="5812274" y="1788795"/>
            <a:ext cx="5464969"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B4150"/>
                </a:solidFill>
                <a:latin typeface="Montserrat Medium" panose="00000600000000000000" pitchFamily="2" charset="0"/>
                <a:ea typeface="MuseoModerno Bold" pitchFamily="34" charset="-122"/>
                <a:cs typeface="MuseoModerno Bold" pitchFamily="34" charset="-120"/>
              </a:rPr>
              <a:t>B. Biện pháp an toàn quan trọng cần nắm</a:t>
            </a:r>
            <a:endParaRPr lang="en-US" sz="2200" dirty="0"/>
          </a:p>
        </p:txBody>
      </p:sp>
      <p:sp>
        <p:nvSpPr>
          <p:cNvPr id="7" name="Text 4"/>
          <p:cNvSpPr/>
          <p:nvPr/>
        </p:nvSpPr>
        <p:spPr>
          <a:xfrm>
            <a:off x="5812274" y="2279213"/>
            <a:ext cx="8024336"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8" name="Text 5"/>
          <p:cNvSpPr/>
          <p:nvPr/>
        </p:nvSpPr>
        <p:spPr>
          <a:xfrm>
            <a:off x="5812274" y="2726103"/>
            <a:ext cx="8375664"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Đào tạo quy trình và chức năng máy</a:t>
            </a:r>
            <a:r>
              <a:rPr lang="en-US" sz="1750" kern="0" spc="-36" dirty="0">
                <a:solidFill>
                  <a:srgbClr val="2B4150"/>
                </a:solidFill>
                <a:latin typeface="PT Serif" pitchFamily="34" charset="0"/>
                <a:ea typeface="PT Serif" pitchFamily="34" charset="-122"/>
                <a:cs typeface="PT Serif" pitchFamily="34" charset="-120"/>
              </a:rPr>
              <a:t>: Hiểu cách vận hành và nhận diện nguy cơ.</a:t>
            </a:r>
            <a:endParaRPr lang="en-US" sz="1750" dirty="0"/>
          </a:p>
        </p:txBody>
      </p:sp>
      <p:sp>
        <p:nvSpPr>
          <p:cNvPr id="9" name="Text 6"/>
          <p:cNvSpPr/>
          <p:nvPr/>
        </p:nvSpPr>
        <p:spPr>
          <a:xfrm>
            <a:off x="5812274" y="3339729"/>
            <a:ext cx="8024336"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Kiểm tra máy</a:t>
            </a:r>
            <a:r>
              <a:rPr lang="en-US" sz="1750" kern="0" spc="-36" dirty="0">
                <a:solidFill>
                  <a:srgbClr val="2B4150"/>
                </a:solidFill>
                <a:latin typeface="PT Serif" pitchFamily="34" charset="0"/>
                <a:ea typeface="PT Serif" pitchFamily="34" charset="-122"/>
                <a:cs typeface="PT Serif" pitchFamily="34" charset="-120"/>
              </a:rPr>
              <a:t>: Đảm bảo máy hoạt động bình thường, không hư hỏng.</a:t>
            </a:r>
            <a:endParaRPr lang="en-US" sz="1750" dirty="0"/>
          </a:p>
        </p:txBody>
      </p:sp>
      <p:sp>
        <p:nvSpPr>
          <p:cNvPr id="10" name="Text 7"/>
          <p:cNvSpPr/>
          <p:nvPr/>
        </p:nvSpPr>
        <p:spPr>
          <a:xfrm>
            <a:off x="5812274" y="4025503"/>
            <a:ext cx="8024336"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Kiểm tra thiết bị bảo hộ cá nhân</a:t>
            </a:r>
            <a:r>
              <a:rPr lang="en-US" sz="1750" kern="0" spc="-36" dirty="0">
                <a:solidFill>
                  <a:srgbClr val="2B4150"/>
                </a:solidFill>
                <a:latin typeface="PT Serif" pitchFamily="34" charset="0"/>
                <a:ea typeface="PT Serif" pitchFamily="34" charset="-122"/>
                <a:cs typeface="PT Serif" pitchFamily="34" charset="-120"/>
              </a:rPr>
              <a:t>: Sử dụng găng tay, kính, giày bảo hộ.</a:t>
            </a:r>
            <a:endParaRPr lang="en-US" sz="1750" dirty="0"/>
          </a:p>
        </p:txBody>
      </p:sp>
      <p:sp>
        <p:nvSpPr>
          <p:cNvPr id="11" name="Text 8"/>
          <p:cNvSpPr/>
          <p:nvPr/>
        </p:nvSpPr>
        <p:spPr>
          <a:xfrm>
            <a:off x="5812274" y="4699573"/>
            <a:ext cx="802433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Nắm vững quy định an toàn và quy trình khẩn cấp</a:t>
            </a:r>
            <a:r>
              <a:rPr lang="en-US" sz="1750" kern="0" spc="-36" dirty="0">
                <a:solidFill>
                  <a:srgbClr val="2B4150"/>
                </a:solidFill>
                <a:latin typeface="PT Serif" pitchFamily="34" charset="0"/>
                <a:ea typeface="PT Serif" pitchFamily="34" charset="-122"/>
                <a:cs typeface="PT Serif" pitchFamily="34" charset="-120"/>
              </a:rPr>
              <a:t>: Biết sử dụng thiết bị chữa cháy, thoát hiểm.</a:t>
            </a:r>
            <a:endParaRPr lang="en-US" sz="1750" dirty="0"/>
          </a:p>
        </p:txBody>
      </p:sp>
      <p:sp>
        <p:nvSpPr>
          <p:cNvPr id="12" name="Text 9"/>
          <p:cNvSpPr/>
          <p:nvPr/>
        </p:nvSpPr>
        <p:spPr>
          <a:xfrm>
            <a:off x="5812274" y="5660112"/>
            <a:ext cx="8024336"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Đánh dấu vùng an toàn</a:t>
            </a:r>
            <a:r>
              <a:rPr lang="en-US" sz="1750" kern="0" spc="-36" dirty="0">
                <a:solidFill>
                  <a:srgbClr val="2B4150"/>
                </a:solidFill>
                <a:latin typeface="PT Serif" pitchFamily="34" charset="0"/>
                <a:ea typeface="PT Serif" pitchFamily="34" charset="-122"/>
                <a:cs typeface="PT Serif" pitchFamily="34" charset="-120"/>
              </a:rPr>
              <a:t>: Giữ khoảng cách an toàn khi máy hoạt động.</a:t>
            </a:r>
            <a:endParaRPr lang="en-US" sz="1750" dirty="0"/>
          </a:p>
        </p:txBody>
      </p:sp>
      <p:sp>
        <p:nvSpPr>
          <p:cNvPr id="13" name="Text 10"/>
          <p:cNvSpPr/>
          <p:nvPr/>
        </p:nvSpPr>
        <p:spPr>
          <a:xfrm>
            <a:off x="5812274" y="6327949"/>
            <a:ext cx="802433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Hoàn thành khóa đào tạo an toàn lao động</a:t>
            </a:r>
            <a:r>
              <a:rPr lang="en-US" sz="1750" kern="0" spc="-36" dirty="0">
                <a:solidFill>
                  <a:srgbClr val="2B4150"/>
                </a:solidFill>
                <a:latin typeface="PT Serif" pitchFamily="34" charset="0"/>
                <a:ea typeface="PT Serif" pitchFamily="34" charset="-122"/>
                <a:cs typeface="PT Serif" pitchFamily="34" charset="-120"/>
              </a:rPr>
              <a:t>:  Được cấp thẻ an toàn lao động, củng cố hồ sơ cá nhân.</a:t>
            </a:r>
            <a:endParaRPr lang="en-US" sz="1750" dirty="0"/>
          </a:p>
        </p:txBody>
      </p:sp>
      <p:pic>
        <p:nvPicPr>
          <p:cNvPr id="14" name="Picture 13">
            <a:extLst>
              <a:ext uri="{FF2B5EF4-FFF2-40B4-BE49-F238E27FC236}">
                <a16:creationId xmlns:a16="http://schemas.microsoft.com/office/drawing/2014/main" id="{2E5E11E3-4E69-062A-D9E8-2795FCC61F60}"/>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Text 0"/>
          <p:cNvSpPr/>
          <p:nvPr/>
        </p:nvSpPr>
        <p:spPr>
          <a:xfrm>
            <a:off x="4479846" y="1273731"/>
            <a:ext cx="5670590" cy="708779"/>
          </a:xfrm>
          <a:prstGeom prst="rect">
            <a:avLst/>
          </a:prstGeom>
          <a:noFill/>
          <a:ln/>
        </p:spPr>
        <p:txBody>
          <a:bodyPr wrap="none" lIns="0" tIns="0" rIns="0" bIns="0" rtlCol="0" anchor="t"/>
          <a:lstStyle/>
          <a:p>
            <a:pPr marL="0" indent="0" algn="ctr">
              <a:lnSpc>
                <a:spcPts val="5550"/>
              </a:lnSpc>
              <a:buNone/>
            </a:pPr>
            <a:r>
              <a:rPr lang="en-US" sz="4450" b="1" kern="0" spc="-134" dirty="0">
                <a:solidFill>
                  <a:srgbClr val="124E73"/>
                </a:solidFill>
                <a:latin typeface="Montserrat Medium" panose="00000600000000000000" pitchFamily="2" charset="0"/>
                <a:ea typeface="MuseoModerno Bold" pitchFamily="34" charset="-122"/>
                <a:cs typeface="MuseoModerno Bold" pitchFamily="34" charset="-120"/>
              </a:rPr>
              <a:t>Tài liệu tham khảo</a:t>
            </a:r>
            <a:endParaRPr lang="en-US" sz="4450" dirty="0"/>
          </a:p>
        </p:txBody>
      </p:sp>
      <p:sp>
        <p:nvSpPr>
          <p:cNvPr id="3" name="Shape 1"/>
          <p:cNvSpPr/>
          <p:nvPr/>
        </p:nvSpPr>
        <p:spPr>
          <a:xfrm>
            <a:off x="793790" y="2322671"/>
            <a:ext cx="13042821" cy="1393150"/>
          </a:xfrm>
          <a:prstGeom prst="roundRect">
            <a:avLst>
              <a:gd name="adj" fmla="val 6838"/>
            </a:avLst>
          </a:prstGeom>
          <a:solidFill>
            <a:srgbClr val="124E73"/>
          </a:solidFill>
          <a:ln w="7620">
            <a:solidFill>
              <a:srgbClr val="2B678C"/>
            </a:solidFill>
            <a:prstDash val="solid"/>
          </a:ln>
        </p:spPr>
      </p:sp>
      <p:sp>
        <p:nvSpPr>
          <p:cNvPr id="4" name="Text 2"/>
          <p:cNvSpPr/>
          <p:nvPr/>
        </p:nvSpPr>
        <p:spPr>
          <a:xfrm>
            <a:off x="1028224" y="2557105"/>
            <a:ext cx="5951458" cy="425291"/>
          </a:xfrm>
          <a:prstGeom prst="rect">
            <a:avLst/>
          </a:prstGeom>
          <a:noFill/>
          <a:ln/>
        </p:spPr>
        <p:txBody>
          <a:bodyPr wrap="none" lIns="0" tIns="0" rIns="0" bIns="0" rtlCol="0" anchor="t"/>
          <a:lstStyle/>
          <a:p>
            <a:pPr marL="0" indent="0">
              <a:lnSpc>
                <a:spcPts val="330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Bài kiểm tra an toàn lao động nhóm 3</a:t>
            </a:r>
            <a:endParaRPr lang="en-US" sz="2650" dirty="0"/>
          </a:p>
        </p:txBody>
      </p:sp>
      <p:sp>
        <p:nvSpPr>
          <p:cNvPr id="5" name="Text 3"/>
          <p:cNvSpPr/>
          <p:nvPr/>
        </p:nvSpPr>
        <p:spPr>
          <a:xfrm>
            <a:off x="1028224" y="3118485"/>
            <a:ext cx="12573953" cy="362903"/>
          </a:xfrm>
          <a:prstGeom prst="rect">
            <a:avLst/>
          </a:prstGeom>
          <a:noFill/>
          <a:ln/>
        </p:spPr>
        <p:txBody>
          <a:bodyPr wrap="none" lIns="0" tIns="0" rIns="0" bIns="0" rtlCol="0" anchor="t"/>
          <a:lstStyle/>
          <a:p>
            <a:pPr marL="342900" indent="-342900" algn="l">
              <a:lnSpc>
                <a:spcPts val="2850"/>
              </a:lnSpc>
              <a:buSzPct val="100000"/>
              <a:buChar char="•"/>
            </a:pPr>
            <a:r>
              <a:rPr lang="en-US" sz="1750" b="1" u="sng" kern="0" spc="-36" dirty="0">
                <a:solidFill>
                  <a:srgbClr val="AEE4BD"/>
                </a:solidFill>
                <a:latin typeface="PT Serif" pitchFamily="34" charset="0"/>
                <a:ea typeface="PT Serif" pitchFamily="34" charset="-122"/>
                <a:cs typeface="PT Serif" pitchFamily="34" charset="-120"/>
                <a:hlinkClick r:id="rId3">
                  <a:extLst>
                    <a:ext uri="{A12FA001-AC4F-418D-AE19-62706E023703}">
                      <ahyp:hlinkClr xmlns:ahyp="http://schemas.microsoft.com/office/drawing/2018/hyperlinkcolor" val="tx"/>
                    </a:ext>
                  </a:extLst>
                </a:hlinkClick>
              </a:rPr>
              <a:t>Trắc nghiệm an toàn lao động nhóm 3</a:t>
            </a:r>
            <a:endParaRPr lang="en-US" sz="1750" dirty="0"/>
          </a:p>
        </p:txBody>
      </p:sp>
      <p:sp>
        <p:nvSpPr>
          <p:cNvPr id="6" name="Shape 4"/>
          <p:cNvSpPr/>
          <p:nvPr/>
        </p:nvSpPr>
        <p:spPr>
          <a:xfrm>
            <a:off x="793790" y="3942636"/>
            <a:ext cx="13042821" cy="1393150"/>
          </a:xfrm>
          <a:prstGeom prst="roundRect">
            <a:avLst>
              <a:gd name="adj" fmla="val 6838"/>
            </a:avLst>
          </a:prstGeom>
          <a:solidFill>
            <a:srgbClr val="124E73"/>
          </a:solidFill>
          <a:ln w="7620">
            <a:solidFill>
              <a:srgbClr val="2B678C"/>
            </a:solidFill>
            <a:prstDash val="solid"/>
          </a:ln>
        </p:spPr>
      </p:sp>
      <p:sp>
        <p:nvSpPr>
          <p:cNvPr id="7" name="Text 5"/>
          <p:cNvSpPr/>
          <p:nvPr/>
        </p:nvSpPr>
        <p:spPr>
          <a:xfrm>
            <a:off x="1028224" y="4177070"/>
            <a:ext cx="4809887" cy="425291"/>
          </a:xfrm>
          <a:prstGeom prst="rect">
            <a:avLst/>
          </a:prstGeom>
          <a:noFill/>
          <a:ln/>
        </p:spPr>
        <p:txBody>
          <a:bodyPr wrap="none" lIns="0" tIns="0" rIns="0" bIns="0" rtlCol="0" anchor="t"/>
          <a:lstStyle/>
          <a:p>
            <a:pPr marL="0" indent="0">
              <a:lnSpc>
                <a:spcPts val="330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Bảng báo giá huấn luyện ATLD</a:t>
            </a:r>
            <a:endParaRPr lang="en-US" sz="2650" dirty="0"/>
          </a:p>
        </p:txBody>
      </p:sp>
      <p:sp>
        <p:nvSpPr>
          <p:cNvPr id="8" name="Text 6"/>
          <p:cNvSpPr/>
          <p:nvPr/>
        </p:nvSpPr>
        <p:spPr>
          <a:xfrm>
            <a:off x="1028224" y="4738449"/>
            <a:ext cx="12573953" cy="362903"/>
          </a:xfrm>
          <a:prstGeom prst="rect">
            <a:avLst/>
          </a:prstGeom>
          <a:noFill/>
          <a:ln/>
        </p:spPr>
        <p:txBody>
          <a:bodyPr wrap="none" lIns="0" tIns="0" rIns="0" bIns="0" rtlCol="0" anchor="t"/>
          <a:lstStyle/>
          <a:p>
            <a:pPr marL="342900" indent="-342900" algn="l">
              <a:lnSpc>
                <a:spcPts val="2850"/>
              </a:lnSpc>
              <a:buSzPct val="100000"/>
              <a:buChar char="•"/>
            </a:pPr>
            <a:r>
              <a:rPr lang="en-US" sz="1750" b="1" u="sng" kern="0" spc="-36" dirty="0">
                <a:solidFill>
                  <a:srgbClr val="AEE4BD"/>
                </a:solidFill>
                <a:latin typeface="PT Serif" pitchFamily="34" charset="0"/>
                <a:ea typeface="PT Serif" pitchFamily="34" charset="-122"/>
                <a:cs typeface="PT Serif" pitchFamily="34" charset="-120"/>
                <a:hlinkClick r:id="rId4">
                  <a:extLst>
                    <a:ext uri="{A12FA001-AC4F-418D-AE19-62706E023703}">
                      <ahyp:hlinkClr xmlns:ahyp="http://schemas.microsoft.com/office/drawing/2018/hyperlinkcolor" val="tx"/>
                    </a:ext>
                  </a:extLst>
                </a:hlinkClick>
              </a:rPr>
              <a:t>Xem chi tiết</a:t>
            </a:r>
            <a:endParaRPr lang="en-US" sz="1750" dirty="0"/>
          </a:p>
        </p:txBody>
      </p:sp>
      <p:sp>
        <p:nvSpPr>
          <p:cNvPr id="9" name="Shape 7"/>
          <p:cNvSpPr/>
          <p:nvPr/>
        </p:nvSpPr>
        <p:spPr>
          <a:xfrm>
            <a:off x="793790" y="5562600"/>
            <a:ext cx="13042821" cy="1393150"/>
          </a:xfrm>
          <a:prstGeom prst="roundRect">
            <a:avLst>
              <a:gd name="adj" fmla="val 6838"/>
            </a:avLst>
          </a:prstGeom>
          <a:solidFill>
            <a:srgbClr val="124E73"/>
          </a:solidFill>
          <a:ln w="7620">
            <a:solidFill>
              <a:srgbClr val="2B678C"/>
            </a:solidFill>
            <a:prstDash val="solid"/>
          </a:ln>
        </p:spPr>
      </p:sp>
      <p:sp>
        <p:nvSpPr>
          <p:cNvPr id="10" name="Text 8"/>
          <p:cNvSpPr/>
          <p:nvPr/>
        </p:nvSpPr>
        <p:spPr>
          <a:xfrm>
            <a:off x="1028224" y="5797034"/>
            <a:ext cx="3979545" cy="425291"/>
          </a:xfrm>
          <a:prstGeom prst="rect">
            <a:avLst/>
          </a:prstGeom>
          <a:noFill/>
          <a:ln/>
        </p:spPr>
        <p:txBody>
          <a:bodyPr wrap="none" lIns="0" tIns="0" rIns="0" bIns="0" rtlCol="0" anchor="t"/>
          <a:lstStyle/>
          <a:p>
            <a:pPr marL="0" indent="0">
              <a:lnSpc>
                <a:spcPts val="3300"/>
              </a:lnSpc>
              <a:buNone/>
            </a:pPr>
            <a:r>
              <a:rPr lang="en-US" sz="2650" b="1" kern="0" spc="-80" dirty="0">
                <a:solidFill>
                  <a:srgbClr val="FFFFFF"/>
                </a:solidFill>
                <a:latin typeface="Montserrat Medium" panose="00000600000000000000" pitchFamily="2" charset="0"/>
                <a:ea typeface="MuseoModerno Bold" pitchFamily="34" charset="-122"/>
                <a:cs typeface="MuseoModerno Bold" pitchFamily="34" charset="-120"/>
              </a:rPr>
              <a:t>Tải về tài liệu (download)</a:t>
            </a:r>
            <a:endParaRPr lang="en-US" sz="2650" dirty="0"/>
          </a:p>
        </p:txBody>
      </p:sp>
      <p:sp>
        <p:nvSpPr>
          <p:cNvPr id="11" name="Text 9"/>
          <p:cNvSpPr/>
          <p:nvPr/>
        </p:nvSpPr>
        <p:spPr>
          <a:xfrm>
            <a:off x="1028224" y="6358414"/>
            <a:ext cx="12573953" cy="362903"/>
          </a:xfrm>
          <a:prstGeom prst="rect">
            <a:avLst/>
          </a:prstGeom>
          <a:noFill/>
          <a:ln/>
        </p:spPr>
        <p:txBody>
          <a:bodyPr wrap="none" lIns="0" tIns="0" rIns="0" bIns="0" rtlCol="0" anchor="t"/>
          <a:lstStyle/>
          <a:p>
            <a:pPr marL="342900" indent="-342900" algn="l">
              <a:lnSpc>
                <a:spcPts val="2850"/>
              </a:lnSpc>
              <a:buSzPct val="100000"/>
              <a:buChar char="•"/>
            </a:pPr>
            <a:r>
              <a:rPr lang="en-US" sz="1750" b="1" u="sng" kern="0" spc="-36" dirty="0">
                <a:solidFill>
                  <a:srgbClr val="AEE4BD"/>
                </a:solidFill>
                <a:latin typeface="PT Serif" pitchFamily="34" charset="0"/>
                <a:ea typeface="PT Serif" pitchFamily="34" charset="-122"/>
                <a:cs typeface="PT Serif" pitchFamily="34" charset="-120"/>
                <a:hlinkClick r:id="rId5">
                  <a:extLst>
                    <a:ext uri="{A12FA001-AC4F-418D-AE19-62706E023703}">
                      <ahyp:hlinkClr xmlns:ahyp="http://schemas.microsoft.com/office/drawing/2018/hyperlinkcolor" val="tx"/>
                    </a:ext>
                  </a:extLst>
                </a:hlinkClick>
              </a:rPr>
              <a:t>Tài liệu an toàn lao động vận hành Máy đổ mút tự động</a:t>
            </a:r>
            <a:endParaRPr lang="en-US" sz="1750" dirty="0"/>
          </a:p>
        </p:txBody>
      </p:sp>
      <p:pic>
        <p:nvPicPr>
          <p:cNvPr id="13" name="Picture 12">
            <a:extLst>
              <a:ext uri="{FF2B5EF4-FFF2-40B4-BE49-F238E27FC236}">
                <a16:creationId xmlns:a16="http://schemas.microsoft.com/office/drawing/2014/main" id="{BA64BF13-3B90-EEEC-3566-976A5256F4D2}"/>
              </a:ext>
            </a:extLst>
          </p:cNvPr>
          <p:cNvPicPr>
            <a:picLocks noChangeAspect="1"/>
          </p:cNvPicPr>
          <p:nvPr/>
        </p:nvPicPr>
        <p:blipFill>
          <a:blip r:embed="rId6"/>
          <a:stretch>
            <a:fillRect/>
          </a:stretch>
        </p:blipFill>
        <p:spPr>
          <a:xfrm>
            <a:off x="11877150" y="7416541"/>
            <a:ext cx="2550447" cy="7897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89519" y="2948285"/>
            <a:ext cx="3246953" cy="2861429"/>
          </a:xfrm>
          <a:prstGeom prst="rect">
            <a:avLst/>
          </a:prstGeom>
        </p:spPr>
      </p:pic>
      <p:sp>
        <p:nvSpPr>
          <p:cNvPr id="3" name="Text 0"/>
          <p:cNvSpPr/>
          <p:nvPr/>
        </p:nvSpPr>
        <p:spPr>
          <a:xfrm>
            <a:off x="958245" y="516338"/>
            <a:ext cx="5157430" cy="513278"/>
          </a:xfrm>
          <a:prstGeom prst="rect">
            <a:avLst/>
          </a:prstGeom>
          <a:noFill/>
          <a:ln/>
        </p:spPr>
        <p:txBody>
          <a:bodyPr wrap="none" lIns="0" tIns="0" rIns="0" bIns="0" rtlCol="0" anchor="t"/>
          <a:lstStyle/>
          <a:p>
            <a:pPr marL="0" indent="0" algn="ctr">
              <a:lnSpc>
                <a:spcPts val="4000"/>
              </a:lnSpc>
              <a:buNone/>
            </a:pPr>
            <a:r>
              <a:rPr lang="en-US" sz="3600" b="1" kern="0" spc="-97" dirty="0">
                <a:solidFill>
                  <a:srgbClr val="124E73"/>
                </a:solidFill>
                <a:latin typeface="Montserrat Medium" panose="00000600000000000000" pitchFamily="2" charset="0"/>
                <a:ea typeface="MuseoModerno Bold" pitchFamily="34" charset="-122"/>
                <a:cs typeface="MuseoModerno Bold" pitchFamily="34" charset="-120"/>
              </a:rPr>
              <a:t>Một số vụ tai nạn lao động</a:t>
            </a:r>
            <a:endParaRPr lang="en-US" sz="3600" dirty="0"/>
          </a:p>
        </p:txBody>
      </p:sp>
      <p:pic>
        <p:nvPicPr>
          <p:cNvPr id="4" name="Image 1" descr="preencoded.png"/>
          <p:cNvPicPr>
            <a:picLocks noChangeAspect="1"/>
          </p:cNvPicPr>
          <p:nvPr/>
        </p:nvPicPr>
        <p:blipFill>
          <a:blip r:embed="rId4"/>
          <a:stretch>
            <a:fillRect/>
          </a:stretch>
        </p:blipFill>
        <p:spPr>
          <a:xfrm>
            <a:off x="5589406" y="1701175"/>
            <a:ext cx="821174" cy="1184837"/>
          </a:xfrm>
          <a:prstGeom prst="rect">
            <a:avLst/>
          </a:prstGeom>
        </p:spPr>
      </p:pic>
      <p:sp>
        <p:nvSpPr>
          <p:cNvPr id="5" name="Text 1"/>
          <p:cNvSpPr/>
          <p:nvPr/>
        </p:nvSpPr>
        <p:spPr>
          <a:xfrm>
            <a:off x="6656046" y="1925118"/>
            <a:ext cx="2052876" cy="256580"/>
          </a:xfrm>
          <a:prstGeom prst="rect">
            <a:avLst/>
          </a:prstGeom>
          <a:noFill/>
          <a:ln/>
        </p:spPr>
        <p:txBody>
          <a:bodyPr wrap="none" lIns="0" tIns="0" rIns="0" bIns="0" rtlCol="0" anchor="t"/>
          <a:lstStyle/>
          <a:p>
            <a:pPr marL="0" indent="0" algn="l">
              <a:lnSpc>
                <a:spcPts val="2000"/>
              </a:lnSpc>
              <a:buNone/>
            </a:pPr>
            <a:r>
              <a:rPr lang="en-US" sz="2000" b="1" kern="0" spc="-48" dirty="0">
                <a:solidFill>
                  <a:srgbClr val="2B4150"/>
                </a:solidFill>
                <a:latin typeface="Montserrat Medium" panose="00000600000000000000" pitchFamily="2" charset="0"/>
                <a:ea typeface="MuseoModerno Bold" pitchFamily="34" charset="-122"/>
                <a:cs typeface="MuseoModerno Bold" pitchFamily="34" charset="-120"/>
              </a:rPr>
              <a:t>Nguy cơ kẹt tay</a:t>
            </a:r>
            <a:endParaRPr lang="en-US" sz="2000" dirty="0"/>
          </a:p>
        </p:txBody>
      </p:sp>
      <p:sp>
        <p:nvSpPr>
          <p:cNvPr id="6" name="Text 2"/>
          <p:cNvSpPr/>
          <p:nvPr/>
        </p:nvSpPr>
        <p:spPr>
          <a:xfrm>
            <a:off x="6656046" y="2253088"/>
            <a:ext cx="8755856" cy="262652"/>
          </a:xfrm>
          <a:prstGeom prst="rect">
            <a:avLst/>
          </a:prstGeom>
          <a:noFill/>
          <a:ln/>
        </p:spPr>
        <p:txBody>
          <a:bodyPr wrap="none" lIns="0" tIns="0" rIns="0" bIns="0" rtlCol="0" anchor="t"/>
          <a:lstStyle/>
          <a:p>
            <a:pPr marL="0" indent="0" algn="l">
              <a:lnSpc>
                <a:spcPts val="2050"/>
              </a:lnSpc>
              <a:buNone/>
            </a:pPr>
            <a:r>
              <a:rPr lang="en-US" kern="0" spc="-26" dirty="0">
                <a:solidFill>
                  <a:srgbClr val="2B4150"/>
                </a:solidFill>
                <a:latin typeface="PT Serif" pitchFamily="34" charset="0"/>
                <a:ea typeface="PT Serif" pitchFamily="34" charset="-122"/>
                <a:cs typeface="PT Serif" pitchFamily="34" charset="-120"/>
              </a:rPr>
              <a:t>Không chú ý đến bộ phận chuyển động, dễ bị kẹt tay, gây thương tích.</a:t>
            </a:r>
            <a:endParaRPr lang="en-US" dirty="0"/>
          </a:p>
        </p:txBody>
      </p:sp>
      <p:pic>
        <p:nvPicPr>
          <p:cNvPr id="7" name="Image 2" descr="preencoded.png"/>
          <p:cNvPicPr>
            <a:picLocks noChangeAspect="1"/>
          </p:cNvPicPr>
          <p:nvPr/>
        </p:nvPicPr>
        <p:blipFill>
          <a:blip r:embed="rId5"/>
          <a:stretch>
            <a:fillRect/>
          </a:stretch>
        </p:blipFill>
        <p:spPr>
          <a:xfrm>
            <a:off x="5598891" y="2886012"/>
            <a:ext cx="821174" cy="1184837"/>
          </a:xfrm>
          <a:prstGeom prst="rect">
            <a:avLst/>
          </a:prstGeom>
        </p:spPr>
      </p:pic>
      <p:sp>
        <p:nvSpPr>
          <p:cNvPr id="8" name="Text 3"/>
          <p:cNvSpPr/>
          <p:nvPr/>
        </p:nvSpPr>
        <p:spPr>
          <a:xfrm>
            <a:off x="6656046" y="3140963"/>
            <a:ext cx="2052876" cy="256580"/>
          </a:xfrm>
          <a:prstGeom prst="rect">
            <a:avLst/>
          </a:prstGeom>
          <a:noFill/>
          <a:ln/>
        </p:spPr>
        <p:txBody>
          <a:bodyPr wrap="none" lIns="0" tIns="0" rIns="0" bIns="0" rtlCol="0" anchor="t"/>
          <a:lstStyle/>
          <a:p>
            <a:pPr marL="0" indent="0" algn="l">
              <a:lnSpc>
                <a:spcPts val="2000"/>
              </a:lnSpc>
              <a:buNone/>
            </a:pPr>
            <a:r>
              <a:rPr lang="en-US" sz="2000" b="1" kern="0" spc="-48" dirty="0">
                <a:solidFill>
                  <a:srgbClr val="2B4150"/>
                </a:solidFill>
                <a:latin typeface="Montserrat Medium" panose="00000600000000000000" pitchFamily="2" charset="0"/>
                <a:ea typeface="MuseoModerno Bold" pitchFamily="34" charset="-122"/>
                <a:cs typeface="MuseoModerno Bold" pitchFamily="34" charset="-120"/>
              </a:rPr>
              <a:t>Rò rỉ chất lỏng</a:t>
            </a:r>
            <a:endParaRPr lang="en-US" sz="2000" dirty="0"/>
          </a:p>
        </p:txBody>
      </p:sp>
      <p:sp>
        <p:nvSpPr>
          <p:cNvPr id="9" name="Text 4"/>
          <p:cNvSpPr/>
          <p:nvPr/>
        </p:nvSpPr>
        <p:spPr>
          <a:xfrm>
            <a:off x="6656046" y="3468933"/>
            <a:ext cx="8755856" cy="262652"/>
          </a:xfrm>
          <a:prstGeom prst="rect">
            <a:avLst/>
          </a:prstGeom>
          <a:noFill/>
          <a:ln/>
        </p:spPr>
        <p:txBody>
          <a:bodyPr wrap="none" lIns="0" tIns="0" rIns="0" bIns="0" rtlCol="0" anchor="t"/>
          <a:lstStyle/>
          <a:p>
            <a:pPr marL="0" indent="0" algn="l">
              <a:lnSpc>
                <a:spcPts val="2050"/>
              </a:lnSpc>
              <a:buNone/>
            </a:pPr>
            <a:r>
              <a:rPr lang="en-US" kern="0" spc="-26" dirty="0">
                <a:solidFill>
                  <a:srgbClr val="2B4150"/>
                </a:solidFill>
                <a:latin typeface="PT Serif" pitchFamily="34" charset="0"/>
                <a:ea typeface="PT Serif" pitchFamily="34" charset="-122"/>
                <a:cs typeface="PT Serif" pitchFamily="34" charset="-120"/>
              </a:rPr>
              <a:t>Sử dụng hóa chất có thể gây rò rỉ, nguy hiểm cho sức khỏe nếu tiếp xúc.</a:t>
            </a:r>
            <a:endParaRPr lang="en-US" dirty="0"/>
          </a:p>
        </p:txBody>
      </p:sp>
      <p:pic>
        <p:nvPicPr>
          <p:cNvPr id="10" name="Image 3" descr="preencoded.png"/>
          <p:cNvPicPr>
            <a:picLocks noChangeAspect="1"/>
          </p:cNvPicPr>
          <p:nvPr/>
        </p:nvPicPr>
        <p:blipFill>
          <a:blip r:embed="rId6"/>
          <a:stretch>
            <a:fillRect/>
          </a:stretch>
        </p:blipFill>
        <p:spPr>
          <a:xfrm>
            <a:off x="5598891" y="4070849"/>
            <a:ext cx="821174" cy="1184837"/>
          </a:xfrm>
          <a:prstGeom prst="rect">
            <a:avLst/>
          </a:prstGeom>
        </p:spPr>
      </p:pic>
      <p:sp>
        <p:nvSpPr>
          <p:cNvPr id="11" name="Text 5"/>
          <p:cNvSpPr/>
          <p:nvPr/>
        </p:nvSpPr>
        <p:spPr>
          <a:xfrm>
            <a:off x="6666405" y="4268210"/>
            <a:ext cx="2052876" cy="256580"/>
          </a:xfrm>
          <a:prstGeom prst="rect">
            <a:avLst/>
          </a:prstGeom>
          <a:noFill/>
          <a:ln/>
        </p:spPr>
        <p:txBody>
          <a:bodyPr wrap="none" lIns="0" tIns="0" rIns="0" bIns="0" rtlCol="0" anchor="t"/>
          <a:lstStyle/>
          <a:p>
            <a:pPr marL="0" indent="0" algn="l">
              <a:lnSpc>
                <a:spcPts val="2000"/>
              </a:lnSpc>
              <a:buNone/>
            </a:pPr>
            <a:r>
              <a:rPr lang="en-US" sz="2000" b="1" kern="0" spc="-48" dirty="0">
                <a:solidFill>
                  <a:srgbClr val="2B4150"/>
                </a:solidFill>
                <a:latin typeface="Montserrat Medium" panose="00000600000000000000" pitchFamily="2" charset="0"/>
                <a:ea typeface="MuseoModerno Bold" pitchFamily="34" charset="-122"/>
                <a:cs typeface="MuseoModerno Bold" pitchFamily="34" charset="-120"/>
              </a:rPr>
              <a:t>Vật liệu bay ra ngoài</a:t>
            </a:r>
            <a:endParaRPr lang="en-US" sz="2000" dirty="0"/>
          </a:p>
        </p:txBody>
      </p:sp>
      <p:sp>
        <p:nvSpPr>
          <p:cNvPr id="12" name="Text 6"/>
          <p:cNvSpPr/>
          <p:nvPr/>
        </p:nvSpPr>
        <p:spPr>
          <a:xfrm>
            <a:off x="6666405" y="4637282"/>
            <a:ext cx="8755856" cy="262652"/>
          </a:xfrm>
          <a:prstGeom prst="rect">
            <a:avLst/>
          </a:prstGeom>
          <a:noFill/>
          <a:ln/>
        </p:spPr>
        <p:txBody>
          <a:bodyPr wrap="none" lIns="0" tIns="0" rIns="0" bIns="0" rtlCol="0" anchor="t"/>
          <a:lstStyle/>
          <a:p>
            <a:pPr marL="0" indent="0" algn="l">
              <a:lnSpc>
                <a:spcPts val="2050"/>
              </a:lnSpc>
              <a:buNone/>
            </a:pPr>
            <a:r>
              <a:rPr lang="en-US" kern="0" spc="-26" dirty="0">
                <a:solidFill>
                  <a:srgbClr val="2B4150"/>
                </a:solidFill>
                <a:latin typeface="PT Serif" pitchFamily="34" charset="0"/>
                <a:ea typeface="PT Serif" pitchFamily="34" charset="-122"/>
                <a:cs typeface="PT Serif" pitchFamily="34" charset="-120"/>
              </a:rPr>
              <a:t>Vật liệu không kiểm soát có thể bay ra, gây nguy hiểm cho người xung quanh.</a:t>
            </a:r>
            <a:endParaRPr lang="en-US" dirty="0"/>
          </a:p>
        </p:txBody>
      </p:sp>
      <p:pic>
        <p:nvPicPr>
          <p:cNvPr id="13" name="Image 4" descr="preencoded.png"/>
          <p:cNvPicPr>
            <a:picLocks noChangeAspect="1"/>
          </p:cNvPicPr>
          <p:nvPr/>
        </p:nvPicPr>
        <p:blipFill>
          <a:blip r:embed="rId7"/>
          <a:stretch>
            <a:fillRect/>
          </a:stretch>
        </p:blipFill>
        <p:spPr>
          <a:xfrm>
            <a:off x="5598891" y="5251401"/>
            <a:ext cx="821174" cy="1184837"/>
          </a:xfrm>
          <a:prstGeom prst="rect">
            <a:avLst/>
          </a:prstGeom>
        </p:spPr>
      </p:pic>
      <p:sp>
        <p:nvSpPr>
          <p:cNvPr id="14" name="Text 7"/>
          <p:cNvSpPr/>
          <p:nvPr/>
        </p:nvSpPr>
        <p:spPr>
          <a:xfrm>
            <a:off x="6656046" y="5560944"/>
            <a:ext cx="2052876" cy="256580"/>
          </a:xfrm>
          <a:prstGeom prst="rect">
            <a:avLst/>
          </a:prstGeom>
          <a:noFill/>
          <a:ln/>
        </p:spPr>
        <p:txBody>
          <a:bodyPr wrap="none" lIns="0" tIns="0" rIns="0" bIns="0" rtlCol="0" anchor="t"/>
          <a:lstStyle/>
          <a:p>
            <a:pPr marL="0" indent="0" algn="l">
              <a:lnSpc>
                <a:spcPts val="2000"/>
              </a:lnSpc>
              <a:buNone/>
            </a:pPr>
            <a:r>
              <a:rPr lang="en-US" sz="2000" b="1" kern="0" spc="-48" dirty="0">
                <a:solidFill>
                  <a:srgbClr val="2B4150"/>
                </a:solidFill>
                <a:latin typeface="Montserrat Medium" panose="00000600000000000000" pitchFamily="2" charset="0"/>
                <a:ea typeface="MuseoModerno Bold" pitchFamily="34" charset="-122"/>
                <a:cs typeface="MuseoModerno Bold" pitchFamily="34" charset="-120"/>
              </a:rPr>
              <a:t>Sự cố điện</a:t>
            </a:r>
            <a:endParaRPr lang="en-US" sz="2000" dirty="0"/>
          </a:p>
        </p:txBody>
      </p:sp>
      <p:sp>
        <p:nvSpPr>
          <p:cNvPr id="15" name="Text 8"/>
          <p:cNvSpPr/>
          <p:nvPr/>
        </p:nvSpPr>
        <p:spPr>
          <a:xfrm>
            <a:off x="6656046" y="5900623"/>
            <a:ext cx="8755856" cy="262652"/>
          </a:xfrm>
          <a:prstGeom prst="rect">
            <a:avLst/>
          </a:prstGeom>
          <a:noFill/>
          <a:ln/>
        </p:spPr>
        <p:txBody>
          <a:bodyPr wrap="none" lIns="0" tIns="0" rIns="0" bIns="0" rtlCol="0" anchor="t"/>
          <a:lstStyle/>
          <a:p>
            <a:pPr marL="0" indent="0" algn="l">
              <a:lnSpc>
                <a:spcPts val="2050"/>
              </a:lnSpc>
              <a:buNone/>
            </a:pPr>
            <a:r>
              <a:rPr lang="en-US" kern="0" spc="-26" dirty="0">
                <a:solidFill>
                  <a:srgbClr val="2B4150"/>
                </a:solidFill>
                <a:latin typeface="PT Serif" pitchFamily="34" charset="0"/>
                <a:ea typeface="PT Serif" pitchFamily="34" charset="-122"/>
                <a:cs typeface="PT Serif" pitchFamily="34" charset="-120"/>
              </a:rPr>
              <a:t>Máy móc không bảo vệ, nguy cơ điện giật, thương tích nghiêm trọng.</a:t>
            </a:r>
            <a:endParaRPr lang="en-US" dirty="0"/>
          </a:p>
        </p:txBody>
      </p:sp>
      <p:pic>
        <p:nvPicPr>
          <p:cNvPr id="16" name="Image 5" descr="preencoded.png"/>
          <p:cNvPicPr>
            <a:picLocks noChangeAspect="1"/>
          </p:cNvPicPr>
          <p:nvPr/>
        </p:nvPicPr>
        <p:blipFill>
          <a:blip r:embed="rId8"/>
          <a:stretch>
            <a:fillRect/>
          </a:stretch>
        </p:blipFill>
        <p:spPr>
          <a:xfrm>
            <a:off x="5598891" y="6436238"/>
            <a:ext cx="821174" cy="1184837"/>
          </a:xfrm>
          <a:prstGeom prst="rect">
            <a:avLst/>
          </a:prstGeom>
        </p:spPr>
      </p:pic>
      <p:sp>
        <p:nvSpPr>
          <p:cNvPr id="17" name="Text 9"/>
          <p:cNvSpPr/>
          <p:nvPr/>
        </p:nvSpPr>
        <p:spPr>
          <a:xfrm>
            <a:off x="6666405" y="6630829"/>
            <a:ext cx="2052876" cy="256580"/>
          </a:xfrm>
          <a:prstGeom prst="rect">
            <a:avLst/>
          </a:prstGeom>
          <a:noFill/>
          <a:ln/>
        </p:spPr>
        <p:txBody>
          <a:bodyPr wrap="none" lIns="0" tIns="0" rIns="0" bIns="0" rtlCol="0" anchor="t"/>
          <a:lstStyle/>
          <a:p>
            <a:pPr marL="0" indent="0" algn="l">
              <a:lnSpc>
                <a:spcPts val="2000"/>
              </a:lnSpc>
              <a:buNone/>
            </a:pPr>
            <a:r>
              <a:rPr lang="en-US" sz="2000" b="1" kern="0" spc="-48" dirty="0">
                <a:solidFill>
                  <a:srgbClr val="2B4150"/>
                </a:solidFill>
                <a:latin typeface="Montserrat Medium" panose="00000600000000000000" pitchFamily="2" charset="0"/>
                <a:ea typeface="MuseoModerno Bold" pitchFamily="34" charset="-122"/>
                <a:cs typeface="MuseoModerno Bold" pitchFamily="34" charset="-120"/>
              </a:rPr>
              <a:t>Sự cố kỹ thuật</a:t>
            </a:r>
            <a:endParaRPr lang="en-US" sz="2000" dirty="0"/>
          </a:p>
        </p:txBody>
      </p:sp>
      <p:sp>
        <p:nvSpPr>
          <p:cNvPr id="18" name="Text 10"/>
          <p:cNvSpPr/>
          <p:nvPr/>
        </p:nvSpPr>
        <p:spPr>
          <a:xfrm>
            <a:off x="6666405" y="6985873"/>
            <a:ext cx="8755856" cy="262652"/>
          </a:xfrm>
          <a:prstGeom prst="rect">
            <a:avLst/>
          </a:prstGeom>
          <a:noFill/>
          <a:ln/>
        </p:spPr>
        <p:txBody>
          <a:bodyPr wrap="none" lIns="0" tIns="0" rIns="0" bIns="0" rtlCol="0" anchor="t"/>
          <a:lstStyle/>
          <a:p>
            <a:pPr marL="0" indent="0" algn="l">
              <a:lnSpc>
                <a:spcPts val="2050"/>
              </a:lnSpc>
              <a:buNone/>
            </a:pPr>
            <a:r>
              <a:rPr lang="en-US" kern="0" spc="-26" dirty="0">
                <a:solidFill>
                  <a:srgbClr val="2B4150"/>
                </a:solidFill>
                <a:latin typeface="PT Serif" pitchFamily="34" charset="0"/>
                <a:ea typeface="PT Serif" pitchFamily="34" charset="-122"/>
                <a:cs typeface="PT Serif" pitchFamily="34" charset="-120"/>
              </a:rPr>
              <a:t>Thiếu bảo trì, máy móc có thể gặp sự cố, gây tai nạn bất ngờ.</a:t>
            </a:r>
            <a:endParaRPr lang="en-US" dirty="0"/>
          </a:p>
        </p:txBody>
      </p:sp>
      <p:pic>
        <p:nvPicPr>
          <p:cNvPr id="19" name="Picture 18">
            <a:extLst>
              <a:ext uri="{FF2B5EF4-FFF2-40B4-BE49-F238E27FC236}">
                <a16:creationId xmlns:a16="http://schemas.microsoft.com/office/drawing/2014/main" id="{31D07C19-7589-93FB-13D3-97AC00B6925A}"/>
              </a:ext>
            </a:extLst>
          </p:cNvPr>
          <p:cNvPicPr>
            <a:picLocks noChangeAspect="1"/>
          </p:cNvPicPr>
          <p:nvPr/>
        </p:nvPicPr>
        <p:blipFill>
          <a:blip r:embed="rId9"/>
          <a:stretch>
            <a:fillRect/>
          </a:stretch>
        </p:blipFill>
        <p:spPr>
          <a:xfrm>
            <a:off x="11877150" y="7416541"/>
            <a:ext cx="2550447" cy="7897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721591" y="3168998"/>
            <a:ext cx="4457700" cy="4457700"/>
          </a:xfrm>
          <a:prstGeom prst="rect">
            <a:avLst/>
          </a:prstGeom>
        </p:spPr>
      </p:pic>
      <p:sp>
        <p:nvSpPr>
          <p:cNvPr id="3" name="Text 0"/>
          <p:cNvSpPr/>
          <p:nvPr/>
        </p:nvSpPr>
        <p:spPr>
          <a:xfrm>
            <a:off x="793790" y="530076"/>
            <a:ext cx="3402330" cy="425291"/>
          </a:xfrm>
          <a:prstGeom prst="rect">
            <a:avLst/>
          </a:prstGeom>
          <a:noFill/>
          <a:ln/>
        </p:spPr>
        <p:txBody>
          <a:bodyPr wrap="none" lIns="0" tIns="0" rIns="0" bIns="0" rtlCol="0" anchor="t"/>
          <a:lstStyle/>
          <a:p>
            <a:pPr marL="0" indent="0">
              <a:lnSpc>
                <a:spcPts val="3300"/>
              </a:lnSpc>
              <a:buNone/>
            </a:pPr>
            <a:r>
              <a:rPr lang="en-US" sz="3200" b="1" kern="0" spc="-80" dirty="0">
                <a:solidFill>
                  <a:srgbClr val="124E73"/>
                </a:solidFill>
                <a:latin typeface="Montserrat Medium" panose="00000600000000000000" pitchFamily="2" charset="0"/>
                <a:ea typeface="MuseoModerno Bold" pitchFamily="34" charset="-122"/>
                <a:cs typeface="MuseoModerno Bold" pitchFamily="34" charset="-120"/>
              </a:rPr>
              <a:t>I. Giới thiệu</a:t>
            </a:r>
            <a:endParaRPr lang="en-US" sz="3200" dirty="0"/>
          </a:p>
        </p:txBody>
      </p:sp>
      <p:pic>
        <p:nvPicPr>
          <p:cNvPr id="4" name="Image 1" descr="preencoded.png"/>
          <p:cNvPicPr>
            <a:picLocks noChangeAspect="1"/>
          </p:cNvPicPr>
          <p:nvPr/>
        </p:nvPicPr>
        <p:blipFill>
          <a:blip r:embed="rId4"/>
          <a:stretch>
            <a:fillRect/>
          </a:stretch>
        </p:blipFill>
        <p:spPr>
          <a:xfrm>
            <a:off x="793790" y="1985723"/>
            <a:ext cx="1134070" cy="5640975"/>
          </a:xfrm>
          <a:prstGeom prst="rect">
            <a:avLst/>
          </a:prstGeom>
        </p:spPr>
      </p:pic>
      <p:sp>
        <p:nvSpPr>
          <p:cNvPr id="5" name="Text 1"/>
          <p:cNvSpPr/>
          <p:nvPr/>
        </p:nvSpPr>
        <p:spPr>
          <a:xfrm>
            <a:off x="2268022" y="2212538"/>
            <a:ext cx="7428637" cy="708660"/>
          </a:xfrm>
          <a:prstGeom prst="rect">
            <a:avLst/>
          </a:prstGeom>
          <a:noFill/>
          <a:ln/>
        </p:spPr>
        <p:txBody>
          <a:bodyPr wrap="square" lIns="0" tIns="0" rIns="0" bIns="0" rtlCol="0" anchor="t"/>
          <a:lstStyle/>
          <a:p>
            <a:pPr marL="514350" indent="-514350">
              <a:buAutoNum type="alphaUcPeriod"/>
            </a:pPr>
            <a:r>
              <a:rPr lang="en-US" sz="2800" b="1" kern="0" spc="-67" dirty="0" err="1">
                <a:solidFill>
                  <a:srgbClr val="2B4150"/>
                </a:solidFill>
                <a:latin typeface="Montserrat Medium" panose="00000600000000000000" pitchFamily="2" charset="0"/>
                <a:ea typeface="MuseoModerno Bold" pitchFamily="34" charset="-122"/>
                <a:cs typeface="MuseoModerno Bold" pitchFamily="34" charset="-120"/>
              </a:rPr>
              <a:t>Tổng</a:t>
            </a:r>
            <a:r>
              <a:rPr lang="en-US" sz="2800" b="1" kern="0" spc="-67" dirty="0">
                <a:solidFill>
                  <a:srgbClr val="2B4150"/>
                </a:solidFill>
                <a:latin typeface="Montserrat Medium" panose="00000600000000000000" pitchFamily="2" charset="0"/>
                <a:ea typeface="MuseoModerno Bold" pitchFamily="34" charset="-122"/>
                <a:cs typeface="MuseoModerno Bold" pitchFamily="34" charset="-120"/>
              </a:rPr>
              <a:t> quan về tầm quan trọng </a:t>
            </a:r>
            <a:r>
              <a:rPr lang="en-US" sz="2800" b="1" kern="0" spc="-67" dirty="0" err="1">
                <a:solidFill>
                  <a:srgbClr val="2B4150"/>
                </a:solidFill>
                <a:latin typeface="Montserrat Medium" panose="00000600000000000000" pitchFamily="2" charset="0"/>
                <a:ea typeface="MuseoModerno Bold" pitchFamily="34" charset="-122"/>
                <a:cs typeface="MuseoModerno Bold" pitchFamily="34" charset="-120"/>
              </a:rPr>
              <a:t>của</a:t>
            </a:r>
            <a:r>
              <a:rPr lang="en-US" sz="2800" b="1" kern="0" spc="-67" dirty="0">
                <a:solidFill>
                  <a:srgbClr val="2B4150"/>
                </a:solidFill>
                <a:latin typeface="Montserrat Medium" panose="00000600000000000000" pitchFamily="2" charset="0"/>
                <a:ea typeface="MuseoModerno Bold" pitchFamily="34" charset="-122"/>
                <a:cs typeface="MuseoModerno Bold" pitchFamily="34" charset="-120"/>
              </a:rPr>
              <a:t> </a:t>
            </a:r>
          </a:p>
          <a:p>
            <a:r>
              <a:rPr lang="en-US" sz="2800" b="1" kern="0" spc="-67" dirty="0">
                <a:solidFill>
                  <a:srgbClr val="2B4150"/>
                </a:solidFill>
                <a:latin typeface="Montserrat Medium" panose="00000600000000000000" pitchFamily="2" charset="0"/>
                <a:ea typeface="MuseoModerno Bold" pitchFamily="34" charset="-122"/>
                <a:cs typeface="MuseoModerno Bold" pitchFamily="34" charset="-120"/>
              </a:rPr>
              <a:t>An toàn lao động</a:t>
            </a:r>
            <a:endParaRPr lang="en-US" sz="2800" dirty="0"/>
          </a:p>
        </p:txBody>
      </p:sp>
      <p:sp>
        <p:nvSpPr>
          <p:cNvPr id="6" name="Text 2"/>
          <p:cNvSpPr/>
          <p:nvPr/>
        </p:nvSpPr>
        <p:spPr>
          <a:xfrm>
            <a:off x="2268022" y="3057287"/>
            <a:ext cx="6082189"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7" name="Text 3"/>
          <p:cNvSpPr/>
          <p:nvPr/>
        </p:nvSpPr>
        <p:spPr>
          <a:xfrm>
            <a:off x="2268022" y="3556278"/>
            <a:ext cx="8453570"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An toàn lao động</a:t>
            </a:r>
            <a:r>
              <a:rPr lang="en-US" sz="1750" kern="0" spc="-36" dirty="0">
                <a:solidFill>
                  <a:srgbClr val="2B4150"/>
                </a:solidFill>
                <a:latin typeface="PT Serif" pitchFamily="34" charset="0"/>
                <a:ea typeface="PT Serif" pitchFamily="34" charset="-122"/>
                <a:cs typeface="PT Serif" pitchFamily="34" charset="-120"/>
              </a:rPr>
              <a:t> khi vận hành máy đổ mút tự động là yếu tố quan trọng, bảo vệ sức khỏe và duy trì năng suất.</a:t>
            </a:r>
            <a:endParaRPr lang="en-US" sz="1750" dirty="0"/>
          </a:p>
        </p:txBody>
      </p:sp>
      <p:sp>
        <p:nvSpPr>
          <p:cNvPr id="8" name="Text 4"/>
          <p:cNvSpPr/>
          <p:nvPr/>
        </p:nvSpPr>
        <p:spPr>
          <a:xfrm>
            <a:off x="2268022" y="4603314"/>
            <a:ext cx="8453570"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Kiến thức an toàn</a:t>
            </a:r>
            <a:r>
              <a:rPr lang="en-US" sz="1750" kern="0" spc="-36" dirty="0">
                <a:solidFill>
                  <a:srgbClr val="2B4150"/>
                </a:solidFill>
                <a:latin typeface="PT Serif" pitchFamily="34" charset="0"/>
                <a:ea typeface="PT Serif" pitchFamily="34" charset="-122"/>
                <a:cs typeface="PT Serif" pitchFamily="34" charset="-120"/>
              </a:rPr>
              <a:t> giúp nhận diện, phòng ngừa nguy cơ, giảm tai nạn lao động.</a:t>
            </a:r>
            <a:endParaRPr lang="en-US" sz="1750" dirty="0"/>
          </a:p>
        </p:txBody>
      </p:sp>
      <p:sp>
        <p:nvSpPr>
          <p:cNvPr id="9" name="Text 5"/>
          <p:cNvSpPr/>
          <p:nvPr/>
        </p:nvSpPr>
        <p:spPr>
          <a:xfrm>
            <a:off x="2268021" y="5650350"/>
            <a:ext cx="8453570"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Chủ động thực hiện biện pháp an toàn</a:t>
            </a:r>
            <a:r>
              <a:rPr lang="en-US" sz="1750" kern="0" spc="-36" dirty="0">
                <a:solidFill>
                  <a:srgbClr val="2B4150"/>
                </a:solidFill>
                <a:latin typeface="PT Serif" pitchFamily="34" charset="0"/>
                <a:ea typeface="PT Serif" pitchFamily="34" charset="-122"/>
                <a:cs typeface="PT Serif" pitchFamily="34" charset="-120"/>
              </a:rPr>
              <a:t> tạo môi trường làm việc an toàn, hiệu quả.</a:t>
            </a:r>
            <a:endParaRPr lang="en-US" sz="1750" dirty="0"/>
          </a:p>
        </p:txBody>
      </p:sp>
      <p:sp>
        <p:nvSpPr>
          <p:cNvPr id="10" name="Text 6"/>
          <p:cNvSpPr/>
          <p:nvPr/>
        </p:nvSpPr>
        <p:spPr>
          <a:xfrm>
            <a:off x="2268022" y="6697385"/>
            <a:ext cx="8453570"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Doanh nghiệp chú trọng an toàn</a:t>
            </a:r>
            <a:r>
              <a:rPr lang="en-US" sz="1750" kern="0" spc="-36" dirty="0">
                <a:solidFill>
                  <a:srgbClr val="2B4150"/>
                </a:solidFill>
                <a:latin typeface="PT Serif" pitchFamily="34" charset="0"/>
                <a:ea typeface="PT Serif" pitchFamily="34" charset="-122"/>
                <a:cs typeface="PT Serif" pitchFamily="34" charset="-120"/>
              </a:rPr>
              <a:t> xây dựng uy tín, cải thiện tinh thần làm việc.</a:t>
            </a:r>
            <a:endParaRPr lang="en-US" sz="1750" dirty="0"/>
          </a:p>
        </p:txBody>
      </p:sp>
      <p:sp>
        <p:nvSpPr>
          <p:cNvPr id="11" name="Rectangle 10">
            <a:extLst>
              <a:ext uri="{FF2B5EF4-FFF2-40B4-BE49-F238E27FC236}">
                <a16:creationId xmlns:a16="http://schemas.microsoft.com/office/drawing/2014/main" id="{2DC65292-FA9B-E99D-FE5A-359739561737}"/>
              </a:ext>
            </a:extLst>
          </p:cNvPr>
          <p:cNvSpPr/>
          <p:nvPr/>
        </p:nvSpPr>
        <p:spPr>
          <a:xfrm>
            <a:off x="984738" y="3556278"/>
            <a:ext cx="733530" cy="2171282"/>
          </a:xfrm>
          <a:prstGeom prst="rect">
            <a:avLst/>
          </a:prstGeom>
          <a:solidFill>
            <a:srgbClr val="124E73"/>
          </a:solidFill>
          <a:ln>
            <a:solidFill>
              <a:srgbClr val="124E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589954F-9DAB-FC27-109A-E431E35349E7}"/>
              </a:ext>
            </a:extLst>
          </p:cNvPr>
          <p:cNvPicPr>
            <a:picLocks noChangeAspect="1"/>
          </p:cNvPicPr>
          <p:nvPr/>
        </p:nvPicPr>
        <p:blipFill>
          <a:blip r:embed="rId5"/>
          <a:stretch>
            <a:fillRect/>
          </a:stretch>
        </p:blipFill>
        <p:spPr>
          <a:xfrm>
            <a:off x="11877150" y="7416541"/>
            <a:ext cx="2550447" cy="7897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93790" y="635198"/>
            <a:ext cx="1134070" cy="6959203"/>
          </a:xfrm>
          <a:prstGeom prst="rect">
            <a:avLst/>
          </a:prstGeom>
        </p:spPr>
      </p:pic>
      <p:sp>
        <p:nvSpPr>
          <p:cNvPr id="3" name="Text 0"/>
          <p:cNvSpPr/>
          <p:nvPr/>
        </p:nvSpPr>
        <p:spPr>
          <a:xfrm>
            <a:off x="6231139" y="871077"/>
            <a:ext cx="3642360" cy="354330"/>
          </a:xfrm>
          <a:prstGeom prst="rect">
            <a:avLst/>
          </a:prstGeom>
          <a:noFill/>
          <a:ln/>
        </p:spPr>
        <p:txBody>
          <a:bodyPr wrap="none" lIns="0" tIns="0" rIns="0" bIns="0" rtlCol="0" anchor="t"/>
          <a:lstStyle/>
          <a:p>
            <a:pPr marL="0" indent="0" algn="ctr">
              <a:lnSpc>
                <a:spcPts val="2750"/>
              </a:lnSpc>
              <a:buNone/>
            </a:pPr>
            <a:r>
              <a:rPr lang="en-US" sz="2800" b="1" kern="0" spc="-67" dirty="0">
                <a:solidFill>
                  <a:srgbClr val="2B4150"/>
                </a:solidFill>
                <a:latin typeface="Montserrat Medium" panose="00000600000000000000" pitchFamily="2" charset="0"/>
                <a:ea typeface="MuseoModerno Bold" pitchFamily="34" charset="-122"/>
                <a:cs typeface="MuseoModerno Bold" pitchFamily="34" charset="-120"/>
              </a:rPr>
              <a:t>B. Các giao thức và quy định</a:t>
            </a:r>
            <a:endParaRPr lang="en-US" sz="2800" dirty="0"/>
          </a:p>
        </p:txBody>
      </p:sp>
      <p:pic>
        <p:nvPicPr>
          <p:cNvPr id="4" name="Image 1" descr="preencoded.png"/>
          <p:cNvPicPr>
            <a:picLocks noChangeAspect="1"/>
          </p:cNvPicPr>
          <p:nvPr/>
        </p:nvPicPr>
        <p:blipFill>
          <a:blip r:embed="rId4"/>
          <a:stretch>
            <a:fillRect/>
          </a:stretch>
        </p:blipFill>
        <p:spPr>
          <a:xfrm>
            <a:off x="6949740" y="1006732"/>
            <a:ext cx="2400822" cy="2400822"/>
          </a:xfrm>
          <a:prstGeom prst="rect">
            <a:avLst/>
          </a:prstGeom>
        </p:spPr>
      </p:pic>
      <p:sp>
        <p:nvSpPr>
          <p:cNvPr id="5" name="Text 1"/>
          <p:cNvSpPr/>
          <p:nvPr/>
        </p:nvSpPr>
        <p:spPr>
          <a:xfrm>
            <a:off x="2268025" y="4294704"/>
            <a:ext cx="11568589"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6" name="Text 2"/>
          <p:cNvSpPr/>
          <p:nvPr/>
        </p:nvSpPr>
        <p:spPr>
          <a:xfrm>
            <a:off x="2268024" y="3879580"/>
            <a:ext cx="11568589"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Tuân thủ quy định an toàn</a:t>
            </a:r>
            <a:r>
              <a:rPr lang="en-US" sz="1750" kern="0" spc="-36" dirty="0">
                <a:solidFill>
                  <a:srgbClr val="2B4150"/>
                </a:solidFill>
                <a:latin typeface="PT Serif" pitchFamily="34" charset="0"/>
                <a:ea typeface="PT Serif" pitchFamily="34" charset="-122"/>
                <a:cs typeface="PT Serif" pitchFamily="34" charset="-120"/>
              </a:rPr>
              <a:t> khi vận hành máy đổ mút tự động bảo vệ người lao động và tối ưu hiệu suất.</a:t>
            </a:r>
            <a:endParaRPr lang="en-US" sz="1750" dirty="0"/>
          </a:p>
        </p:txBody>
      </p:sp>
      <p:sp>
        <p:nvSpPr>
          <p:cNvPr id="7" name="Text 3"/>
          <p:cNvSpPr/>
          <p:nvPr/>
        </p:nvSpPr>
        <p:spPr>
          <a:xfrm>
            <a:off x="2268025" y="4414481"/>
            <a:ext cx="11568589"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Đào tạo kỹ lưỡng</a:t>
            </a:r>
            <a:r>
              <a:rPr lang="en-US" sz="1750" kern="0" spc="-36" dirty="0">
                <a:solidFill>
                  <a:srgbClr val="2B4150"/>
                </a:solidFill>
                <a:latin typeface="PT Serif" pitchFamily="34" charset="0"/>
                <a:ea typeface="PT Serif" pitchFamily="34" charset="-122"/>
                <a:cs typeface="PT Serif" pitchFamily="34" charset="-120"/>
              </a:rPr>
              <a:t> cho nhân viên về quy trình vận hành, cách xử lý sự cố và nhận diện nguy hiểm.</a:t>
            </a:r>
            <a:endParaRPr lang="en-US" sz="1750" dirty="0"/>
          </a:p>
        </p:txBody>
      </p:sp>
      <p:sp>
        <p:nvSpPr>
          <p:cNvPr id="8" name="Text 4"/>
          <p:cNvSpPr/>
          <p:nvPr/>
        </p:nvSpPr>
        <p:spPr>
          <a:xfrm>
            <a:off x="2268023" y="4931198"/>
            <a:ext cx="11568589" cy="452566"/>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Sử dụng thiết bị bảo hộ cá nhân (PPE)</a:t>
            </a:r>
            <a:r>
              <a:rPr lang="en-US" sz="1750" kern="0" spc="-36" dirty="0">
                <a:solidFill>
                  <a:srgbClr val="2B4150"/>
                </a:solidFill>
                <a:latin typeface="PT Serif" pitchFamily="34" charset="0"/>
                <a:ea typeface="PT Serif" pitchFamily="34" charset="-122"/>
                <a:cs typeface="PT Serif" pitchFamily="34" charset="-120"/>
              </a:rPr>
              <a:t> như găng tay, kính bảo hộ, áo khoác chống nhiệt để giảm thiểu chấn thương.</a:t>
            </a:r>
            <a:endParaRPr lang="en-US" sz="1750" dirty="0"/>
          </a:p>
        </p:txBody>
      </p:sp>
      <p:sp>
        <p:nvSpPr>
          <p:cNvPr id="9" name="Text 5"/>
          <p:cNvSpPr/>
          <p:nvPr/>
        </p:nvSpPr>
        <p:spPr>
          <a:xfrm>
            <a:off x="2268022" y="5516433"/>
            <a:ext cx="11568589"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Kiểm tra máy trước khi vận hành</a:t>
            </a:r>
            <a:r>
              <a:rPr lang="en-US" sz="1750" kern="0" spc="-36" dirty="0">
                <a:solidFill>
                  <a:srgbClr val="2B4150"/>
                </a:solidFill>
                <a:latin typeface="PT Serif" pitchFamily="34" charset="0"/>
                <a:ea typeface="PT Serif" pitchFamily="34" charset="-122"/>
                <a:cs typeface="PT Serif" pitchFamily="34" charset="-120"/>
              </a:rPr>
              <a:t>, đảm bảo không có vật cản hay sự cố.</a:t>
            </a:r>
            <a:endParaRPr lang="en-US" sz="1750" dirty="0"/>
          </a:p>
        </p:txBody>
      </p:sp>
      <p:sp>
        <p:nvSpPr>
          <p:cNvPr id="10" name="Text 6"/>
          <p:cNvSpPr/>
          <p:nvPr/>
        </p:nvSpPr>
        <p:spPr>
          <a:xfrm>
            <a:off x="2268025" y="6012772"/>
            <a:ext cx="11568589"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Bảo trì định kỳ</a:t>
            </a:r>
            <a:r>
              <a:rPr lang="en-US" sz="1750" kern="0" spc="-36" dirty="0">
                <a:solidFill>
                  <a:srgbClr val="2B4150"/>
                </a:solidFill>
                <a:latin typeface="PT Serif" pitchFamily="34" charset="0"/>
                <a:ea typeface="PT Serif" pitchFamily="34" charset="-122"/>
                <a:cs typeface="PT Serif" pitchFamily="34" charset="-120"/>
              </a:rPr>
              <a:t> để đảm bảo máy móc hoạt động ổn định, an toàn.</a:t>
            </a:r>
            <a:endParaRPr lang="en-US" sz="1750" dirty="0"/>
          </a:p>
        </p:txBody>
      </p:sp>
      <p:sp>
        <p:nvSpPr>
          <p:cNvPr id="11" name="Text 7"/>
          <p:cNvSpPr/>
          <p:nvPr/>
        </p:nvSpPr>
        <p:spPr>
          <a:xfrm>
            <a:off x="2268025" y="6508344"/>
            <a:ext cx="11568589"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Hệ thống báo cáo tai nạn và sự cố</a:t>
            </a:r>
            <a:r>
              <a:rPr lang="en-US" sz="1750" kern="0" spc="-36" dirty="0">
                <a:solidFill>
                  <a:srgbClr val="2B4150"/>
                </a:solidFill>
                <a:latin typeface="PT Serif" pitchFamily="34" charset="0"/>
                <a:ea typeface="PT Serif" pitchFamily="34" charset="-122"/>
                <a:cs typeface="PT Serif" pitchFamily="34" charset="-120"/>
              </a:rPr>
              <a:t> giúp phát hiện và khắc phục nguy cơ sớm.</a:t>
            </a:r>
            <a:endParaRPr lang="en-US" sz="1750" dirty="0"/>
          </a:p>
        </p:txBody>
      </p:sp>
      <p:sp>
        <p:nvSpPr>
          <p:cNvPr id="12" name="Rectangle 11">
            <a:extLst>
              <a:ext uri="{FF2B5EF4-FFF2-40B4-BE49-F238E27FC236}">
                <a16:creationId xmlns:a16="http://schemas.microsoft.com/office/drawing/2014/main" id="{C1149B16-67BF-D1EF-E203-077DE8C9E38B}"/>
              </a:ext>
            </a:extLst>
          </p:cNvPr>
          <p:cNvSpPr/>
          <p:nvPr/>
        </p:nvSpPr>
        <p:spPr>
          <a:xfrm>
            <a:off x="984738" y="3345151"/>
            <a:ext cx="733530" cy="2171282"/>
          </a:xfrm>
          <a:prstGeom prst="rect">
            <a:avLst/>
          </a:prstGeom>
          <a:solidFill>
            <a:srgbClr val="124E73"/>
          </a:solidFill>
          <a:ln>
            <a:solidFill>
              <a:srgbClr val="124E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BFACF38-EC42-A429-F347-FE5D0CE5E7A5}"/>
              </a:ext>
            </a:extLst>
          </p:cNvPr>
          <p:cNvPicPr>
            <a:picLocks noChangeAspect="1"/>
          </p:cNvPicPr>
          <p:nvPr/>
        </p:nvPicPr>
        <p:blipFill>
          <a:blip r:embed="rId5"/>
          <a:stretch>
            <a:fillRect/>
          </a:stretch>
        </p:blipFill>
        <p:spPr>
          <a:xfrm>
            <a:off x="11877150" y="7416541"/>
            <a:ext cx="2550447" cy="7897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172700" y="2828975"/>
            <a:ext cx="4457700" cy="4457700"/>
          </a:xfrm>
          <a:prstGeom prst="rect">
            <a:avLst/>
          </a:prstGeom>
        </p:spPr>
      </p:pic>
      <p:sp>
        <p:nvSpPr>
          <p:cNvPr id="3" name="Text 0"/>
          <p:cNvSpPr/>
          <p:nvPr/>
        </p:nvSpPr>
        <p:spPr>
          <a:xfrm>
            <a:off x="2259925" y="1079897"/>
            <a:ext cx="4624149" cy="425291"/>
          </a:xfrm>
          <a:prstGeom prst="rect">
            <a:avLst/>
          </a:prstGeom>
          <a:noFill/>
          <a:ln/>
        </p:spPr>
        <p:txBody>
          <a:bodyPr wrap="none" lIns="0" tIns="0" rIns="0" bIns="0" rtlCol="0" anchor="t"/>
          <a:lstStyle/>
          <a:p>
            <a:pPr marL="0" indent="0" algn="ctr">
              <a:lnSpc>
                <a:spcPts val="3300"/>
              </a:lnSpc>
              <a:buNone/>
            </a:pPr>
            <a:r>
              <a:rPr lang="en-US" sz="3200" b="1" kern="0" spc="-80" dirty="0">
                <a:solidFill>
                  <a:srgbClr val="124E73"/>
                </a:solidFill>
                <a:latin typeface="Montserrat Medium" panose="00000600000000000000" pitchFamily="2" charset="0"/>
                <a:ea typeface="MuseoModerno Bold" pitchFamily="34" charset="-122"/>
                <a:cs typeface="MuseoModerno Bold" pitchFamily="34" charset="-120"/>
              </a:rPr>
              <a:t>II. Thành Phần Và Chức Năng</a:t>
            </a:r>
            <a:endParaRPr lang="en-US" sz="3200" dirty="0"/>
          </a:p>
        </p:txBody>
      </p:sp>
      <p:sp>
        <p:nvSpPr>
          <p:cNvPr id="4" name="Shape 1"/>
          <p:cNvSpPr/>
          <p:nvPr/>
        </p:nvSpPr>
        <p:spPr>
          <a:xfrm>
            <a:off x="891897" y="1760339"/>
            <a:ext cx="30480" cy="5389245"/>
          </a:xfrm>
          <a:prstGeom prst="roundRect">
            <a:avLst>
              <a:gd name="adj" fmla="val 312558"/>
            </a:avLst>
          </a:prstGeom>
          <a:solidFill>
            <a:srgbClr val="B9D0DE"/>
          </a:solidFill>
          <a:ln/>
        </p:spPr>
      </p:sp>
      <p:sp>
        <p:nvSpPr>
          <p:cNvPr id="5" name="Shape 2"/>
          <p:cNvSpPr/>
          <p:nvPr/>
        </p:nvSpPr>
        <p:spPr>
          <a:xfrm>
            <a:off x="1075075" y="2198608"/>
            <a:ext cx="793790" cy="30480"/>
          </a:xfrm>
          <a:prstGeom prst="roundRect">
            <a:avLst>
              <a:gd name="adj" fmla="val 312558"/>
            </a:avLst>
          </a:prstGeom>
          <a:solidFill>
            <a:srgbClr val="2B678C"/>
          </a:solidFill>
          <a:ln/>
        </p:spPr>
      </p:sp>
      <p:sp>
        <p:nvSpPr>
          <p:cNvPr id="6" name="Shape 3"/>
          <p:cNvSpPr/>
          <p:nvPr/>
        </p:nvSpPr>
        <p:spPr>
          <a:xfrm>
            <a:off x="708720" y="2015490"/>
            <a:ext cx="396835" cy="396835"/>
          </a:xfrm>
          <a:prstGeom prst="roundRect">
            <a:avLst>
              <a:gd name="adj" fmla="val 24007"/>
            </a:avLst>
          </a:prstGeom>
          <a:solidFill>
            <a:srgbClr val="124E73"/>
          </a:solidFill>
          <a:ln w="7620">
            <a:solidFill>
              <a:srgbClr val="2B678C"/>
            </a:solidFill>
            <a:prstDash val="solid"/>
          </a:ln>
        </p:spPr>
      </p:sp>
      <p:sp>
        <p:nvSpPr>
          <p:cNvPr id="7" name="Text 4"/>
          <p:cNvSpPr/>
          <p:nvPr/>
        </p:nvSpPr>
        <p:spPr>
          <a:xfrm>
            <a:off x="2154674" y="1987153"/>
            <a:ext cx="3791664" cy="354330"/>
          </a:xfrm>
          <a:prstGeom prst="rect">
            <a:avLst/>
          </a:prstGeom>
          <a:noFill/>
          <a:ln/>
        </p:spPr>
        <p:txBody>
          <a:bodyPr wrap="none" lIns="0" tIns="0" rIns="0" bIns="0" rtlCol="0" anchor="t"/>
          <a:lstStyle/>
          <a:p>
            <a:pPr marL="0" indent="0">
              <a:lnSpc>
                <a:spcPts val="2750"/>
              </a:lnSpc>
              <a:buNone/>
            </a:pPr>
            <a:r>
              <a:rPr lang="en-US" sz="2800" b="1" kern="0" spc="-67" dirty="0">
                <a:solidFill>
                  <a:srgbClr val="2B4150"/>
                </a:solidFill>
                <a:latin typeface="Montserrat Medium" panose="00000600000000000000" pitchFamily="2" charset="0"/>
                <a:ea typeface="MuseoModerno Bold" pitchFamily="34" charset="-122"/>
                <a:cs typeface="MuseoModerno Bold" pitchFamily="34" charset="-120"/>
              </a:rPr>
              <a:t>A. Các thành phần khác nhau</a:t>
            </a:r>
            <a:endParaRPr lang="en-US" sz="2800" dirty="0"/>
          </a:p>
        </p:txBody>
      </p:sp>
      <p:sp>
        <p:nvSpPr>
          <p:cNvPr id="8" name="Text 5"/>
          <p:cNvSpPr/>
          <p:nvPr/>
        </p:nvSpPr>
        <p:spPr>
          <a:xfrm>
            <a:off x="2154674" y="2477572"/>
            <a:ext cx="6195536"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9" name="Text 6"/>
          <p:cNvSpPr/>
          <p:nvPr/>
        </p:nvSpPr>
        <p:spPr>
          <a:xfrm>
            <a:off x="1900028" y="3134476"/>
            <a:ext cx="8506627"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Cấu trúc máy</a:t>
            </a:r>
            <a:r>
              <a:rPr lang="en-US" sz="1750" kern="0" spc="-36" dirty="0">
                <a:solidFill>
                  <a:srgbClr val="2B4150"/>
                </a:solidFill>
                <a:latin typeface="PT Serif" pitchFamily="34" charset="0"/>
                <a:ea typeface="PT Serif" pitchFamily="34" charset="-122"/>
                <a:cs typeface="PT Serif" pitchFamily="34" charset="-120"/>
              </a:rPr>
              <a:t>: Khung máy chắc chắn, hệ thống cung cấp nguyên liệu, bộ phận điều khiển, hệ thống xả sản phẩm.</a:t>
            </a:r>
            <a:endParaRPr lang="en-US" sz="1750" dirty="0"/>
          </a:p>
        </p:txBody>
      </p:sp>
      <p:sp>
        <p:nvSpPr>
          <p:cNvPr id="10" name="Text 7"/>
          <p:cNvSpPr/>
          <p:nvPr/>
        </p:nvSpPr>
        <p:spPr>
          <a:xfrm>
            <a:off x="1899008" y="4125036"/>
            <a:ext cx="8506627"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Khung máy</a:t>
            </a:r>
            <a:r>
              <a:rPr lang="en-US" sz="1750" kern="0" spc="-36" dirty="0">
                <a:solidFill>
                  <a:srgbClr val="2B4150"/>
                </a:solidFill>
                <a:latin typeface="PT Serif" pitchFamily="34" charset="0"/>
                <a:ea typeface="PT Serif" pitchFamily="34" charset="-122"/>
                <a:cs typeface="PT Serif" pitchFamily="34" charset="-120"/>
              </a:rPr>
              <a:t>: Làm từ vật liệu bền, đảm bảo ổn định và chịu tác động môi trường.</a:t>
            </a:r>
            <a:endParaRPr lang="en-US" sz="1750" dirty="0"/>
          </a:p>
        </p:txBody>
      </p:sp>
      <p:sp>
        <p:nvSpPr>
          <p:cNvPr id="11" name="Text 8"/>
          <p:cNvSpPr/>
          <p:nvPr/>
        </p:nvSpPr>
        <p:spPr>
          <a:xfrm>
            <a:off x="1900028" y="4764206"/>
            <a:ext cx="8506627"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Nguyên lý hoạt động</a:t>
            </a:r>
            <a:r>
              <a:rPr lang="en-US" sz="1750" kern="0" spc="-36" dirty="0">
                <a:solidFill>
                  <a:srgbClr val="2B4150"/>
                </a:solidFill>
                <a:latin typeface="PT Serif" pitchFamily="34" charset="0"/>
                <a:ea typeface="PT Serif" pitchFamily="34" charset="-122"/>
                <a:cs typeface="PT Serif" pitchFamily="34" charset="-120"/>
              </a:rPr>
              <a:t>: Cung cấp nguyên liệu (mút, keo), trộn và gia nhiệt để tạo hỗn hợp đồng nhất.</a:t>
            </a:r>
            <a:endParaRPr lang="en-US" sz="1750" dirty="0"/>
          </a:p>
        </p:txBody>
      </p:sp>
      <p:sp>
        <p:nvSpPr>
          <p:cNvPr id="12" name="Text 9"/>
          <p:cNvSpPr/>
          <p:nvPr/>
        </p:nvSpPr>
        <p:spPr>
          <a:xfrm>
            <a:off x="1868865" y="5754766"/>
            <a:ext cx="8506627"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Bơm vào khuôn</a:t>
            </a:r>
            <a:r>
              <a:rPr lang="en-US" sz="1750" kern="0" spc="-36" dirty="0">
                <a:solidFill>
                  <a:srgbClr val="2B4150"/>
                </a:solidFill>
                <a:latin typeface="PT Serif" pitchFamily="34" charset="0"/>
                <a:ea typeface="PT Serif" pitchFamily="34" charset="-122"/>
                <a:cs typeface="PT Serif" pitchFamily="34" charset="-120"/>
              </a:rPr>
              <a:t>: Hỗn hợp được đổ vào khuôn theo thông số kỹ thuật đã cài đặt.</a:t>
            </a:r>
            <a:endParaRPr lang="en-US" sz="1750" dirty="0"/>
          </a:p>
        </p:txBody>
      </p:sp>
      <p:sp>
        <p:nvSpPr>
          <p:cNvPr id="13" name="Text 10"/>
          <p:cNvSpPr/>
          <p:nvPr/>
        </p:nvSpPr>
        <p:spPr>
          <a:xfrm>
            <a:off x="1868865" y="6393936"/>
            <a:ext cx="8506627"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Hệ thống xả</a:t>
            </a:r>
            <a:r>
              <a:rPr lang="en-US" sz="1750" kern="0" spc="-36" dirty="0">
                <a:solidFill>
                  <a:srgbClr val="2B4150"/>
                </a:solidFill>
                <a:latin typeface="PT Serif" pitchFamily="34" charset="0"/>
                <a:ea typeface="PT Serif" pitchFamily="34" charset="-122"/>
                <a:cs typeface="PT Serif" pitchFamily="34" charset="-120"/>
              </a:rPr>
              <a:t>: Sản phẩm hoàn thiện được lấy ra và chuẩn bị đóng gói.</a:t>
            </a:r>
            <a:endParaRPr lang="en-US" sz="1750" dirty="0"/>
          </a:p>
        </p:txBody>
      </p:sp>
      <p:pic>
        <p:nvPicPr>
          <p:cNvPr id="14" name="Picture 13">
            <a:extLst>
              <a:ext uri="{FF2B5EF4-FFF2-40B4-BE49-F238E27FC236}">
                <a16:creationId xmlns:a16="http://schemas.microsoft.com/office/drawing/2014/main" id="{9AD9FA96-BBE3-ABBB-5331-648C2EA1CB7D}"/>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905218" y="-57464"/>
            <a:ext cx="4312162" cy="4312162"/>
          </a:xfrm>
          <a:prstGeom prst="rect">
            <a:avLst/>
          </a:prstGeom>
        </p:spPr>
      </p:pic>
      <p:sp>
        <p:nvSpPr>
          <p:cNvPr id="3" name="Shape 0"/>
          <p:cNvSpPr/>
          <p:nvPr/>
        </p:nvSpPr>
        <p:spPr>
          <a:xfrm>
            <a:off x="891897" y="3816429"/>
            <a:ext cx="30480" cy="3246120"/>
          </a:xfrm>
          <a:prstGeom prst="roundRect">
            <a:avLst>
              <a:gd name="adj" fmla="val 312558"/>
            </a:avLst>
          </a:prstGeom>
          <a:solidFill>
            <a:srgbClr val="B9D0DE"/>
          </a:solidFill>
          <a:ln/>
        </p:spPr>
      </p:sp>
      <p:sp>
        <p:nvSpPr>
          <p:cNvPr id="4" name="Shape 1"/>
          <p:cNvSpPr/>
          <p:nvPr/>
        </p:nvSpPr>
        <p:spPr>
          <a:xfrm>
            <a:off x="1075075" y="4254698"/>
            <a:ext cx="793790" cy="30480"/>
          </a:xfrm>
          <a:prstGeom prst="roundRect">
            <a:avLst>
              <a:gd name="adj" fmla="val 312558"/>
            </a:avLst>
          </a:prstGeom>
          <a:solidFill>
            <a:srgbClr val="2B678C"/>
          </a:solidFill>
          <a:ln/>
        </p:spPr>
      </p:sp>
      <p:sp>
        <p:nvSpPr>
          <p:cNvPr id="5" name="Shape 2"/>
          <p:cNvSpPr/>
          <p:nvPr/>
        </p:nvSpPr>
        <p:spPr>
          <a:xfrm>
            <a:off x="708720" y="4071580"/>
            <a:ext cx="396835" cy="396835"/>
          </a:xfrm>
          <a:prstGeom prst="roundRect">
            <a:avLst>
              <a:gd name="adj" fmla="val 24007"/>
            </a:avLst>
          </a:prstGeom>
          <a:solidFill>
            <a:srgbClr val="124E73"/>
          </a:solidFill>
          <a:ln w="7620">
            <a:solidFill>
              <a:srgbClr val="2B678C"/>
            </a:solidFill>
            <a:prstDash val="solid"/>
          </a:ln>
        </p:spPr>
      </p:sp>
      <p:sp>
        <p:nvSpPr>
          <p:cNvPr id="6" name="Text 3"/>
          <p:cNvSpPr/>
          <p:nvPr/>
        </p:nvSpPr>
        <p:spPr>
          <a:xfrm>
            <a:off x="3812652" y="3961731"/>
            <a:ext cx="4620816" cy="354330"/>
          </a:xfrm>
          <a:prstGeom prst="rect">
            <a:avLst/>
          </a:prstGeom>
          <a:noFill/>
          <a:ln/>
        </p:spPr>
        <p:txBody>
          <a:bodyPr wrap="none" lIns="0" tIns="0" rIns="0" bIns="0" rtlCol="0" anchor="t"/>
          <a:lstStyle/>
          <a:p>
            <a:pPr marL="0" indent="0">
              <a:lnSpc>
                <a:spcPts val="2750"/>
              </a:lnSpc>
              <a:buNone/>
            </a:pPr>
            <a:r>
              <a:rPr lang="en-US" sz="3200" b="1" kern="0" spc="-67" dirty="0">
                <a:solidFill>
                  <a:srgbClr val="2B4150"/>
                </a:solidFill>
                <a:latin typeface="Montserrat Medium" panose="00000600000000000000" pitchFamily="2" charset="0"/>
                <a:ea typeface="MuseoModerno Bold" pitchFamily="34" charset="-122"/>
                <a:cs typeface="MuseoModerno Bold" pitchFamily="34" charset="-120"/>
              </a:rPr>
              <a:t>B. Cấu trúc và nguyên lý hoạt động </a:t>
            </a:r>
            <a:endParaRPr lang="en-US" sz="3200" dirty="0"/>
          </a:p>
        </p:txBody>
      </p:sp>
      <p:sp>
        <p:nvSpPr>
          <p:cNvPr id="7" name="Text 4"/>
          <p:cNvSpPr/>
          <p:nvPr/>
        </p:nvSpPr>
        <p:spPr>
          <a:xfrm>
            <a:off x="2154674" y="4533662"/>
            <a:ext cx="11681936"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8" name="Text 5"/>
          <p:cNvSpPr/>
          <p:nvPr/>
        </p:nvSpPr>
        <p:spPr>
          <a:xfrm>
            <a:off x="2154674" y="4862453"/>
            <a:ext cx="11681936" cy="362903"/>
          </a:xfrm>
          <a:prstGeom prst="rect">
            <a:avLst/>
          </a:prstGeom>
          <a:noFill/>
          <a:ln/>
        </p:spPr>
        <p:txBody>
          <a:bodyPr wrap="none" lIns="0" tIns="0" rIns="0" bIns="0" rtlCol="0" anchor="t"/>
          <a:lstStyle/>
          <a:p>
            <a:pPr marL="342900" indent="-342900" algn="l">
              <a:lnSpc>
                <a:spcPts val="2850"/>
              </a:lnSpc>
              <a:buSzPct val="100000"/>
              <a:buChar char="•"/>
            </a:pPr>
            <a:r>
              <a:rPr lang="en-US" b="1" kern="0" spc="-36" dirty="0">
                <a:solidFill>
                  <a:srgbClr val="2B4150"/>
                </a:solidFill>
                <a:latin typeface="PT Serif" pitchFamily="34" charset="0"/>
                <a:ea typeface="PT Serif" pitchFamily="34" charset="-122"/>
                <a:cs typeface="PT Serif" pitchFamily="34" charset="-120"/>
              </a:rPr>
              <a:t>Cấu trúc máy</a:t>
            </a:r>
            <a:r>
              <a:rPr lang="en-US" kern="0" spc="-36" dirty="0">
                <a:solidFill>
                  <a:srgbClr val="2B4150"/>
                </a:solidFill>
                <a:latin typeface="PT Serif" pitchFamily="34" charset="0"/>
                <a:ea typeface="PT Serif" pitchFamily="34" charset="-122"/>
                <a:cs typeface="PT Serif" pitchFamily="34" charset="-120"/>
              </a:rPr>
              <a:t>: Khung chắc chắn, hệ thống cung cấp nguyên liệu, bộ điều khiển, hệ thống xả sản phẩm.</a:t>
            </a:r>
            <a:endParaRPr lang="en-US" dirty="0"/>
          </a:p>
        </p:txBody>
      </p:sp>
      <p:sp>
        <p:nvSpPr>
          <p:cNvPr id="9" name="Text 6"/>
          <p:cNvSpPr/>
          <p:nvPr/>
        </p:nvSpPr>
        <p:spPr>
          <a:xfrm>
            <a:off x="2154674" y="5474851"/>
            <a:ext cx="11681936" cy="362903"/>
          </a:xfrm>
          <a:prstGeom prst="rect">
            <a:avLst/>
          </a:prstGeom>
          <a:noFill/>
          <a:ln/>
        </p:spPr>
        <p:txBody>
          <a:bodyPr wrap="none" lIns="0" tIns="0" rIns="0" bIns="0" rtlCol="0" anchor="t"/>
          <a:lstStyle/>
          <a:p>
            <a:pPr marL="342900" indent="-342900" algn="l">
              <a:lnSpc>
                <a:spcPts val="2850"/>
              </a:lnSpc>
              <a:buSzPct val="100000"/>
              <a:buChar char="•"/>
            </a:pPr>
            <a:r>
              <a:rPr lang="en-US" b="1" kern="0" spc="-36" dirty="0">
                <a:solidFill>
                  <a:srgbClr val="2B4150"/>
                </a:solidFill>
                <a:latin typeface="PT Serif" pitchFamily="34" charset="0"/>
                <a:ea typeface="PT Serif" pitchFamily="34" charset="-122"/>
                <a:cs typeface="PT Serif" pitchFamily="34" charset="-120"/>
              </a:rPr>
              <a:t>Nguyên lý hoạt động</a:t>
            </a:r>
            <a:r>
              <a:rPr lang="en-US" kern="0" spc="-36" dirty="0">
                <a:solidFill>
                  <a:srgbClr val="2B4150"/>
                </a:solidFill>
                <a:latin typeface="PT Serif" pitchFamily="34" charset="0"/>
                <a:ea typeface="PT Serif" pitchFamily="34" charset="-122"/>
                <a:cs typeface="PT Serif" pitchFamily="34" charset="-120"/>
              </a:rPr>
              <a:t>: Cung cấp nguyên liệu (mút, keo), trộn và gia nhiệt để tạo hỗn hợp đồng nhất.</a:t>
            </a:r>
            <a:endParaRPr lang="en-US" dirty="0"/>
          </a:p>
        </p:txBody>
      </p:sp>
      <p:sp>
        <p:nvSpPr>
          <p:cNvPr id="10" name="Text 7"/>
          <p:cNvSpPr/>
          <p:nvPr/>
        </p:nvSpPr>
        <p:spPr>
          <a:xfrm>
            <a:off x="2496318" y="5956602"/>
            <a:ext cx="11681936" cy="362903"/>
          </a:xfrm>
          <a:prstGeom prst="rect">
            <a:avLst/>
          </a:prstGeom>
          <a:noFill/>
          <a:ln/>
        </p:spPr>
        <p:txBody>
          <a:bodyPr wrap="none" lIns="0" tIns="0" rIns="0" bIns="0" rtlCol="0" anchor="t"/>
          <a:lstStyle/>
          <a:p>
            <a:pPr marL="0" indent="0" algn="l">
              <a:lnSpc>
                <a:spcPts val="2850"/>
              </a:lnSpc>
              <a:buNone/>
            </a:pPr>
            <a:r>
              <a:rPr lang="en-US" sz="1600" b="1" kern="0" spc="-36" dirty="0">
                <a:solidFill>
                  <a:srgbClr val="2B4150"/>
                </a:solidFill>
                <a:latin typeface="PT Serif" pitchFamily="34" charset="0"/>
                <a:ea typeface="PT Serif" pitchFamily="34" charset="-122"/>
                <a:cs typeface="PT Serif" pitchFamily="34" charset="-120"/>
              </a:rPr>
              <a:t>Bơm vào khuôn</a:t>
            </a:r>
            <a:r>
              <a:rPr lang="en-US" sz="1600" kern="0" spc="-36" dirty="0">
                <a:solidFill>
                  <a:srgbClr val="2B4150"/>
                </a:solidFill>
                <a:latin typeface="PT Serif" pitchFamily="34" charset="0"/>
                <a:ea typeface="PT Serif" pitchFamily="34" charset="-122"/>
                <a:cs typeface="PT Serif" pitchFamily="34" charset="-120"/>
              </a:rPr>
              <a:t>: Hỗn hợp được đổ vào khuôn theo thông số kỹ thuật.</a:t>
            </a:r>
            <a:endParaRPr lang="en-US" sz="1600" dirty="0"/>
          </a:p>
        </p:txBody>
      </p:sp>
      <p:sp>
        <p:nvSpPr>
          <p:cNvPr id="11" name="Text 8"/>
          <p:cNvSpPr/>
          <p:nvPr/>
        </p:nvSpPr>
        <p:spPr>
          <a:xfrm>
            <a:off x="2496318" y="6455593"/>
            <a:ext cx="11681936" cy="362903"/>
          </a:xfrm>
          <a:prstGeom prst="rect">
            <a:avLst/>
          </a:prstGeom>
          <a:noFill/>
          <a:ln/>
        </p:spPr>
        <p:txBody>
          <a:bodyPr wrap="none" lIns="0" tIns="0" rIns="0" bIns="0" rtlCol="0" anchor="t"/>
          <a:lstStyle/>
          <a:p>
            <a:pPr marL="0" indent="0" algn="l">
              <a:lnSpc>
                <a:spcPts val="2850"/>
              </a:lnSpc>
              <a:buNone/>
            </a:pPr>
            <a:r>
              <a:rPr lang="en-US" sz="1600" b="1" kern="0" spc="-36" dirty="0">
                <a:solidFill>
                  <a:srgbClr val="2B4150"/>
                </a:solidFill>
                <a:latin typeface="PT Serif" pitchFamily="34" charset="0"/>
                <a:ea typeface="PT Serif" pitchFamily="34" charset="-122"/>
                <a:cs typeface="PT Serif" pitchFamily="34" charset="-120"/>
              </a:rPr>
              <a:t>Hệ thống xả</a:t>
            </a:r>
            <a:r>
              <a:rPr lang="en-US" sz="1600" kern="0" spc="-36" dirty="0">
                <a:solidFill>
                  <a:srgbClr val="2B4150"/>
                </a:solidFill>
                <a:latin typeface="PT Serif" pitchFamily="34" charset="0"/>
                <a:ea typeface="PT Serif" pitchFamily="34" charset="-122"/>
                <a:cs typeface="PT Serif" pitchFamily="34" charset="-120"/>
              </a:rPr>
              <a:t>: Sản phẩm hoàn thiện được lấy ra, chuẩn bị đóng gói.</a:t>
            </a:r>
            <a:endParaRPr lang="en-US" sz="1600" dirty="0"/>
          </a:p>
        </p:txBody>
      </p:sp>
      <p:pic>
        <p:nvPicPr>
          <p:cNvPr id="12" name="Picture 11">
            <a:extLst>
              <a:ext uri="{FF2B5EF4-FFF2-40B4-BE49-F238E27FC236}">
                <a16:creationId xmlns:a16="http://schemas.microsoft.com/office/drawing/2014/main" id="{94DF83D6-A552-B202-BB2C-9BB035632354}"/>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1075072" y="2008349"/>
            <a:ext cx="45719" cy="4979396"/>
          </a:xfrm>
          <a:prstGeom prst="roundRect">
            <a:avLst>
              <a:gd name="adj" fmla="val 312558"/>
            </a:avLst>
          </a:prstGeom>
          <a:solidFill>
            <a:srgbClr val="B9D0DE"/>
          </a:solidFill>
          <a:ln/>
        </p:spPr>
      </p:sp>
      <p:sp>
        <p:nvSpPr>
          <p:cNvPr id="3" name="Shape 1"/>
          <p:cNvSpPr/>
          <p:nvPr/>
        </p:nvSpPr>
        <p:spPr>
          <a:xfrm>
            <a:off x="1258251" y="2446618"/>
            <a:ext cx="793790" cy="30480"/>
          </a:xfrm>
          <a:prstGeom prst="roundRect">
            <a:avLst>
              <a:gd name="adj" fmla="val 312558"/>
            </a:avLst>
          </a:prstGeom>
          <a:solidFill>
            <a:srgbClr val="2B678C"/>
          </a:solidFill>
          <a:ln/>
        </p:spPr>
      </p:sp>
      <p:sp>
        <p:nvSpPr>
          <p:cNvPr id="4" name="Shape 2"/>
          <p:cNvSpPr/>
          <p:nvPr/>
        </p:nvSpPr>
        <p:spPr>
          <a:xfrm>
            <a:off x="891896" y="2263500"/>
            <a:ext cx="396835" cy="396835"/>
          </a:xfrm>
          <a:prstGeom prst="roundRect">
            <a:avLst>
              <a:gd name="adj" fmla="val 24007"/>
            </a:avLst>
          </a:prstGeom>
          <a:solidFill>
            <a:srgbClr val="124E73"/>
          </a:solidFill>
          <a:ln w="7620">
            <a:solidFill>
              <a:srgbClr val="2B678C"/>
            </a:solidFill>
            <a:prstDash val="solid"/>
          </a:ln>
        </p:spPr>
      </p:sp>
      <p:sp>
        <p:nvSpPr>
          <p:cNvPr id="5" name="Text 3"/>
          <p:cNvSpPr/>
          <p:nvPr/>
        </p:nvSpPr>
        <p:spPr>
          <a:xfrm>
            <a:off x="2337850" y="2235163"/>
            <a:ext cx="3845243" cy="354330"/>
          </a:xfrm>
          <a:prstGeom prst="rect">
            <a:avLst/>
          </a:prstGeom>
          <a:noFill/>
          <a:ln/>
        </p:spPr>
        <p:txBody>
          <a:bodyPr wrap="none" lIns="0" tIns="0" rIns="0" bIns="0" rtlCol="0" anchor="t"/>
          <a:lstStyle/>
          <a:p>
            <a:pPr marL="0" indent="0">
              <a:lnSpc>
                <a:spcPts val="2750"/>
              </a:lnSpc>
              <a:buNone/>
            </a:pPr>
            <a:r>
              <a:rPr lang="en-US" sz="2800" b="1" kern="0" spc="-67" dirty="0">
                <a:solidFill>
                  <a:srgbClr val="2B4150"/>
                </a:solidFill>
                <a:latin typeface="Montserrat Medium" panose="00000600000000000000" pitchFamily="2" charset="0"/>
                <a:ea typeface="MuseoModerno Bold" pitchFamily="34" charset="-122"/>
                <a:cs typeface="MuseoModerno Bold" pitchFamily="34" charset="-120"/>
              </a:rPr>
              <a:t>C. Ứng dụng trong ngành ô tô</a:t>
            </a:r>
            <a:endParaRPr lang="en-US" sz="2800" dirty="0"/>
          </a:p>
        </p:txBody>
      </p:sp>
      <p:sp>
        <p:nvSpPr>
          <p:cNvPr id="6" name="Text 4"/>
          <p:cNvSpPr/>
          <p:nvPr/>
        </p:nvSpPr>
        <p:spPr>
          <a:xfrm>
            <a:off x="2154674" y="1897142"/>
            <a:ext cx="11681936"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7" name="Text 5"/>
          <p:cNvSpPr/>
          <p:nvPr/>
        </p:nvSpPr>
        <p:spPr>
          <a:xfrm>
            <a:off x="2121690" y="3649745"/>
            <a:ext cx="8380355"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Mút cách âm</a:t>
            </a:r>
            <a:r>
              <a:rPr lang="en-US" sz="1750" kern="0" spc="-36" dirty="0">
                <a:solidFill>
                  <a:srgbClr val="2B4150"/>
                </a:solidFill>
                <a:latin typeface="PT Serif" pitchFamily="34" charset="0"/>
                <a:ea typeface="PT Serif" pitchFamily="34" charset="-122"/>
                <a:cs typeface="PT Serif" pitchFamily="34" charset="-120"/>
              </a:rPr>
              <a:t>: Sản xuất mút cách âm cho khoang động cơ và các bộ phận trong xe, giảm âm thanh và rung động.</a:t>
            </a:r>
            <a:endParaRPr lang="en-US" sz="1750" dirty="0"/>
          </a:p>
        </p:txBody>
      </p:sp>
      <p:sp>
        <p:nvSpPr>
          <p:cNvPr id="8" name="Text 6"/>
          <p:cNvSpPr/>
          <p:nvPr/>
        </p:nvSpPr>
        <p:spPr>
          <a:xfrm>
            <a:off x="2121690" y="4714066"/>
            <a:ext cx="8691920"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Lắp ráp ghế xe</a:t>
            </a:r>
            <a:r>
              <a:rPr lang="en-US" sz="1750" kern="0" spc="-36" dirty="0">
                <a:solidFill>
                  <a:srgbClr val="2B4150"/>
                </a:solidFill>
                <a:latin typeface="PT Serif" pitchFamily="34" charset="0"/>
                <a:ea typeface="PT Serif" pitchFamily="34" charset="-122"/>
                <a:cs typeface="PT Serif" pitchFamily="34" charset="-120"/>
              </a:rPr>
              <a:t>: Đảm bảo sự thoải mái và an toàn cho người sử dụng.</a:t>
            </a:r>
            <a:endParaRPr lang="en-US" sz="1750" dirty="0"/>
          </a:p>
        </p:txBody>
      </p:sp>
      <p:sp>
        <p:nvSpPr>
          <p:cNvPr id="9" name="Text 7"/>
          <p:cNvSpPr/>
          <p:nvPr/>
        </p:nvSpPr>
        <p:spPr>
          <a:xfrm>
            <a:off x="2149499" y="5415485"/>
            <a:ext cx="8691920"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Lợi ích</a:t>
            </a:r>
            <a:r>
              <a:rPr lang="en-US" sz="1750" kern="0" spc="-36" dirty="0">
                <a:solidFill>
                  <a:srgbClr val="2B4150"/>
                </a:solidFill>
                <a:latin typeface="PT Serif" pitchFamily="34" charset="0"/>
                <a:ea typeface="PT Serif" pitchFamily="34" charset="-122"/>
                <a:cs typeface="PT Serif" pitchFamily="34" charset="-120"/>
              </a:rPr>
              <a:t>: Tăng năng suất, giảm lãng phí nguyên liệu, bảo vệ môi trường.</a:t>
            </a:r>
            <a:endParaRPr lang="en-US" sz="1750" dirty="0"/>
          </a:p>
        </p:txBody>
      </p:sp>
      <p:pic>
        <p:nvPicPr>
          <p:cNvPr id="10" name="Image 0" descr="preencoded.png"/>
          <p:cNvPicPr>
            <a:picLocks noChangeAspect="1"/>
          </p:cNvPicPr>
          <p:nvPr/>
        </p:nvPicPr>
        <p:blipFill>
          <a:blip r:embed="rId3"/>
          <a:stretch>
            <a:fillRect/>
          </a:stretch>
        </p:blipFill>
        <p:spPr>
          <a:xfrm flipH="1">
            <a:off x="10765387" y="3184207"/>
            <a:ext cx="3797379" cy="3797379"/>
          </a:xfrm>
          <a:prstGeom prst="rect">
            <a:avLst/>
          </a:prstGeom>
        </p:spPr>
      </p:pic>
      <p:pic>
        <p:nvPicPr>
          <p:cNvPr id="11" name="Picture 10">
            <a:extLst>
              <a:ext uri="{FF2B5EF4-FFF2-40B4-BE49-F238E27FC236}">
                <a16:creationId xmlns:a16="http://schemas.microsoft.com/office/drawing/2014/main" id="{F737FAC5-D4E8-7B94-9C6E-C98FC074A3F4}"/>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916454" y="880348"/>
            <a:ext cx="2797493" cy="2797493"/>
          </a:xfrm>
          <a:prstGeom prst="rect">
            <a:avLst/>
          </a:prstGeom>
        </p:spPr>
      </p:pic>
      <p:sp>
        <p:nvSpPr>
          <p:cNvPr id="3" name="Shape 0"/>
          <p:cNvSpPr/>
          <p:nvPr/>
        </p:nvSpPr>
        <p:spPr>
          <a:xfrm>
            <a:off x="891897" y="3932992"/>
            <a:ext cx="30480" cy="3416141"/>
          </a:xfrm>
          <a:prstGeom prst="roundRect">
            <a:avLst>
              <a:gd name="adj" fmla="val 312558"/>
            </a:avLst>
          </a:prstGeom>
          <a:solidFill>
            <a:srgbClr val="B9D0DE"/>
          </a:solidFill>
          <a:ln/>
        </p:spPr>
      </p:sp>
      <p:sp>
        <p:nvSpPr>
          <p:cNvPr id="4" name="Shape 1"/>
          <p:cNvSpPr/>
          <p:nvPr/>
        </p:nvSpPr>
        <p:spPr>
          <a:xfrm>
            <a:off x="1075075" y="4371261"/>
            <a:ext cx="793790" cy="30480"/>
          </a:xfrm>
          <a:prstGeom prst="roundRect">
            <a:avLst>
              <a:gd name="adj" fmla="val 312558"/>
            </a:avLst>
          </a:prstGeom>
          <a:solidFill>
            <a:srgbClr val="2B678C"/>
          </a:solidFill>
          <a:ln/>
        </p:spPr>
      </p:sp>
      <p:sp>
        <p:nvSpPr>
          <p:cNvPr id="5" name="Shape 2"/>
          <p:cNvSpPr/>
          <p:nvPr/>
        </p:nvSpPr>
        <p:spPr>
          <a:xfrm>
            <a:off x="708720" y="4188143"/>
            <a:ext cx="396835" cy="396835"/>
          </a:xfrm>
          <a:prstGeom prst="roundRect">
            <a:avLst>
              <a:gd name="adj" fmla="val 24007"/>
            </a:avLst>
          </a:prstGeom>
          <a:solidFill>
            <a:srgbClr val="124E73"/>
          </a:solidFill>
          <a:ln w="7620">
            <a:solidFill>
              <a:srgbClr val="2B678C"/>
            </a:solidFill>
            <a:prstDash val="solid"/>
          </a:ln>
        </p:spPr>
      </p:sp>
      <p:sp>
        <p:nvSpPr>
          <p:cNvPr id="6" name="Text 3"/>
          <p:cNvSpPr/>
          <p:nvPr/>
        </p:nvSpPr>
        <p:spPr>
          <a:xfrm>
            <a:off x="4759047" y="4152183"/>
            <a:ext cx="3236595" cy="354330"/>
          </a:xfrm>
          <a:prstGeom prst="rect">
            <a:avLst/>
          </a:prstGeom>
          <a:noFill/>
          <a:ln/>
        </p:spPr>
        <p:txBody>
          <a:bodyPr wrap="none" lIns="0" tIns="0" rIns="0" bIns="0" rtlCol="0" anchor="t"/>
          <a:lstStyle/>
          <a:p>
            <a:pPr marL="0" indent="0">
              <a:lnSpc>
                <a:spcPts val="2750"/>
              </a:lnSpc>
              <a:buNone/>
            </a:pPr>
            <a:r>
              <a:rPr lang="en-US" sz="3200" b="1" kern="0" spc="-67" dirty="0">
                <a:solidFill>
                  <a:srgbClr val="2B4150"/>
                </a:solidFill>
                <a:latin typeface="Montserrat Medium" panose="00000600000000000000" pitchFamily="2" charset="0"/>
                <a:ea typeface="MuseoModerno Bold" pitchFamily="34" charset="-122"/>
                <a:cs typeface="MuseoModerno Bold" pitchFamily="34" charset="-120"/>
              </a:rPr>
              <a:t>D. Những rủi ro liên quan</a:t>
            </a:r>
            <a:endParaRPr lang="en-US" sz="3200" dirty="0"/>
          </a:p>
        </p:txBody>
      </p:sp>
      <p:sp>
        <p:nvSpPr>
          <p:cNvPr id="7" name="Text 4"/>
          <p:cNvSpPr/>
          <p:nvPr/>
        </p:nvSpPr>
        <p:spPr>
          <a:xfrm>
            <a:off x="2154674" y="4650224"/>
            <a:ext cx="11681936" cy="362903"/>
          </a:xfrm>
          <a:prstGeom prst="rect">
            <a:avLst/>
          </a:prstGeom>
          <a:noFill/>
          <a:ln/>
        </p:spPr>
        <p:txBody>
          <a:bodyPr wrap="none" lIns="0" tIns="0" rIns="0" bIns="0" rtlCol="0" anchor="t"/>
          <a:lstStyle/>
          <a:p>
            <a:pPr marL="0" indent="0">
              <a:lnSpc>
                <a:spcPts val="2850"/>
              </a:lnSpc>
              <a:buNone/>
            </a:pPr>
            <a:endParaRPr lang="en-US" sz="1750" dirty="0"/>
          </a:p>
        </p:txBody>
      </p:sp>
      <p:sp>
        <p:nvSpPr>
          <p:cNvPr id="8" name="Text 5"/>
          <p:cNvSpPr/>
          <p:nvPr/>
        </p:nvSpPr>
        <p:spPr>
          <a:xfrm>
            <a:off x="2154674" y="5092422"/>
            <a:ext cx="1168193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Tai nạn lao động</a:t>
            </a:r>
            <a:r>
              <a:rPr lang="en-US" sz="1750" kern="0" spc="-36" dirty="0">
                <a:solidFill>
                  <a:srgbClr val="2B4150"/>
                </a:solidFill>
                <a:latin typeface="PT Serif" pitchFamily="34" charset="0"/>
                <a:ea typeface="PT Serif" pitchFamily="34" charset="-122"/>
                <a:cs typeface="PT Serif" pitchFamily="34" charset="-120"/>
              </a:rPr>
              <a:t>: Xảy ra khi không tuân thủ quy trình an toàn, máy móc hoạt động với tốc độ cao và áp suất lớn, dễ gây chấn thương.</a:t>
            </a:r>
            <a:endParaRPr lang="en-US" sz="1750" dirty="0"/>
          </a:p>
        </p:txBody>
      </p:sp>
      <p:sp>
        <p:nvSpPr>
          <p:cNvPr id="9" name="Text 6"/>
          <p:cNvSpPr/>
          <p:nvPr/>
        </p:nvSpPr>
        <p:spPr>
          <a:xfrm>
            <a:off x="2154674" y="5954316"/>
            <a:ext cx="11681936" cy="725805"/>
          </a:xfrm>
          <a:prstGeom prst="rect">
            <a:avLst/>
          </a:prstGeom>
          <a:noFill/>
          <a:ln/>
        </p:spPr>
        <p:txBody>
          <a:bodyPr wrap="squar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Tiếp xúc với hóa chất</a:t>
            </a:r>
            <a:r>
              <a:rPr lang="en-US" sz="1750" kern="0" spc="-36" dirty="0">
                <a:solidFill>
                  <a:srgbClr val="2B4150"/>
                </a:solidFill>
                <a:latin typeface="PT Serif" pitchFamily="34" charset="0"/>
                <a:ea typeface="PT Serif" pitchFamily="34" charset="-122"/>
                <a:cs typeface="PT Serif" pitchFamily="34" charset="-120"/>
              </a:rPr>
              <a:t>: Hóa chất trong quy trình chế biến có thể gây kích ứng da hoặc hô hấp nếu không xử lý đúng cách. </a:t>
            </a:r>
            <a:r>
              <a:rPr lang="en-US" sz="1750" b="1" kern="0" spc="-36" dirty="0">
                <a:solidFill>
                  <a:srgbClr val="2B4150"/>
                </a:solidFill>
                <a:latin typeface="PT Serif" pitchFamily="34" charset="0"/>
                <a:ea typeface="PT Serif" pitchFamily="34" charset="-122"/>
                <a:cs typeface="PT Serif" pitchFamily="34" charset="-120"/>
              </a:rPr>
              <a:t>Thiết bị bảo hộ cá nhân</a:t>
            </a:r>
            <a:r>
              <a:rPr lang="en-US" sz="1750" kern="0" spc="-36" dirty="0">
                <a:solidFill>
                  <a:srgbClr val="2B4150"/>
                </a:solidFill>
                <a:latin typeface="PT Serif" pitchFamily="34" charset="0"/>
                <a:ea typeface="PT Serif" pitchFamily="34" charset="-122"/>
                <a:cs typeface="PT Serif" pitchFamily="34" charset="-120"/>
              </a:rPr>
              <a:t> là cần thiết.</a:t>
            </a:r>
            <a:endParaRPr lang="en-US" sz="1750" dirty="0"/>
          </a:p>
        </p:txBody>
      </p:sp>
      <p:sp>
        <p:nvSpPr>
          <p:cNvPr id="10" name="Text 7"/>
          <p:cNvSpPr/>
          <p:nvPr/>
        </p:nvSpPr>
        <p:spPr>
          <a:xfrm>
            <a:off x="2154674" y="6940867"/>
            <a:ext cx="11681936" cy="362903"/>
          </a:xfrm>
          <a:prstGeom prst="rect">
            <a:avLst/>
          </a:prstGeom>
          <a:noFill/>
          <a:ln/>
        </p:spPr>
        <p:txBody>
          <a:bodyPr wrap="none" lIns="0" tIns="0" rIns="0" bIns="0" rtlCol="0" anchor="t"/>
          <a:lstStyle/>
          <a:p>
            <a:pPr marL="342900" indent="-342900" algn="l">
              <a:lnSpc>
                <a:spcPts val="2850"/>
              </a:lnSpc>
              <a:buSzPct val="100000"/>
              <a:buChar char="•"/>
            </a:pPr>
            <a:r>
              <a:rPr lang="en-US" sz="1750" b="1" kern="0" spc="-36" dirty="0">
                <a:solidFill>
                  <a:srgbClr val="2B4150"/>
                </a:solidFill>
                <a:latin typeface="PT Serif" pitchFamily="34" charset="0"/>
                <a:ea typeface="PT Serif" pitchFamily="34" charset="-122"/>
                <a:cs typeface="PT Serif" pitchFamily="34" charset="-120"/>
              </a:rPr>
              <a:t>Thiếu bảo trì định kỳ</a:t>
            </a:r>
            <a:r>
              <a:rPr lang="en-US" sz="1750" kern="0" spc="-36" dirty="0">
                <a:solidFill>
                  <a:srgbClr val="2B4150"/>
                </a:solidFill>
                <a:latin typeface="PT Serif" pitchFamily="34" charset="0"/>
                <a:ea typeface="PT Serif" pitchFamily="34" charset="-122"/>
                <a:cs typeface="PT Serif" pitchFamily="34" charset="-120"/>
              </a:rPr>
              <a:t>: Máy móc không được bảo trì đúng cách dễ hỏng hóc, tăng nguy cơ sự cố kỹ thuật và tai nạn.</a:t>
            </a:r>
            <a:endParaRPr lang="en-US" sz="1750" dirty="0"/>
          </a:p>
        </p:txBody>
      </p:sp>
      <p:pic>
        <p:nvPicPr>
          <p:cNvPr id="11" name="Picture 10">
            <a:extLst>
              <a:ext uri="{FF2B5EF4-FFF2-40B4-BE49-F238E27FC236}">
                <a16:creationId xmlns:a16="http://schemas.microsoft.com/office/drawing/2014/main" id="{F7518C82-4B48-0060-5F3B-017E53E0AC7B}"/>
              </a:ext>
            </a:extLst>
          </p:cNvPr>
          <p:cNvPicPr>
            <a:picLocks noChangeAspect="1"/>
          </p:cNvPicPr>
          <p:nvPr/>
        </p:nvPicPr>
        <p:blipFill>
          <a:blip r:embed="rId4"/>
          <a:stretch>
            <a:fillRect/>
          </a:stretch>
        </p:blipFill>
        <p:spPr>
          <a:xfrm>
            <a:off x="11877150" y="7416541"/>
            <a:ext cx="2550447" cy="7897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3506</Words>
  <Application>Microsoft Office PowerPoint</Application>
  <PresentationFormat>Custom</PresentationFormat>
  <Paragraphs>268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PT Serif</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Nhan Van</cp:lastModifiedBy>
  <cp:revision>4</cp:revision>
  <dcterms:created xsi:type="dcterms:W3CDTF">2024-12-19T04:13:31Z</dcterms:created>
  <dcterms:modified xsi:type="dcterms:W3CDTF">2024-12-19T04:43:38Z</dcterms:modified>
</cp:coreProperties>
</file>