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4630400" cy="8229600"/>
  <p:notesSz cx="8229600" cy="14630400"/>
  <p:embeddedFontLst>
    <p:embeddedFont>
      <p:font typeface="Montserrat Medium" panose="00000600000000000000" pitchFamily="2" charset="0"/>
      <p:regular r:id="rId32"/>
    </p:embeddedFont>
    <p:embeddedFont>
      <p:font typeface="PT Serif" panose="020A0603040505020204" pitchFamily="18"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0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hyperlink" Target="https://antoannamviet.com/tai-lieu-an-toan-lao-dong-van-hanh-may-dan-tem-nhan/" TargetMode="External"/><Relationship Id="rId5" Type="http://schemas.openxmlformats.org/officeDocument/2006/relationships/hyperlink" Target="https://antoannamviet.com/bao-gia-huan-luyen-an-toan-lao-dong/" TargetMode="External"/><Relationship Id="rId4" Type="http://schemas.openxmlformats.org/officeDocument/2006/relationships/hyperlink" Target="https://antoannamviet.com/bai-kiem-tra-an-toan-lao-dong-nhom-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427488" y="3247667"/>
            <a:ext cx="4919305" cy="3476387"/>
          </a:xfrm>
          <a:prstGeom prst="rect">
            <a:avLst/>
          </a:prstGeom>
        </p:spPr>
      </p:pic>
      <p:sp>
        <p:nvSpPr>
          <p:cNvPr id="3" name="Text 0"/>
          <p:cNvSpPr/>
          <p:nvPr/>
        </p:nvSpPr>
        <p:spPr>
          <a:xfrm>
            <a:off x="793790" y="2056567"/>
            <a:ext cx="7556421" cy="1417558"/>
          </a:xfrm>
          <a:prstGeom prst="rect">
            <a:avLst/>
          </a:prstGeom>
          <a:noFill/>
          <a:ln/>
        </p:spPr>
        <p:txBody>
          <a:bodyPr wrap="square" lIns="0" tIns="0" rIns="0" bIns="0" rtlCol="0" anchor="t"/>
          <a:lstStyle/>
          <a:p>
            <a:pPr marL="0" indent="0" algn="ctr">
              <a:lnSpc>
                <a:spcPts val="5550"/>
              </a:lnSpc>
              <a:buNone/>
            </a:pPr>
            <a:r>
              <a:rPr lang="en-US" sz="4450" b="1" kern="0" spc="-134" dirty="0">
                <a:solidFill>
                  <a:srgbClr val="124E73"/>
                </a:solidFill>
                <a:latin typeface="Montserrat Medium" panose="00000600000000000000" pitchFamily="2" charset="0"/>
                <a:ea typeface="MuseoModerno Bold" pitchFamily="34" charset="-122"/>
                <a:cs typeface="MuseoModerno Bold" pitchFamily="34" charset="-120"/>
              </a:rPr>
              <a:t>An toàn lao động vận hành Máy dán tem nhãn</a:t>
            </a:r>
            <a:endParaRPr lang="en-US" sz="4450" dirty="0"/>
          </a:p>
        </p:txBody>
      </p:sp>
      <p:sp>
        <p:nvSpPr>
          <p:cNvPr id="5" name="Text 2"/>
          <p:cNvSpPr/>
          <p:nvPr/>
        </p:nvSpPr>
        <p:spPr>
          <a:xfrm>
            <a:off x="793790" y="5521048"/>
            <a:ext cx="8370307"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4150"/>
                </a:solidFill>
                <a:latin typeface="PT Serif" pitchFamily="34" charset="0"/>
                <a:ea typeface="PT Serif" pitchFamily="34" charset="-122"/>
                <a:cs typeface="PT Serif" pitchFamily="34" charset="-120"/>
              </a:rPr>
              <a:t>Việc thực hiện các biện pháp an toàn lao động sẽ giúp bảo vệ sức khỏe và tính mạng của người lao động. Đồng thời còn làm gia tăng hiệu quả công việc và uy tín doanh nghiệp.</a:t>
            </a:r>
            <a:endParaRPr lang="en-US" sz="1750" dirty="0"/>
          </a:p>
        </p:txBody>
      </p:sp>
      <p:sp>
        <p:nvSpPr>
          <p:cNvPr id="6" name="Shape 3"/>
          <p:cNvSpPr/>
          <p:nvPr/>
        </p:nvSpPr>
        <p:spPr>
          <a:xfrm>
            <a:off x="793790" y="7049149"/>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801410" y="7056769"/>
            <a:ext cx="347663" cy="347663"/>
          </a:xfrm>
          <a:prstGeom prst="rect">
            <a:avLst/>
          </a:prstGeom>
        </p:spPr>
      </p:pic>
      <p:sp>
        <p:nvSpPr>
          <p:cNvPr id="8" name="Text 4"/>
          <p:cNvSpPr/>
          <p:nvPr/>
        </p:nvSpPr>
        <p:spPr>
          <a:xfrm>
            <a:off x="1270040" y="7032242"/>
            <a:ext cx="2949654" cy="396835"/>
          </a:xfrm>
          <a:prstGeom prst="rect">
            <a:avLst/>
          </a:prstGeom>
          <a:noFill/>
          <a:ln/>
        </p:spPr>
        <p:txBody>
          <a:bodyPr wrap="none" lIns="0" tIns="0" rIns="0" bIns="0" rtlCol="0" anchor="t"/>
          <a:lstStyle/>
          <a:p>
            <a:pPr marL="0" indent="0" algn="l">
              <a:lnSpc>
                <a:spcPts val="3100"/>
              </a:lnSpc>
              <a:buNone/>
            </a:pPr>
            <a:r>
              <a:rPr lang="en-US" sz="2200" b="1" kern="0" spc="-36" dirty="0" err="1">
                <a:solidFill>
                  <a:srgbClr val="2B4150"/>
                </a:solidFill>
                <a:latin typeface="PT Serif" panose="020A0603040505020204" pitchFamily="18" charset="0"/>
                <a:ea typeface="PT Serif Bold" pitchFamily="34" charset="-122"/>
                <a:cs typeface="PT Serif Bold" pitchFamily="34" charset="-120"/>
              </a:rPr>
              <a:t>Bản</a:t>
            </a:r>
            <a:r>
              <a:rPr lang="en-US" sz="2200" b="1" kern="0" spc="-36" dirty="0">
                <a:solidFill>
                  <a:srgbClr val="2B4150"/>
                </a:solidFill>
                <a:latin typeface="PT Serif" panose="020A0603040505020204" pitchFamily="18" charset="0"/>
                <a:ea typeface="PT Serif Bold" pitchFamily="34" charset="-122"/>
                <a:cs typeface="PT Serif Bold" pitchFamily="34" charset="-120"/>
              </a:rPr>
              <a:t> </a:t>
            </a:r>
            <a:r>
              <a:rPr lang="en-US" sz="2200" b="1" kern="0" spc="-36" dirty="0" err="1">
                <a:solidFill>
                  <a:srgbClr val="2B4150"/>
                </a:solidFill>
                <a:latin typeface="PT Serif" panose="020A0603040505020204" pitchFamily="18" charset="0"/>
                <a:ea typeface="PT Serif Bold" pitchFamily="34" charset="-122"/>
                <a:cs typeface="PT Serif Bold" pitchFamily="34" charset="-120"/>
              </a:rPr>
              <a:t>quyền</a:t>
            </a:r>
            <a:r>
              <a:rPr lang="en-US" sz="2200" b="1" kern="0" spc="-36" dirty="0">
                <a:solidFill>
                  <a:srgbClr val="2B4150"/>
                </a:solidFill>
                <a:latin typeface="PT Serif" panose="020A0603040505020204" pitchFamily="18" charset="0"/>
                <a:ea typeface="PT Serif Bold" pitchFamily="34" charset="-122"/>
                <a:cs typeface="PT Serif Bold" pitchFamily="34" charset="-120"/>
              </a:rPr>
              <a:t> </a:t>
            </a:r>
            <a:r>
              <a:rPr lang="en-US" sz="2200" b="1" kern="0" spc="-36" dirty="0" err="1">
                <a:solidFill>
                  <a:srgbClr val="2B4150"/>
                </a:solidFill>
                <a:latin typeface="PT Serif" panose="020A0603040505020204" pitchFamily="18" charset="0"/>
                <a:ea typeface="PT Serif Bold" pitchFamily="34" charset="-122"/>
                <a:cs typeface="PT Serif Bold" pitchFamily="34" charset="-120"/>
              </a:rPr>
              <a:t>thuộc</a:t>
            </a:r>
            <a:r>
              <a:rPr lang="en-US" sz="2200" b="1" kern="0" spc="-36" dirty="0">
                <a:solidFill>
                  <a:srgbClr val="2B4150"/>
                </a:solidFill>
                <a:latin typeface="PT Serif" panose="020A0603040505020204" pitchFamily="18" charset="0"/>
                <a:ea typeface="PT Serif Bold" pitchFamily="34" charset="-122"/>
                <a:cs typeface="PT Serif Bold" pitchFamily="34" charset="-120"/>
              </a:rPr>
              <a:t> An Toàn  Nam Việt</a:t>
            </a:r>
            <a:endParaRPr lang="en-US" sz="2200" dirty="0"/>
          </a:p>
        </p:txBody>
      </p:sp>
      <p:pic>
        <p:nvPicPr>
          <p:cNvPr id="9" name="Picture 8">
            <a:extLst>
              <a:ext uri="{FF2B5EF4-FFF2-40B4-BE49-F238E27FC236}">
                <a16:creationId xmlns:a16="http://schemas.microsoft.com/office/drawing/2014/main" id="{F92AA428-E12E-82C1-900A-D9ABFED4CF70}"/>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595461" y="382607"/>
            <a:ext cx="3439478" cy="300871"/>
          </a:xfrm>
          <a:prstGeom prst="rect">
            <a:avLst/>
          </a:prstGeom>
          <a:noFill/>
          <a:ln/>
        </p:spPr>
        <p:txBody>
          <a:bodyPr wrap="none" lIns="0" tIns="0" rIns="0" bIns="0" rtlCol="0" anchor="t"/>
          <a:lstStyle/>
          <a:p>
            <a:pPr marL="0" indent="0" algn="ctr">
              <a:lnSpc>
                <a:spcPts val="2350"/>
              </a:lnSpc>
              <a:buNone/>
            </a:pPr>
            <a:r>
              <a:rPr lang="en-US" sz="3600" b="1" kern="0" spc="-57" dirty="0">
                <a:solidFill>
                  <a:srgbClr val="124E73"/>
                </a:solidFill>
                <a:latin typeface="Montserrat Medium" panose="00000600000000000000" pitchFamily="2" charset="0"/>
                <a:ea typeface="MuseoModerno Bold" pitchFamily="34" charset="-122"/>
                <a:cs typeface="MuseoModerno Bold" pitchFamily="34" charset="-120"/>
              </a:rPr>
              <a:t>III. Kiểm tra và bảo trì an toàn</a:t>
            </a:r>
            <a:endParaRPr lang="en-US" sz="3600" dirty="0"/>
          </a:p>
        </p:txBody>
      </p:sp>
      <p:pic>
        <p:nvPicPr>
          <p:cNvPr id="3" name="Image 0" descr="preencoded.png"/>
          <p:cNvPicPr>
            <a:picLocks noChangeAspect="1"/>
          </p:cNvPicPr>
          <p:nvPr/>
        </p:nvPicPr>
        <p:blipFill>
          <a:blip r:embed="rId3"/>
          <a:stretch>
            <a:fillRect/>
          </a:stretch>
        </p:blipFill>
        <p:spPr>
          <a:xfrm>
            <a:off x="5067776" y="1233011"/>
            <a:ext cx="4494848" cy="2497098"/>
          </a:xfrm>
          <a:prstGeom prst="rect">
            <a:avLst/>
          </a:prstGeom>
        </p:spPr>
      </p:pic>
      <p:sp>
        <p:nvSpPr>
          <p:cNvPr id="4" name="Text 1"/>
          <p:cNvSpPr/>
          <p:nvPr/>
        </p:nvSpPr>
        <p:spPr>
          <a:xfrm>
            <a:off x="561856" y="3601760"/>
            <a:ext cx="13506688" cy="256699"/>
          </a:xfrm>
          <a:prstGeom prst="rect">
            <a:avLst/>
          </a:prstGeom>
          <a:noFill/>
          <a:ln/>
        </p:spPr>
        <p:txBody>
          <a:bodyPr wrap="none" lIns="0" tIns="0" rIns="0" bIns="0" rtlCol="0" anchor="t"/>
          <a:lstStyle/>
          <a:p>
            <a:pPr marL="0" indent="0" algn="ctr">
              <a:lnSpc>
                <a:spcPts val="2000"/>
              </a:lnSpc>
              <a:buNone/>
            </a:pPr>
            <a:endParaRPr lang="en-US" sz="1250" dirty="0"/>
          </a:p>
        </p:txBody>
      </p:sp>
      <p:pic>
        <p:nvPicPr>
          <p:cNvPr id="5" name="Image 1" descr="preencoded.png"/>
          <p:cNvPicPr>
            <a:picLocks noChangeAspect="1"/>
          </p:cNvPicPr>
          <p:nvPr/>
        </p:nvPicPr>
        <p:blipFill>
          <a:blip r:embed="rId4"/>
          <a:stretch>
            <a:fillRect/>
          </a:stretch>
        </p:blipFill>
        <p:spPr>
          <a:xfrm>
            <a:off x="561856" y="4038957"/>
            <a:ext cx="802600" cy="3747849"/>
          </a:xfrm>
          <a:prstGeom prst="rect">
            <a:avLst/>
          </a:prstGeom>
        </p:spPr>
      </p:pic>
      <p:sp>
        <p:nvSpPr>
          <p:cNvPr id="6" name="Text 2"/>
          <p:cNvSpPr/>
          <p:nvPr/>
        </p:nvSpPr>
        <p:spPr>
          <a:xfrm>
            <a:off x="1605201" y="4120396"/>
            <a:ext cx="3567232" cy="250746"/>
          </a:xfrm>
          <a:prstGeom prst="rect">
            <a:avLst/>
          </a:prstGeom>
          <a:noFill/>
          <a:ln/>
        </p:spPr>
        <p:txBody>
          <a:bodyPr wrap="none" lIns="0" tIns="0" rIns="0" bIns="0" rtlCol="0" anchor="t"/>
          <a:lstStyle/>
          <a:p>
            <a:pPr marL="0" indent="0">
              <a:lnSpc>
                <a:spcPts val="1950"/>
              </a:lnSpc>
              <a:buNone/>
            </a:pPr>
            <a:r>
              <a:rPr lang="en-US" b="1" kern="0" spc="-47" dirty="0">
                <a:solidFill>
                  <a:srgbClr val="2B4150"/>
                </a:solidFill>
                <a:latin typeface="Montserrat Medium" panose="00000600000000000000" pitchFamily="2" charset="0"/>
                <a:ea typeface="MuseoModerno Bold" pitchFamily="34" charset="-122"/>
                <a:cs typeface="MuseoModerno Bold" pitchFamily="34" charset="-120"/>
              </a:rPr>
              <a:t>A. Kiểm tra an toàn trước khi vận hành</a:t>
            </a:r>
            <a:endParaRPr lang="en-US" dirty="0"/>
          </a:p>
        </p:txBody>
      </p:sp>
      <p:sp>
        <p:nvSpPr>
          <p:cNvPr id="7" name="Text 3"/>
          <p:cNvSpPr/>
          <p:nvPr/>
        </p:nvSpPr>
        <p:spPr>
          <a:xfrm>
            <a:off x="1605201" y="4546402"/>
            <a:ext cx="12463343" cy="256699"/>
          </a:xfrm>
          <a:prstGeom prst="rect">
            <a:avLst/>
          </a:prstGeom>
          <a:noFill/>
          <a:ln/>
        </p:spPr>
        <p:txBody>
          <a:bodyPr wrap="none" lIns="0" tIns="0" rIns="0" bIns="0" rtlCol="0" anchor="t"/>
          <a:lstStyle/>
          <a:p>
            <a:pPr marL="0" indent="0">
              <a:lnSpc>
                <a:spcPts val="2000"/>
              </a:lnSpc>
              <a:buNone/>
            </a:pPr>
            <a:r>
              <a:rPr lang="en-US" sz="1400" b="1" u="sng" kern="0" spc="-25" dirty="0">
                <a:solidFill>
                  <a:srgbClr val="2B4150"/>
                </a:solidFill>
                <a:latin typeface="PT Serif" pitchFamily="34" charset="0"/>
                <a:ea typeface="PT Serif" pitchFamily="34" charset="-122"/>
                <a:cs typeface="PT Serif" pitchFamily="34" charset="-120"/>
              </a:rPr>
              <a:t>LƯU Ý:</a:t>
            </a:r>
            <a:r>
              <a:rPr lang="en-US" sz="1400" kern="0" spc="-25" dirty="0">
                <a:solidFill>
                  <a:srgbClr val="2B4150"/>
                </a:solidFill>
                <a:latin typeface="PT Serif" pitchFamily="34" charset="0"/>
                <a:ea typeface="PT Serif" pitchFamily="34" charset="-122"/>
                <a:cs typeface="PT Serif" pitchFamily="34" charset="-120"/>
              </a:rPr>
              <a:t> Trước khi kiểm tra cần sử dụng bảo hộ cá nhân: Găng tay, kính bảo hộ và giày chống trượt</a:t>
            </a:r>
            <a:endParaRPr lang="en-US" sz="1400" dirty="0"/>
          </a:p>
        </p:txBody>
      </p:sp>
      <p:sp>
        <p:nvSpPr>
          <p:cNvPr id="8" name="Text 4"/>
          <p:cNvSpPr/>
          <p:nvPr/>
        </p:nvSpPr>
        <p:spPr>
          <a:xfrm>
            <a:off x="1605201" y="4899303"/>
            <a:ext cx="12463343" cy="256699"/>
          </a:xfrm>
          <a:prstGeom prst="rect">
            <a:avLst/>
          </a:prstGeom>
          <a:noFill/>
          <a:ln/>
        </p:spPr>
        <p:txBody>
          <a:bodyPr wrap="none" lIns="0" tIns="0" rIns="0" bIns="0" rtlCol="0" anchor="t"/>
          <a:lstStyle/>
          <a:p>
            <a:pPr marL="0" indent="0">
              <a:lnSpc>
                <a:spcPts val="2000"/>
              </a:lnSpc>
              <a:buNone/>
            </a:pPr>
            <a:endParaRPr lang="en-US" sz="1250" dirty="0"/>
          </a:p>
        </p:txBody>
      </p:sp>
      <p:sp>
        <p:nvSpPr>
          <p:cNvPr id="9" name="Text 5"/>
          <p:cNvSpPr/>
          <p:nvPr/>
        </p:nvSpPr>
        <p:spPr>
          <a:xfrm>
            <a:off x="1605201" y="5252204"/>
            <a:ext cx="12463343" cy="256699"/>
          </a:xfrm>
          <a:prstGeom prst="rect">
            <a:avLst/>
          </a:prstGeom>
          <a:noFill/>
          <a:ln/>
        </p:spPr>
        <p:txBody>
          <a:bodyPr wrap="none" lIns="0" tIns="0" rIns="0" bIns="0" rtlCol="0" anchor="t"/>
          <a:lstStyle/>
          <a:p>
            <a:pPr marL="342900" indent="-342900" algn="l">
              <a:lnSpc>
                <a:spcPts val="2000"/>
              </a:lnSpc>
              <a:buSzPct val="100000"/>
              <a:buChar char="•"/>
            </a:pPr>
            <a:r>
              <a:rPr lang="en-US" sz="1400" b="1" kern="0" spc="-25" dirty="0">
                <a:solidFill>
                  <a:srgbClr val="2B4150"/>
                </a:solidFill>
                <a:latin typeface="PT Serif" pitchFamily="34" charset="0"/>
                <a:ea typeface="PT Serif" pitchFamily="34" charset="-122"/>
                <a:cs typeface="PT Serif" pitchFamily="34" charset="-120"/>
              </a:rPr>
              <a:t>Kiểm tra tổng thể máy</a:t>
            </a:r>
            <a:r>
              <a:rPr lang="en-US" sz="1400" kern="0" spc="-25" dirty="0">
                <a:solidFill>
                  <a:srgbClr val="2B4150"/>
                </a:solidFill>
                <a:latin typeface="PT Serif" pitchFamily="34" charset="0"/>
                <a:ea typeface="PT Serif" pitchFamily="34" charset="-122"/>
                <a:cs typeface="PT Serif" pitchFamily="34" charset="-120"/>
              </a:rPr>
              <a:t>: Đảm bảo các bộ phận cơ khí (động cơ, bộ điều khiển, đầu dán) hoạt động bình thường, không có dấu hiệu hư hỏng.</a:t>
            </a:r>
            <a:endParaRPr lang="en-US" sz="1400" dirty="0"/>
          </a:p>
        </p:txBody>
      </p:sp>
      <p:sp>
        <p:nvSpPr>
          <p:cNvPr id="10" name="Text 6"/>
          <p:cNvSpPr/>
          <p:nvPr/>
        </p:nvSpPr>
        <p:spPr>
          <a:xfrm>
            <a:off x="1605201" y="5605105"/>
            <a:ext cx="12463343" cy="256699"/>
          </a:xfrm>
          <a:prstGeom prst="rect">
            <a:avLst/>
          </a:prstGeom>
          <a:noFill/>
          <a:ln/>
        </p:spPr>
        <p:txBody>
          <a:bodyPr wrap="none" lIns="0" tIns="0" rIns="0" bIns="0" rtlCol="0" anchor="t"/>
          <a:lstStyle/>
          <a:p>
            <a:pPr marL="0" indent="0" algn="l">
              <a:lnSpc>
                <a:spcPts val="2000"/>
              </a:lnSpc>
              <a:buNone/>
            </a:pPr>
            <a:endParaRPr lang="en-US" sz="1250" dirty="0"/>
          </a:p>
        </p:txBody>
      </p:sp>
      <p:sp>
        <p:nvSpPr>
          <p:cNvPr id="11" name="Text 7"/>
          <p:cNvSpPr/>
          <p:nvPr/>
        </p:nvSpPr>
        <p:spPr>
          <a:xfrm>
            <a:off x="1605201" y="5958007"/>
            <a:ext cx="12463343" cy="256699"/>
          </a:xfrm>
          <a:prstGeom prst="rect">
            <a:avLst/>
          </a:prstGeom>
          <a:noFill/>
          <a:ln/>
        </p:spPr>
        <p:txBody>
          <a:bodyPr wrap="none" lIns="0" tIns="0" rIns="0" bIns="0" rtlCol="0" anchor="t"/>
          <a:lstStyle/>
          <a:p>
            <a:pPr marL="342900" indent="-342900" algn="l">
              <a:lnSpc>
                <a:spcPts val="2000"/>
              </a:lnSpc>
              <a:buSzPct val="100000"/>
              <a:buChar char="•"/>
            </a:pPr>
            <a:r>
              <a:rPr lang="en-US" sz="1400" b="1" kern="0" spc="-25" dirty="0">
                <a:solidFill>
                  <a:srgbClr val="2B4150"/>
                </a:solidFill>
                <a:latin typeface="PT Serif" pitchFamily="34" charset="0"/>
                <a:ea typeface="PT Serif" pitchFamily="34" charset="-122"/>
                <a:cs typeface="PT Serif" pitchFamily="34" charset="-120"/>
              </a:rPr>
              <a:t>Kiểm tra hệ thống điện</a:t>
            </a:r>
            <a:r>
              <a:rPr lang="en-US" sz="1400" kern="0" spc="-25" dirty="0">
                <a:solidFill>
                  <a:srgbClr val="2B4150"/>
                </a:solidFill>
                <a:latin typeface="PT Serif" pitchFamily="34" charset="0"/>
                <a:ea typeface="PT Serif" pitchFamily="34" charset="-122"/>
                <a:cs typeface="PT Serif" pitchFamily="34" charset="-120"/>
              </a:rPr>
              <a:t>: Xác nhận dây điện không bị hở hoặc hỏng hóc, các nút bấm và công tắc hoạt động chính xác.</a:t>
            </a:r>
            <a:endParaRPr lang="en-US" sz="1400" dirty="0"/>
          </a:p>
        </p:txBody>
      </p:sp>
      <p:sp>
        <p:nvSpPr>
          <p:cNvPr id="12" name="Text 8"/>
          <p:cNvSpPr/>
          <p:nvPr/>
        </p:nvSpPr>
        <p:spPr>
          <a:xfrm>
            <a:off x="1605201" y="6310908"/>
            <a:ext cx="12463343" cy="256699"/>
          </a:xfrm>
          <a:prstGeom prst="rect">
            <a:avLst/>
          </a:prstGeom>
          <a:noFill/>
          <a:ln/>
        </p:spPr>
        <p:txBody>
          <a:bodyPr wrap="none" lIns="0" tIns="0" rIns="0" bIns="0" rtlCol="0" anchor="t"/>
          <a:lstStyle/>
          <a:p>
            <a:pPr marL="0" indent="0" algn="l">
              <a:lnSpc>
                <a:spcPts val="2000"/>
              </a:lnSpc>
              <a:buNone/>
            </a:pPr>
            <a:endParaRPr lang="en-US" sz="1250" dirty="0"/>
          </a:p>
        </p:txBody>
      </p:sp>
      <p:sp>
        <p:nvSpPr>
          <p:cNvPr id="13" name="Text 9"/>
          <p:cNvSpPr/>
          <p:nvPr/>
        </p:nvSpPr>
        <p:spPr>
          <a:xfrm>
            <a:off x="1605201" y="6663809"/>
            <a:ext cx="12463343" cy="256699"/>
          </a:xfrm>
          <a:prstGeom prst="rect">
            <a:avLst/>
          </a:prstGeom>
          <a:noFill/>
          <a:ln/>
        </p:spPr>
        <p:txBody>
          <a:bodyPr wrap="none" lIns="0" tIns="0" rIns="0" bIns="0" rtlCol="0" anchor="t"/>
          <a:lstStyle/>
          <a:p>
            <a:pPr marL="342900" indent="-342900" algn="l">
              <a:lnSpc>
                <a:spcPts val="2000"/>
              </a:lnSpc>
              <a:buSzPct val="100000"/>
              <a:buChar char="•"/>
            </a:pPr>
            <a:r>
              <a:rPr lang="en-US" sz="1400" b="1" kern="0" spc="-25" dirty="0">
                <a:solidFill>
                  <a:srgbClr val="2B4150"/>
                </a:solidFill>
                <a:latin typeface="PT Serif" pitchFamily="34" charset="0"/>
                <a:ea typeface="PT Serif" pitchFamily="34" charset="-122"/>
                <a:cs typeface="PT Serif" pitchFamily="34" charset="-120"/>
              </a:rPr>
              <a:t>Kiểm tra hệ thống cấp nhãn</a:t>
            </a:r>
            <a:r>
              <a:rPr lang="en-US" sz="1400" kern="0" spc="-25" dirty="0">
                <a:solidFill>
                  <a:srgbClr val="2B4150"/>
                </a:solidFill>
                <a:latin typeface="PT Serif" pitchFamily="34" charset="0"/>
                <a:ea typeface="PT Serif" pitchFamily="34" charset="-122"/>
                <a:cs typeface="PT Serif" pitchFamily="34" charset="-120"/>
              </a:rPr>
              <a:t>: Đảm bảo nhãn được nạp đúng cách và không bị kẹt.</a:t>
            </a:r>
            <a:endParaRPr lang="en-US" sz="1400" dirty="0"/>
          </a:p>
        </p:txBody>
      </p:sp>
      <p:sp>
        <p:nvSpPr>
          <p:cNvPr id="14" name="Text 10"/>
          <p:cNvSpPr/>
          <p:nvPr/>
        </p:nvSpPr>
        <p:spPr>
          <a:xfrm>
            <a:off x="1605201" y="7016710"/>
            <a:ext cx="12463343" cy="256699"/>
          </a:xfrm>
          <a:prstGeom prst="rect">
            <a:avLst/>
          </a:prstGeom>
          <a:noFill/>
          <a:ln/>
        </p:spPr>
        <p:txBody>
          <a:bodyPr wrap="none" lIns="0" tIns="0" rIns="0" bIns="0" rtlCol="0" anchor="t"/>
          <a:lstStyle/>
          <a:p>
            <a:pPr marL="0" indent="0" algn="l">
              <a:lnSpc>
                <a:spcPts val="2000"/>
              </a:lnSpc>
              <a:buNone/>
            </a:pPr>
            <a:endParaRPr lang="en-US" sz="1250" dirty="0"/>
          </a:p>
        </p:txBody>
      </p:sp>
      <p:sp>
        <p:nvSpPr>
          <p:cNvPr id="15" name="Text 11"/>
          <p:cNvSpPr/>
          <p:nvPr/>
        </p:nvSpPr>
        <p:spPr>
          <a:xfrm>
            <a:off x="1605201" y="7369612"/>
            <a:ext cx="12463343" cy="256699"/>
          </a:xfrm>
          <a:prstGeom prst="rect">
            <a:avLst/>
          </a:prstGeom>
          <a:noFill/>
          <a:ln/>
        </p:spPr>
        <p:txBody>
          <a:bodyPr wrap="none" lIns="0" tIns="0" rIns="0" bIns="0" rtlCol="0" anchor="t"/>
          <a:lstStyle/>
          <a:p>
            <a:pPr marL="342900" indent="-342900" algn="l">
              <a:lnSpc>
                <a:spcPts val="2000"/>
              </a:lnSpc>
              <a:buSzPct val="100000"/>
              <a:buChar char="•"/>
            </a:pPr>
            <a:r>
              <a:rPr lang="en-US" sz="1400" b="1" kern="0" spc="-25" dirty="0">
                <a:solidFill>
                  <a:srgbClr val="2B4150"/>
                </a:solidFill>
                <a:latin typeface="PT Serif" pitchFamily="34" charset="0"/>
                <a:ea typeface="PT Serif" pitchFamily="34" charset="-122"/>
                <a:cs typeface="PT Serif" pitchFamily="34" charset="-120"/>
              </a:rPr>
              <a:t>Duy trì không gian làm việc sạch sẽ</a:t>
            </a:r>
            <a:r>
              <a:rPr lang="en-US" sz="1400" kern="0" spc="-25" dirty="0">
                <a:solidFill>
                  <a:srgbClr val="2B4150"/>
                </a:solidFill>
                <a:latin typeface="PT Serif" pitchFamily="34" charset="0"/>
                <a:ea typeface="PT Serif" pitchFamily="34" charset="-122"/>
                <a:cs typeface="PT Serif" pitchFamily="34" charset="-120"/>
              </a:rPr>
              <a:t>: Một môi trường gọn gàng giảm thiểu nguy cơ tai nạn và tạo điều kiện di chuyển thuận lợi.</a:t>
            </a:r>
            <a:endParaRPr lang="en-US" sz="1400" dirty="0"/>
          </a:p>
        </p:txBody>
      </p:sp>
      <p:pic>
        <p:nvPicPr>
          <p:cNvPr id="16" name="Picture 15">
            <a:extLst>
              <a:ext uri="{FF2B5EF4-FFF2-40B4-BE49-F238E27FC236}">
                <a16:creationId xmlns:a16="http://schemas.microsoft.com/office/drawing/2014/main" id="{A3D1D885-E8E9-6DD6-9485-756E921A334E}"/>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54448" y="3146346"/>
            <a:ext cx="3090505" cy="2143601"/>
          </a:xfrm>
          <a:prstGeom prst="rect">
            <a:avLst/>
          </a:prstGeom>
        </p:spPr>
      </p:pic>
      <p:pic>
        <p:nvPicPr>
          <p:cNvPr id="3" name="Image 1" descr="preencoded.png"/>
          <p:cNvPicPr>
            <a:picLocks noChangeAspect="1"/>
          </p:cNvPicPr>
          <p:nvPr/>
        </p:nvPicPr>
        <p:blipFill>
          <a:blip r:embed="rId4"/>
          <a:stretch>
            <a:fillRect/>
          </a:stretch>
        </p:blipFill>
        <p:spPr>
          <a:xfrm>
            <a:off x="2629735" y="1395560"/>
            <a:ext cx="786706" cy="5888593"/>
          </a:xfrm>
          <a:prstGeom prst="rect">
            <a:avLst/>
          </a:prstGeom>
        </p:spPr>
      </p:pic>
      <p:sp>
        <p:nvSpPr>
          <p:cNvPr id="4" name="Text 0"/>
          <p:cNvSpPr/>
          <p:nvPr/>
        </p:nvSpPr>
        <p:spPr>
          <a:xfrm>
            <a:off x="3926000" y="1648527"/>
            <a:ext cx="3721131"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B. Hướng dẫn bảo trì</a:t>
            </a:r>
            <a:endParaRPr lang="en-US" sz="2800" dirty="0"/>
          </a:p>
        </p:txBody>
      </p:sp>
      <p:sp>
        <p:nvSpPr>
          <p:cNvPr id="5" name="Text 1"/>
          <p:cNvSpPr/>
          <p:nvPr/>
        </p:nvSpPr>
        <p:spPr>
          <a:xfrm>
            <a:off x="3926000" y="2138945"/>
            <a:ext cx="10382852"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6" name="Text 2"/>
          <p:cNvSpPr/>
          <p:nvPr/>
        </p:nvSpPr>
        <p:spPr>
          <a:xfrm>
            <a:off x="3886142" y="3159651"/>
            <a:ext cx="10382852"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tổng thể máy</a:t>
            </a:r>
            <a:r>
              <a:rPr lang="en-US" sz="1750" kern="0" spc="-36" dirty="0">
                <a:solidFill>
                  <a:srgbClr val="2B4150"/>
                </a:solidFill>
                <a:latin typeface="PT Serif" pitchFamily="34" charset="0"/>
                <a:ea typeface="PT Serif" pitchFamily="34" charset="-122"/>
                <a:cs typeface="PT Serif" pitchFamily="34" charset="-120"/>
              </a:rPr>
              <a:t>: Xác định dấu hiệu mài mòn hoặc hư hỏng của các bộ phận cơ khí (động cơ, khung máy, dây dẫn điện).</a:t>
            </a:r>
            <a:endParaRPr lang="en-US" sz="1750" dirty="0"/>
          </a:p>
        </p:txBody>
      </p:sp>
      <p:sp>
        <p:nvSpPr>
          <p:cNvPr id="7" name="Text 3"/>
          <p:cNvSpPr/>
          <p:nvPr/>
        </p:nvSpPr>
        <p:spPr>
          <a:xfrm>
            <a:off x="3886142" y="4021544"/>
            <a:ext cx="1038285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8" name="Text 4"/>
          <p:cNvSpPr/>
          <p:nvPr/>
        </p:nvSpPr>
        <p:spPr>
          <a:xfrm>
            <a:off x="3886142" y="4197434"/>
            <a:ext cx="10382852"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Làm sạch máy</a:t>
            </a:r>
            <a:r>
              <a:rPr lang="en-US" sz="1750" kern="0" spc="-36" dirty="0">
                <a:solidFill>
                  <a:srgbClr val="2B4150"/>
                </a:solidFill>
                <a:latin typeface="PT Serif" pitchFamily="34" charset="0"/>
                <a:ea typeface="PT Serif" pitchFamily="34" charset="-122"/>
                <a:cs typeface="PT Serif" pitchFamily="34" charset="-120"/>
              </a:rPr>
              <a:t>: Loại bỏ bụi bẩn, keo dán tích tụ, đặc biệt là đầu dán và hệ thống cấp nhãn.</a:t>
            </a:r>
            <a:endParaRPr lang="en-US" sz="1750" dirty="0"/>
          </a:p>
        </p:txBody>
      </p:sp>
      <p:sp>
        <p:nvSpPr>
          <p:cNvPr id="9" name="Text 5"/>
          <p:cNvSpPr/>
          <p:nvPr/>
        </p:nvSpPr>
        <p:spPr>
          <a:xfrm>
            <a:off x="3886142" y="5382429"/>
            <a:ext cx="1038285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0" name="Text 6"/>
          <p:cNvSpPr/>
          <p:nvPr/>
        </p:nvSpPr>
        <p:spPr>
          <a:xfrm>
            <a:off x="3886142" y="5064889"/>
            <a:ext cx="10382852"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Bôi trơn các bộ phận chuyển động</a:t>
            </a:r>
            <a:r>
              <a:rPr lang="en-US" sz="1750" kern="0" spc="-36" dirty="0">
                <a:solidFill>
                  <a:srgbClr val="2B4150"/>
                </a:solidFill>
                <a:latin typeface="PT Serif" pitchFamily="34" charset="0"/>
                <a:ea typeface="PT Serif" pitchFamily="34" charset="-122"/>
                <a:cs typeface="PT Serif" pitchFamily="34" charset="-120"/>
              </a:rPr>
              <a:t>: Giảm ma sát và ngăn ngừa hư hỏng.</a:t>
            </a:r>
            <a:endParaRPr lang="en-US" sz="1750" dirty="0"/>
          </a:p>
        </p:txBody>
      </p:sp>
      <p:sp>
        <p:nvSpPr>
          <p:cNvPr id="11" name="Text 7"/>
          <p:cNvSpPr/>
          <p:nvPr/>
        </p:nvSpPr>
        <p:spPr>
          <a:xfrm>
            <a:off x="3886142" y="6380411"/>
            <a:ext cx="1038285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2" name="Text 8"/>
          <p:cNvSpPr/>
          <p:nvPr/>
        </p:nvSpPr>
        <p:spPr>
          <a:xfrm>
            <a:off x="3886142" y="5855268"/>
            <a:ext cx="10382852"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và thay thế linh kiện hao mòn</a:t>
            </a:r>
            <a:r>
              <a:rPr lang="en-US" sz="1750" kern="0" spc="-36" dirty="0">
                <a:solidFill>
                  <a:srgbClr val="2B4150"/>
                </a:solidFill>
                <a:latin typeface="PT Serif" pitchFamily="34" charset="0"/>
                <a:ea typeface="PT Serif" pitchFamily="34" charset="-122"/>
                <a:cs typeface="PT Serif" pitchFamily="34" charset="-120"/>
              </a:rPr>
              <a:t>: Thay thế dây curoa, ổ bi kịp thời để tránh gián đoạn sản xuất.</a:t>
            </a:r>
            <a:endParaRPr lang="en-US" sz="1750" dirty="0"/>
          </a:p>
        </p:txBody>
      </p:sp>
      <p:sp>
        <p:nvSpPr>
          <p:cNvPr id="14" name="Rectangle 13">
            <a:extLst>
              <a:ext uri="{FF2B5EF4-FFF2-40B4-BE49-F238E27FC236}">
                <a16:creationId xmlns:a16="http://schemas.microsoft.com/office/drawing/2014/main" id="{8A47FD8D-06D3-981E-76B4-257EA7286238}"/>
              </a:ext>
            </a:extLst>
          </p:cNvPr>
          <p:cNvSpPr/>
          <p:nvPr/>
        </p:nvSpPr>
        <p:spPr>
          <a:xfrm>
            <a:off x="2931394" y="3432834"/>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5328EA0-9F16-0268-3D21-A40735622B4C}"/>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b="11603"/>
          <a:stretch/>
        </p:blipFill>
        <p:spPr>
          <a:xfrm>
            <a:off x="10853329" y="3577054"/>
            <a:ext cx="3112651" cy="2963227"/>
          </a:xfrm>
          <a:prstGeom prst="rect">
            <a:avLst/>
          </a:prstGeom>
        </p:spPr>
      </p:pic>
      <p:sp>
        <p:nvSpPr>
          <p:cNvPr id="3" name="Text 0"/>
          <p:cNvSpPr/>
          <p:nvPr/>
        </p:nvSpPr>
        <p:spPr>
          <a:xfrm>
            <a:off x="1705860" y="508362"/>
            <a:ext cx="4687253" cy="408623"/>
          </a:xfrm>
          <a:prstGeom prst="rect">
            <a:avLst/>
          </a:prstGeom>
          <a:noFill/>
          <a:ln/>
        </p:spPr>
        <p:txBody>
          <a:bodyPr wrap="none" lIns="0" tIns="0" rIns="0" bIns="0" rtlCol="0" anchor="t"/>
          <a:lstStyle/>
          <a:p>
            <a:pPr marL="0" indent="0" algn="ctr">
              <a:lnSpc>
                <a:spcPts val="3200"/>
              </a:lnSpc>
              <a:buNone/>
            </a:pPr>
            <a:r>
              <a:rPr lang="en-US" sz="3600" b="1" kern="0" spc="-77" dirty="0">
                <a:solidFill>
                  <a:srgbClr val="124E73"/>
                </a:solidFill>
                <a:latin typeface="Montserrat Medium" panose="00000600000000000000" pitchFamily="2" charset="0"/>
                <a:ea typeface="MuseoModerno Bold" pitchFamily="34" charset="-122"/>
                <a:cs typeface="MuseoModerno Bold" pitchFamily="34" charset="-120"/>
              </a:rPr>
              <a:t>IV. Quy trình vận hành an toàn</a:t>
            </a:r>
            <a:endParaRPr lang="en-US" sz="3600" dirty="0"/>
          </a:p>
        </p:txBody>
      </p:sp>
      <p:sp>
        <p:nvSpPr>
          <p:cNvPr id="4" name="Text 1"/>
          <p:cNvSpPr/>
          <p:nvPr/>
        </p:nvSpPr>
        <p:spPr>
          <a:xfrm>
            <a:off x="762714" y="1897498"/>
            <a:ext cx="5881211" cy="340519"/>
          </a:xfrm>
          <a:prstGeom prst="rect">
            <a:avLst/>
          </a:prstGeom>
          <a:noFill/>
          <a:ln/>
        </p:spPr>
        <p:txBody>
          <a:bodyPr wrap="none" lIns="0" tIns="0" rIns="0" bIns="0" rtlCol="0" anchor="t"/>
          <a:lstStyle/>
          <a:p>
            <a:pPr marL="0" indent="0">
              <a:lnSpc>
                <a:spcPts val="2650"/>
              </a:lnSpc>
              <a:buNone/>
            </a:pPr>
            <a:r>
              <a:rPr lang="en-US" sz="2100" b="1" kern="0" spc="-64" dirty="0">
                <a:solidFill>
                  <a:srgbClr val="124E73"/>
                </a:solidFill>
                <a:latin typeface="Montserrat Medium" panose="00000600000000000000" pitchFamily="2" charset="0"/>
                <a:ea typeface="MuseoModerno Bold" pitchFamily="34" charset="-122"/>
                <a:cs typeface="MuseoModerno Bold" pitchFamily="34" charset="-120"/>
              </a:rPr>
              <a:t>A. Hướng dẫn từng bước về quy trình vận hành</a:t>
            </a:r>
            <a:endParaRPr lang="en-US" sz="2100" dirty="0"/>
          </a:p>
        </p:txBody>
      </p:sp>
      <p:sp>
        <p:nvSpPr>
          <p:cNvPr id="5" name="Text 2"/>
          <p:cNvSpPr/>
          <p:nvPr/>
        </p:nvSpPr>
        <p:spPr>
          <a:xfrm>
            <a:off x="762714" y="2067758"/>
            <a:ext cx="9447371" cy="348734"/>
          </a:xfrm>
          <a:prstGeom prst="rect">
            <a:avLst/>
          </a:prstGeom>
          <a:noFill/>
          <a:ln/>
        </p:spPr>
        <p:txBody>
          <a:bodyPr wrap="none" lIns="0" tIns="0" rIns="0" bIns="0" rtlCol="0" anchor="t"/>
          <a:lstStyle/>
          <a:p>
            <a:pPr marL="0" indent="0">
              <a:lnSpc>
                <a:spcPts val="2700"/>
              </a:lnSpc>
              <a:buNone/>
            </a:pPr>
            <a:endParaRPr lang="en-US" sz="1700" dirty="0"/>
          </a:p>
        </p:txBody>
      </p:sp>
      <p:sp>
        <p:nvSpPr>
          <p:cNvPr id="6" name="Shape 3"/>
          <p:cNvSpPr/>
          <p:nvPr/>
        </p:nvSpPr>
        <p:spPr>
          <a:xfrm>
            <a:off x="1074301" y="2661642"/>
            <a:ext cx="30480" cy="4794052"/>
          </a:xfrm>
          <a:prstGeom prst="roundRect">
            <a:avLst>
              <a:gd name="adj" fmla="val 300324"/>
            </a:avLst>
          </a:prstGeom>
          <a:solidFill>
            <a:srgbClr val="B9D0DE"/>
          </a:solidFill>
          <a:ln/>
        </p:spPr>
      </p:sp>
      <p:sp>
        <p:nvSpPr>
          <p:cNvPr id="7" name="Shape 4"/>
          <p:cNvSpPr/>
          <p:nvPr/>
        </p:nvSpPr>
        <p:spPr>
          <a:xfrm>
            <a:off x="844391" y="2906792"/>
            <a:ext cx="490299" cy="490299"/>
          </a:xfrm>
          <a:prstGeom prst="roundRect">
            <a:avLst>
              <a:gd name="adj" fmla="val 18670"/>
            </a:avLst>
          </a:prstGeom>
          <a:solidFill>
            <a:srgbClr val="124E73"/>
          </a:solidFill>
          <a:ln w="7620">
            <a:solidFill>
              <a:srgbClr val="2B678C"/>
            </a:solidFill>
            <a:prstDash val="solid"/>
          </a:ln>
        </p:spPr>
      </p:sp>
      <p:sp>
        <p:nvSpPr>
          <p:cNvPr id="8" name="Text 5"/>
          <p:cNvSpPr/>
          <p:nvPr/>
        </p:nvSpPr>
        <p:spPr>
          <a:xfrm>
            <a:off x="1015127" y="2988469"/>
            <a:ext cx="148709" cy="326946"/>
          </a:xfrm>
          <a:prstGeom prst="rect">
            <a:avLst/>
          </a:prstGeom>
          <a:noFill/>
          <a:ln/>
        </p:spPr>
        <p:txBody>
          <a:bodyPr wrap="none" lIns="0" tIns="0" rIns="0" bIns="0" rtlCol="0" anchor="t"/>
          <a:lstStyle/>
          <a:p>
            <a:pPr marL="0" indent="0" algn="ctr">
              <a:lnSpc>
                <a:spcPts val="2550"/>
              </a:lnSpc>
              <a:buNone/>
            </a:pPr>
            <a:r>
              <a:rPr lang="en-US" sz="2550" b="1" kern="0" spc="-77" dirty="0">
                <a:solidFill>
                  <a:srgbClr val="FFFFFF"/>
                </a:solidFill>
                <a:latin typeface="Montserrat Medium" panose="00000600000000000000" pitchFamily="2" charset="0"/>
                <a:ea typeface="MuseoModerno Bold" pitchFamily="34" charset="-122"/>
                <a:cs typeface="MuseoModerno Bold" pitchFamily="34" charset="-120"/>
              </a:rPr>
              <a:t>1</a:t>
            </a:r>
            <a:endParaRPr lang="en-US" sz="2550" dirty="0"/>
          </a:p>
        </p:txBody>
      </p:sp>
      <p:sp>
        <p:nvSpPr>
          <p:cNvPr id="9" name="Text 6"/>
          <p:cNvSpPr/>
          <p:nvPr/>
        </p:nvSpPr>
        <p:spPr>
          <a:xfrm>
            <a:off x="1525429" y="2989836"/>
            <a:ext cx="8684657" cy="348734"/>
          </a:xfrm>
          <a:prstGeom prst="rect">
            <a:avLst/>
          </a:prstGeom>
          <a:noFill/>
          <a:ln/>
        </p:spPr>
        <p:txBody>
          <a:bodyPr wrap="none" lIns="0" tIns="0" rIns="0" bIns="0" rtlCol="0" anchor="t"/>
          <a:lstStyle/>
          <a:p>
            <a:pPr marL="0" indent="0" algn="l">
              <a:lnSpc>
                <a:spcPts val="2700"/>
              </a:lnSpc>
              <a:buNone/>
            </a:pPr>
            <a:r>
              <a:rPr lang="en-US" sz="1700" b="1" kern="0" spc="-34" dirty="0">
                <a:solidFill>
                  <a:srgbClr val="2B4150"/>
                </a:solidFill>
                <a:latin typeface="PT Serif" pitchFamily="34" charset="0"/>
                <a:ea typeface="PT Serif" pitchFamily="34" charset="-122"/>
                <a:cs typeface="PT Serif" pitchFamily="34" charset="-120"/>
              </a:rPr>
              <a:t>Kiểm tra trước vận hành</a:t>
            </a:r>
            <a:r>
              <a:rPr lang="en-US" sz="1700" kern="0" spc="-34" dirty="0">
                <a:solidFill>
                  <a:srgbClr val="2B4150"/>
                </a:solidFill>
                <a:latin typeface="PT Serif" pitchFamily="34" charset="0"/>
                <a:ea typeface="PT Serif" pitchFamily="34" charset="-122"/>
                <a:cs typeface="PT Serif" pitchFamily="34" charset="-120"/>
              </a:rPr>
              <a:t>: Kiểm tra máy, điện, các bộ phận cơ khí, đảm bảo không hư hỏng.</a:t>
            </a:r>
            <a:endParaRPr lang="en-US" sz="1700" dirty="0"/>
          </a:p>
        </p:txBody>
      </p:sp>
      <p:sp>
        <p:nvSpPr>
          <p:cNvPr id="10" name="Shape 7"/>
          <p:cNvSpPr/>
          <p:nvPr/>
        </p:nvSpPr>
        <p:spPr>
          <a:xfrm>
            <a:off x="844391" y="3909179"/>
            <a:ext cx="490299" cy="490299"/>
          </a:xfrm>
          <a:prstGeom prst="roundRect">
            <a:avLst>
              <a:gd name="adj" fmla="val 18670"/>
            </a:avLst>
          </a:prstGeom>
          <a:solidFill>
            <a:srgbClr val="124E73"/>
          </a:solidFill>
          <a:ln w="7620">
            <a:solidFill>
              <a:srgbClr val="2B678C"/>
            </a:solidFill>
            <a:prstDash val="solid"/>
          </a:ln>
        </p:spPr>
      </p:sp>
      <p:sp>
        <p:nvSpPr>
          <p:cNvPr id="11" name="Text 8"/>
          <p:cNvSpPr/>
          <p:nvPr/>
        </p:nvSpPr>
        <p:spPr>
          <a:xfrm>
            <a:off x="1001554" y="3990856"/>
            <a:ext cx="175855" cy="326946"/>
          </a:xfrm>
          <a:prstGeom prst="rect">
            <a:avLst/>
          </a:prstGeom>
          <a:noFill/>
          <a:ln/>
        </p:spPr>
        <p:txBody>
          <a:bodyPr wrap="none" lIns="0" tIns="0" rIns="0" bIns="0" rtlCol="0" anchor="t"/>
          <a:lstStyle/>
          <a:p>
            <a:pPr marL="0" indent="0" algn="ctr">
              <a:lnSpc>
                <a:spcPts val="2550"/>
              </a:lnSpc>
              <a:buNone/>
            </a:pPr>
            <a:r>
              <a:rPr lang="en-US" sz="2550" b="1" kern="0" spc="-77" dirty="0">
                <a:solidFill>
                  <a:srgbClr val="FFFFFF"/>
                </a:solidFill>
                <a:latin typeface="Montserrat Medium" panose="00000600000000000000" pitchFamily="2" charset="0"/>
                <a:ea typeface="MuseoModerno Bold" pitchFamily="34" charset="-122"/>
                <a:cs typeface="MuseoModerno Bold" pitchFamily="34" charset="-120"/>
              </a:rPr>
              <a:t>2</a:t>
            </a:r>
            <a:endParaRPr lang="en-US" sz="2550" dirty="0"/>
          </a:p>
        </p:txBody>
      </p:sp>
      <p:sp>
        <p:nvSpPr>
          <p:cNvPr id="12" name="Text 9"/>
          <p:cNvSpPr/>
          <p:nvPr/>
        </p:nvSpPr>
        <p:spPr>
          <a:xfrm>
            <a:off x="1525429" y="3992223"/>
            <a:ext cx="8684657" cy="348734"/>
          </a:xfrm>
          <a:prstGeom prst="rect">
            <a:avLst/>
          </a:prstGeom>
          <a:noFill/>
          <a:ln/>
        </p:spPr>
        <p:txBody>
          <a:bodyPr wrap="none" lIns="0" tIns="0" rIns="0" bIns="0" rtlCol="0" anchor="t"/>
          <a:lstStyle/>
          <a:p>
            <a:pPr marL="0" indent="0" algn="l">
              <a:lnSpc>
                <a:spcPts val="2700"/>
              </a:lnSpc>
              <a:buNone/>
            </a:pPr>
            <a:r>
              <a:rPr lang="en-US" sz="1700" b="1" kern="0" spc="-34" dirty="0">
                <a:solidFill>
                  <a:srgbClr val="2B4150"/>
                </a:solidFill>
                <a:latin typeface="PT Serif" pitchFamily="34" charset="0"/>
                <a:ea typeface="PT Serif" pitchFamily="34" charset="-122"/>
                <a:cs typeface="PT Serif" pitchFamily="34" charset="-120"/>
              </a:rPr>
              <a:t>Chuẩn bị nguyên liệu</a:t>
            </a:r>
            <a:r>
              <a:rPr lang="en-US" sz="1700" kern="0" spc="-34" dirty="0">
                <a:solidFill>
                  <a:srgbClr val="2B4150"/>
                </a:solidFill>
                <a:latin typeface="PT Serif" pitchFamily="34" charset="0"/>
                <a:ea typeface="PT Serif" pitchFamily="34" charset="-122"/>
                <a:cs typeface="PT Serif" pitchFamily="34" charset="-120"/>
              </a:rPr>
              <a:t>: Nạp nhãn vào hệ thống, đảm bảo không bị kẹt.</a:t>
            </a:r>
            <a:endParaRPr lang="en-US" sz="1700" dirty="0"/>
          </a:p>
        </p:txBody>
      </p:sp>
      <p:sp>
        <p:nvSpPr>
          <p:cNvPr id="13" name="Shape 10"/>
          <p:cNvSpPr/>
          <p:nvPr/>
        </p:nvSpPr>
        <p:spPr>
          <a:xfrm>
            <a:off x="844391" y="4911566"/>
            <a:ext cx="490299" cy="490299"/>
          </a:xfrm>
          <a:prstGeom prst="roundRect">
            <a:avLst>
              <a:gd name="adj" fmla="val 18670"/>
            </a:avLst>
          </a:prstGeom>
          <a:solidFill>
            <a:srgbClr val="124E73"/>
          </a:solidFill>
          <a:ln w="7620">
            <a:solidFill>
              <a:srgbClr val="2B678C"/>
            </a:solidFill>
            <a:prstDash val="solid"/>
          </a:ln>
        </p:spPr>
      </p:sp>
      <p:sp>
        <p:nvSpPr>
          <p:cNvPr id="14" name="Text 11"/>
          <p:cNvSpPr/>
          <p:nvPr/>
        </p:nvSpPr>
        <p:spPr>
          <a:xfrm>
            <a:off x="1000958" y="4993243"/>
            <a:ext cx="177165" cy="326946"/>
          </a:xfrm>
          <a:prstGeom prst="rect">
            <a:avLst/>
          </a:prstGeom>
          <a:noFill/>
          <a:ln/>
        </p:spPr>
        <p:txBody>
          <a:bodyPr wrap="none" lIns="0" tIns="0" rIns="0" bIns="0" rtlCol="0" anchor="t"/>
          <a:lstStyle/>
          <a:p>
            <a:pPr marL="0" indent="0" algn="ctr">
              <a:lnSpc>
                <a:spcPts val="2550"/>
              </a:lnSpc>
              <a:buNone/>
            </a:pPr>
            <a:r>
              <a:rPr lang="en-US" sz="2550" b="1" kern="0" spc="-77" dirty="0">
                <a:solidFill>
                  <a:srgbClr val="FFFFFF"/>
                </a:solidFill>
                <a:latin typeface="Montserrat Medium" panose="00000600000000000000" pitchFamily="2" charset="0"/>
                <a:ea typeface="MuseoModerno Bold" pitchFamily="34" charset="-122"/>
                <a:cs typeface="MuseoModerno Bold" pitchFamily="34" charset="-120"/>
              </a:rPr>
              <a:t>3</a:t>
            </a:r>
            <a:endParaRPr lang="en-US" sz="2550" dirty="0"/>
          </a:p>
        </p:txBody>
      </p:sp>
      <p:sp>
        <p:nvSpPr>
          <p:cNvPr id="15" name="Text 12"/>
          <p:cNvSpPr/>
          <p:nvPr/>
        </p:nvSpPr>
        <p:spPr>
          <a:xfrm>
            <a:off x="1525429" y="4994610"/>
            <a:ext cx="8684657" cy="348734"/>
          </a:xfrm>
          <a:prstGeom prst="rect">
            <a:avLst/>
          </a:prstGeom>
          <a:noFill/>
          <a:ln/>
        </p:spPr>
        <p:txBody>
          <a:bodyPr wrap="none" lIns="0" tIns="0" rIns="0" bIns="0" rtlCol="0" anchor="t"/>
          <a:lstStyle/>
          <a:p>
            <a:pPr marL="0" indent="0" algn="l">
              <a:lnSpc>
                <a:spcPts val="2700"/>
              </a:lnSpc>
              <a:buNone/>
            </a:pPr>
            <a:r>
              <a:rPr lang="en-US" sz="1700" b="1" kern="0" spc="-34" dirty="0">
                <a:solidFill>
                  <a:srgbClr val="2B4150"/>
                </a:solidFill>
                <a:latin typeface="PT Serif" pitchFamily="34" charset="0"/>
                <a:ea typeface="PT Serif" pitchFamily="34" charset="-122"/>
                <a:cs typeface="PT Serif" pitchFamily="34" charset="-120"/>
              </a:rPr>
              <a:t>Khởi động máy</a:t>
            </a:r>
            <a:r>
              <a:rPr lang="en-US" sz="1700" kern="0" spc="-34" dirty="0">
                <a:solidFill>
                  <a:srgbClr val="2B4150"/>
                </a:solidFill>
                <a:latin typeface="PT Serif" pitchFamily="34" charset="0"/>
                <a:ea typeface="PT Serif" pitchFamily="34" charset="-122"/>
                <a:cs typeface="PT Serif" pitchFamily="34" charset="-120"/>
              </a:rPr>
              <a:t>: Khởi động theo hướng dẫn, điều chỉnh thông số phù hợp.</a:t>
            </a:r>
            <a:endParaRPr lang="en-US" sz="1700" dirty="0"/>
          </a:p>
        </p:txBody>
      </p:sp>
      <p:sp>
        <p:nvSpPr>
          <p:cNvPr id="16" name="Shape 13"/>
          <p:cNvSpPr/>
          <p:nvPr/>
        </p:nvSpPr>
        <p:spPr>
          <a:xfrm>
            <a:off x="844391" y="5913953"/>
            <a:ext cx="490299" cy="490299"/>
          </a:xfrm>
          <a:prstGeom prst="roundRect">
            <a:avLst>
              <a:gd name="adj" fmla="val 18670"/>
            </a:avLst>
          </a:prstGeom>
          <a:solidFill>
            <a:srgbClr val="124E73"/>
          </a:solidFill>
          <a:ln w="7620">
            <a:solidFill>
              <a:srgbClr val="2B678C"/>
            </a:solidFill>
            <a:prstDash val="solid"/>
          </a:ln>
        </p:spPr>
      </p:sp>
      <p:sp>
        <p:nvSpPr>
          <p:cNvPr id="17" name="Text 14"/>
          <p:cNvSpPr/>
          <p:nvPr/>
        </p:nvSpPr>
        <p:spPr>
          <a:xfrm>
            <a:off x="987504" y="5995630"/>
            <a:ext cx="203954" cy="326946"/>
          </a:xfrm>
          <a:prstGeom prst="rect">
            <a:avLst/>
          </a:prstGeom>
          <a:noFill/>
          <a:ln/>
        </p:spPr>
        <p:txBody>
          <a:bodyPr wrap="none" lIns="0" tIns="0" rIns="0" bIns="0" rtlCol="0" anchor="t"/>
          <a:lstStyle/>
          <a:p>
            <a:pPr marL="0" indent="0" algn="ctr">
              <a:lnSpc>
                <a:spcPts val="2550"/>
              </a:lnSpc>
              <a:buNone/>
            </a:pPr>
            <a:r>
              <a:rPr lang="en-US" sz="2550" b="1" kern="0" spc="-77" dirty="0">
                <a:solidFill>
                  <a:srgbClr val="FFFFFF"/>
                </a:solidFill>
                <a:latin typeface="Montserrat Medium" panose="00000600000000000000" pitchFamily="2" charset="0"/>
                <a:ea typeface="MuseoModerno Bold" pitchFamily="34" charset="-122"/>
                <a:cs typeface="MuseoModerno Bold" pitchFamily="34" charset="-120"/>
              </a:rPr>
              <a:t>4</a:t>
            </a:r>
            <a:endParaRPr lang="en-US" sz="2550" dirty="0"/>
          </a:p>
        </p:txBody>
      </p:sp>
      <p:sp>
        <p:nvSpPr>
          <p:cNvPr id="18" name="Text 15"/>
          <p:cNvSpPr/>
          <p:nvPr/>
        </p:nvSpPr>
        <p:spPr>
          <a:xfrm>
            <a:off x="1525429" y="5996997"/>
            <a:ext cx="8684657" cy="348734"/>
          </a:xfrm>
          <a:prstGeom prst="rect">
            <a:avLst/>
          </a:prstGeom>
          <a:noFill/>
          <a:ln/>
        </p:spPr>
        <p:txBody>
          <a:bodyPr wrap="none" lIns="0" tIns="0" rIns="0" bIns="0" rtlCol="0" anchor="t"/>
          <a:lstStyle/>
          <a:p>
            <a:pPr marL="0" indent="0" algn="l">
              <a:lnSpc>
                <a:spcPts val="2700"/>
              </a:lnSpc>
              <a:buNone/>
            </a:pPr>
            <a:r>
              <a:rPr lang="en-US" sz="1700" b="1" kern="0" spc="-34" dirty="0">
                <a:solidFill>
                  <a:srgbClr val="2B4150"/>
                </a:solidFill>
                <a:latin typeface="PT Serif" pitchFamily="34" charset="0"/>
                <a:ea typeface="PT Serif" pitchFamily="34" charset="-122"/>
                <a:cs typeface="PT Serif" pitchFamily="34" charset="-120"/>
              </a:rPr>
              <a:t>Theo dõi vận hành</a:t>
            </a:r>
            <a:r>
              <a:rPr lang="en-US" sz="1700" kern="0" spc="-34" dirty="0">
                <a:solidFill>
                  <a:srgbClr val="2B4150"/>
                </a:solidFill>
                <a:latin typeface="PT Serif" pitchFamily="34" charset="0"/>
                <a:ea typeface="PT Serif" pitchFamily="34" charset="-122"/>
                <a:cs typeface="PT Serif" pitchFamily="34" charset="-120"/>
              </a:rPr>
              <a:t>: Quan sát máy, dừng ngay khi có sự cố.</a:t>
            </a:r>
            <a:endParaRPr lang="en-US" sz="1700" dirty="0"/>
          </a:p>
        </p:txBody>
      </p:sp>
      <p:sp>
        <p:nvSpPr>
          <p:cNvPr id="19" name="Shape 16"/>
          <p:cNvSpPr/>
          <p:nvPr/>
        </p:nvSpPr>
        <p:spPr>
          <a:xfrm>
            <a:off x="844391" y="6916341"/>
            <a:ext cx="490299" cy="490299"/>
          </a:xfrm>
          <a:prstGeom prst="roundRect">
            <a:avLst>
              <a:gd name="adj" fmla="val 18670"/>
            </a:avLst>
          </a:prstGeom>
          <a:solidFill>
            <a:srgbClr val="124E73"/>
          </a:solidFill>
          <a:ln w="7620">
            <a:solidFill>
              <a:srgbClr val="2B678C"/>
            </a:solidFill>
            <a:prstDash val="solid"/>
          </a:ln>
        </p:spPr>
      </p:sp>
      <p:sp>
        <p:nvSpPr>
          <p:cNvPr id="20" name="Text 17"/>
          <p:cNvSpPr/>
          <p:nvPr/>
        </p:nvSpPr>
        <p:spPr>
          <a:xfrm>
            <a:off x="1002744" y="6998018"/>
            <a:ext cx="173593" cy="326946"/>
          </a:xfrm>
          <a:prstGeom prst="rect">
            <a:avLst/>
          </a:prstGeom>
          <a:noFill/>
          <a:ln/>
        </p:spPr>
        <p:txBody>
          <a:bodyPr wrap="none" lIns="0" tIns="0" rIns="0" bIns="0" rtlCol="0" anchor="t"/>
          <a:lstStyle/>
          <a:p>
            <a:pPr marL="0" indent="0" algn="ctr">
              <a:lnSpc>
                <a:spcPts val="2550"/>
              </a:lnSpc>
              <a:buNone/>
            </a:pPr>
            <a:r>
              <a:rPr lang="en-US" sz="2550" b="1" kern="0" spc="-77" dirty="0">
                <a:solidFill>
                  <a:srgbClr val="FFFFFF"/>
                </a:solidFill>
                <a:latin typeface="Montserrat Medium" panose="00000600000000000000" pitchFamily="2" charset="0"/>
                <a:ea typeface="MuseoModerno Bold" pitchFamily="34" charset="-122"/>
                <a:cs typeface="MuseoModerno Bold" pitchFamily="34" charset="-120"/>
              </a:rPr>
              <a:t>5</a:t>
            </a:r>
            <a:endParaRPr lang="en-US" sz="2550" dirty="0"/>
          </a:p>
        </p:txBody>
      </p:sp>
      <p:sp>
        <p:nvSpPr>
          <p:cNvPr id="21" name="Text 18"/>
          <p:cNvSpPr/>
          <p:nvPr/>
        </p:nvSpPr>
        <p:spPr>
          <a:xfrm>
            <a:off x="1525429" y="6999384"/>
            <a:ext cx="8684657" cy="348734"/>
          </a:xfrm>
          <a:prstGeom prst="rect">
            <a:avLst/>
          </a:prstGeom>
          <a:noFill/>
          <a:ln/>
        </p:spPr>
        <p:txBody>
          <a:bodyPr wrap="none" lIns="0" tIns="0" rIns="0" bIns="0" rtlCol="0" anchor="t"/>
          <a:lstStyle/>
          <a:p>
            <a:pPr marL="0" indent="0" algn="l">
              <a:lnSpc>
                <a:spcPts val="2700"/>
              </a:lnSpc>
              <a:buNone/>
            </a:pPr>
            <a:r>
              <a:rPr lang="en-US" sz="1700" b="1" kern="0" spc="-34" dirty="0">
                <a:solidFill>
                  <a:srgbClr val="2B4150"/>
                </a:solidFill>
                <a:latin typeface="PT Serif" pitchFamily="34" charset="0"/>
                <a:ea typeface="PT Serif" pitchFamily="34" charset="-122"/>
                <a:cs typeface="PT Serif" pitchFamily="34" charset="-120"/>
              </a:rPr>
              <a:t>Kết thúc công việc</a:t>
            </a:r>
            <a:r>
              <a:rPr lang="en-US" sz="1700" kern="0" spc="-34" dirty="0">
                <a:solidFill>
                  <a:srgbClr val="2B4150"/>
                </a:solidFill>
                <a:latin typeface="PT Serif" pitchFamily="34" charset="0"/>
                <a:ea typeface="PT Serif" pitchFamily="34" charset="-122"/>
                <a:cs typeface="PT Serif" pitchFamily="34" charset="-120"/>
              </a:rPr>
              <a:t>: Tắt máy, vệ sinh khu vực làm việc.</a:t>
            </a:r>
            <a:endParaRPr lang="en-US" sz="1700" dirty="0"/>
          </a:p>
        </p:txBody>
      </p:sp>
      <p:pic>
        <p:nvPicPr>
          <p:cNvPr id="22" name="Picture 21">
            <a:extLst>
              <a:ext uri="{FF2B5EF4-FFF2-40B4-BE49-F238E27FC236}">
                <a16:creationId xmlns:a16="http://schemas.microsoft.com/office/drawing/2014/main" id="{4365FFEF-16A5-AA1F-633C-3424E354C67D}"/>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346842" y="3913823"/>
            <a:ext cx="3090386" cy="2589490"/>
          </a:xfrm>
          <a:prstGeom prst="rect">
            <a:avLst/>
          </a:prstGeom>
        </p:spPr>
      </p:pic>
      <p:sp>
        <p:nvSpPr>
          <p:cNvPr id="3" name="Text 0"/>
          <p:cNvSpPr/>
          <p:nvPr/>
        </p:nvSpPr>
        <p:spPr>
          <a:xfrm>
            <a:off x="793790" y="801886"/>
            <a:ext cx="7221498" cy="354330"/>
          </a:xfrm>
          <a:prstGeom prst="rect">
            <a:avLst/>
          </a:prstGeom>
          <a:noFill/>
          <a:ln/>
        </p:spPr>
        <p:txBody>
          <a:bodyPr wrap="none" lIns="0" tIns="0" rIns="0" bIns="0" rtlCol="0" anchor="t"/>
          <a:lstStyle/>
          <a:p>
            <a:pPr marL="0" indent="0">
              <a:lnSpc>
                <a:spcPts val="2750"/>
              </a:lnSpc>
              <a:buNone/>
            </a:pPr>
            <a:r>
              <a:rPr lang="en-US" sz="2800" b="1" kern="0" spc="-67" dirty="0">
                <a:solidFill>
                  <a:srgbClr val="124E73"/>
                </a:solidFill>
                <a:latin typeface="Montserrat Medium" panose="00000600000000000000" pitchFamily="2" charset="0"/>
                <a:ea typeface="MuseoModerno Bold" pitchFamily="34" charset="-122"/>
                <a:cs typeface="MuseoModerno Bold" pitchFamily="34" charset="-120"/>
              </a:rPr>
              <a:t>B. Các biện pháp xử lý khẩn cấp và cơ chế ứng phó sự cố</a:t>
            </a:r>
            <a:endParaRPr lang="en-US" sz="2800" dirty="0"/>
          </a:p>
        </p:txBody>
      </p:sp>
      <p:sp>
        <p:nvSpPr>
          <p:cNvPr id="4" name="Text 1"/>
          <p:cNvSpPr/>
          <p:nvPr/>
        </p:nvSpPr>
        <p:spPr>
          <a:xfrm>
            <a:off x="793790" y="1411367"/>
            <a:ext cx="93852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5" name="Shape 2"/>
          <p:cNvSpPr/>
          <p:nvPr/>
        </p:nvSpPr>
        <p:spPr>
          <a:xfrm>
            <a:off x="1118711" y="2029420"/>
            <a:ext cx="30480" cy="5398175"/>
          </a:xfrm>
          <a:prstGeom prst="roundRect">
            <a:avLst>
              <a:gd name="adj" fmla="val 312558"/>
            </a:avLst>
          </a:prstGeom>
          <a:solidFill>
            <a:srgbClr val="B9D0DE"/>
          </a:solidFill>
          <a:ln/>
        </p:spPr>
      </p:sp>
      <p:sp>
        <p:nvSpPr>
          <p:cNvPr id="6" name="Shape 3"/>
          <p:cNvSpPr/>
          <p:nvPr/>
        </p:nvSpPr>
        <p:spPr>
          <a:xfrm>
            <a:off x="878800" y="2284571"/>
            <a:ext cx="510302" cy="510302"/>
          </a:xfrm>
          <a:prstGeom prst="roundRect">
            <a:avLst>
              <a:gd name="adj" fmla="val 18669"/>
            </a:avLst>
          </a:prstGeom>
          <a:solidFill>
            <a:srgbClr val="124E73"/>
          </a:solidFill>
          <a:ln w="7620">
            <a:solidFill>
              <a:srgbClr val="2B678C"/>
            </a:solidFill>
            <a:prstDash val="solid"/>
          </a:ln>
        </p:spPr>
      </p:sp>
      <p:sp>
        <p:nvSpPr>
          <p:cNvPr id="7" name="Text 4"/>
          <p:cNvSpPr/>
          <p:nvPr/>
        </p:nvSpPr>
        <p:spPr>
          <a:xfrm>
            <a:off x="1056561" y="2369582"/>
            <a:ext cx="15478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1</a:t>
            </a:r>
            <a:endParaRPr lang="en-US" sz="2650" dirty="0"/>
          </a:p>
        </p:txBody>
      </p:sp>
      <p:sp>
        <p:nvSpPr>
          <p:cNvPr id="8" name="Text 5"/>
          <p:cNvSpPr/>
          <p:nvPr/>
        </p:nvSpPr>
        <p:spPr>
          <a:xfrm>
            <a:off x="1587579" y="2256234"/>
            <a:ext cx="9102862"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Dừng máy ngay lập tức</a:t>
            </a:r>
            <a:r>
              <a:rPr lang="en-US" sz="1750" kern="0" spc="-36" dirty="0">
                <a:solidFill>
                  <a:srgbClr val="2B4150"/>
                </a:solidFill>
                <a:latin typeface="PT Serif" pitchFamily="34" charset="0"/>
                <a:ea typeface="PT Serif" pitchFamily="34" charset="-122"/>
                <a:cs typeface="PT Serif" pitchFamily="34" charset="-120"/>
              </a:rPr>
              <a:t>: Dừng máy khi phát hiện sự cố để ngăn ngừa hư hỏng hoặc tai nạn.</a:t>
            </a:r>
            <a:endParaRPr lang="en-US" sz="1750" dirty="0"/>
          </a:p>
        </p:txBody>
      </p:sp>
      <p:sp>
        <p:nvSpPr>
          <p:cNvPr id="9" name="Shape 6"/>
          <p:cNvSpPr/>
          <p:nvPr/>
        </p:nvSpPr>
        <p:spPr>
          <a:xfrm>
            <a:off x="878800" y="3690818"/>
            <a:ext cx="510302" cy="510302"/>
          </a:xfrm>
          <a:prstGeom prst="roundRect">
            <a:avLst>
              <a:gd name="adj" fmla="val 18669"/>
            </a:avLst>
          </a:prstGeom>
          <a:solidFill>
            <a:srgbClr val="124E73"/>
          </a:solidFill>
          <a:ln w="7620">
            <a:solidFill>
              <a:srgbClr val="2B678C"/>
            </a:solidFill>
            <a:prstDash val="solid"/>
          </a:ln>
        </p:spPr>
      </p:sp>
      <p:sp>
        <p:nvSpPr>
          <p:cNvPr id="10" name="Text 7"/>
          <p:cNvSpPr/>
          <p:nvPr/>
        </p:nvSpPr>
        <p:spPr>
          <a:xfrm>
            <a:off x="1042392" y="3775829"/>
            <a:ext cx="18311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2</a:t>
            </a:r>
            <a:endParaRPr lang="en-US" sz="2650" dirty="0"/>
          </a:p>
        </p:txBody>
      </p:sp>
      <p:sp>
        <p:nvSpPr>
          <p:cNvPr id="11" name="Text 8"/>
          <p:cNvSpPr/>
          <p:nvPr/>
        </p:nvSpPr>
        <p:spPr>
          <a:xfrm>
            <a:off x="1587579" y="3662482"/>
            <a:ext cx="9102862"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Xác định nguyên nhân sự cố</a:t>
            </a:r>
            <a:r>
              <a:rPr lang="en-US" sz="1750" kern="0" spc="-36" dirty="0">
                <a:solidFill>
                  <a:srgbClr val="2B4150"/>
                </a:solidFill>
                <a:latin typeface="PT Serif" pitchFamily="34" charset="0"/>
                <a:ea typeface="PT Serif" pitchFamily="34" charset="-122"/>
                <a:cs typeface="PT Serif" pitchFamily="34" charset="-120"/>
              </a:rPr>
              <a:t>: Kiểm tra nguyên nhân sự cố, ngắt điện trước khi can thiệp nếu có nhãn kẹt.</a:t>
            </a:r>
            <a:endParaRPr lang="en-US" sz="1750" dirty="0"/>
          </a:p>
        </p:txBody>
      </p:sp>
      <p:sp>
        <p:nvSpPr>
          <p:cNvPr id="12" name="Shape 9"/>
          <p:cNvSpPr/>
          <p:nvPr/>
        </p:nvSpPr>
        <p:spPr>
          <a:xfrm>
            <a:off x="878800" y="5097066"/>
            <a:ext cx="510302" cy="510302"/>
          </a:xfrm>
          <a:prstGeom prst="roundRect">
            <a:avLst>
              <a:gd name="adj" fmla="val 18669"/>
            </a:avLst>
          </a:prstGeom>
          <a:solidFill>
            <a:srgbClr val="124E73"/>
          </a:solidFill>
          <a:ln w="7620">
            <a:solidFill>
              <a:srgbClr val="2B678C"/>
            </a:solidFill>
            <a:prstDash val="solid"/>
          </a:ln>
        </p:spPr>
      </p:sp>
      <p:sp>
        <p:nvSpPr>
          <p:cNvPr id="13" name="Text 10"/>
          <p:cNvSpPr/>
          <p:nvPr/>
        </p:nvSpPr>
        <p:spPr>
          <a:xfrm>
            <a:off x="1041678" y="5182076"/>
            <a:ext cx="18442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3</a:t>
            </a:r>
            <a:endParaRPr lang="en-US" sz="2650" dirty="0"/>
          </a:p>
        </p:txBody>
      </p:sp>
      <p:sp>
        <p:nvSpPr>
          <p:cNvPr id="14" name="Text 11"/>
          <p:cNvSpPr/>
          <p:nvPr/>
        </p:nvSpPr>
        <p:spPr>
          <a:xfrm>
            <a:off x="1587579" y="5068729"/>
            <a:ext cx="9102862"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Ứng phó sự cố nghiêm trọng</a:t>
            </a:r>
            <a:r>
              <a:rPr lang="en-US" sz="1750" kern="0" spc="-36" dirty="0">
                <a:solidFill>
                  <a:srgbClr val="2B4150"/>
                </a:solidFill>
                <a:latin typeface="PT Serif" pitchFamily="34" charset="0"/>
                <a:ea typeface="PT Serif" pitchFamily="34" charset="-122"/>
                <a:cs typeface="PT Serif" pitchFamily="34" charset="-120"/>
              </a:rPr>
              <a:t>: Trong trường hợp cháy nổ hoặc rò rỉ điện, rời khỏi khu vực và thông báo cho nhân viên an toàn lao động.</a:t>
            </a:r>
            <a:endParaRPr lang="en-US" sz="1750" dirty="0"/>
          </a:p>
        </p:txBody>
      </p:sp>
      <p:sp>
        <p:nvSpPr>
          <p:cNvPr id="15" name="Shape 12"/>
          <p:cNvSpPr/>
          <p:nvPr/>
        </p:nvSpPr>
        <p:spPr>
          <a:xfrm>
            <a:off x="878800" y="6503313"/>
            <a:ext cx="510302" cy="510302"/>
          </a:xfrm>
          <a:prstGeom prst="roundRect">
            <a:avLst>
              <a:gd name="adj" fmla="val 18669"/>
            </a:avLst>
          </a:prstGeom>
          <a:solidFill>
            <a:srgbClr val="124E73"/>
          </a:solidFill>
          <a:ln w="7620">
            <a:solidFill>
              <a:srgbClr val="2B678C"/>
            </a:solidFill>
            <a:prstDash val="solid"/>
          </a:ln>
        </p:spPr>
      </p:sp>
      <p:sp>
        <p:nvSpPr>
          <p:cNvPr id="16" name="Text 13"/>
          <p:cNvSpPr/>
          <p:nvPr/>
        </p:nvSpPr>
        <p:spPr>
          <a:xfrm>
            <a:off x="1027748" y="6588323"/>
            <a:ext cx="21228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4</a:t>
            </a:r>
            <a:endParaRPr lang="en-US" sz="2650" dirty="0"/>
          </a:p>
        </p:txBody>
      </p:sp>
      <p:sp>
        <p:nvSpPr>
          <p:cNvPr id="17" name="Text 14"/>
          <p:cNvSpPr/>
          <p:nvPr/>
        </p:nvSpPr>
        <p:spPr>
          <a:xfrm>
            <a:off x="1587579" y="6474976"/>
            <a:ext cx="9102862"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Sử dụng thiết bị khẩn cấp</a:t>
            </a:r>
            <a:r>
              <a:rPr lang="en-US" sz="1750" kern="0" spc="-36" dirty="0">
                <a:solidFill>
                  <a:srgbClr val="2B4150"/>
                </a:solidFill>
                <a:latin typeface="PT Serif" pitchFamily="34" charset="0"/>
                <a:ea typeface="PT Serif" pitchFamily="34" charset="-122"/>
                <a:cs typeface="PT Serif" pitchFamily="34" charset="-120"/>
              </a:rPr>
              <a:t>: Dùng bình cứu hỏa, bộ sơ cứu nếu cần, và đảm bảo công nhân được huấn luyện định kỳ.</a:t>
            </a:r>
            <a:endParaRPr lang="en-US" sz="1750" dirty="0"/>
          </a:p>
        </p:txBody>
      </p:sp>
      <p:pic>
        <p:nvPicPr>
          <p:cNvPr id="18" name="Picture 17">
            <a:extLst>
              <a:ext uri="{FF2B5EF4-FFF2-40B4-BE49-F238E27FC236}">
                <a16:creationId xmlns:a16="http://schemas.microsoft.com/office/drawing/2014/main" id="{24271037-BFE5-4432-0F88-6C6F84D36DF4}"/>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l="-4252" t="-10605" r="4252" b="16792"/>
          <a:stretch/>
        </p:blipFill>
        <p:spPr>
          <a:xfrm>
            <a:off x="11209615" y="2976069"/>
            <a:ext cx="3183850" cy="3216729"/>
          </a:xfrm>
          <a:prstGeom prst="rect">
            <a:avLst/>
          </a:prstGeom>
        </p:spPr>
      </p:pic>
      <p:sp>
        <p:nvSpPr>
          <p:cNvPr id="3" name="Text 0"/>
          <p:cNvSpPr/>
          <p:nvPr/>
        </p:nvSpPr>
        <p:spPr>
          <a:xfrm>
            <a:off x="3002399" y="1361463"/>
            <a:ext cx="4968002" cy="355163"/>
          </a:xfrm>
          <a:prstGeom prst="rect">
            <a:avLst/>
          </a:prstGeom>
          <a:noFill/>
          <a:ln/>
        </p:spPr>
        <p:txBody>
          <a:bodyPr wrap="none" lIns="0" tIns="0" rIns="0" bIns="0" rtlCol="0" anchor="t"/>
          <a:lstStyle/>
          <a:p>
            <a:pPr marL="0" indent="0" algn="ctr">
              <a:lnSpc>
                <a:spcPts val="2750"/>
              </a:lnSpc>
              <a:buNone/>
            </a:pPr>
            <a:r>
              <a:rPr lang="en-US" sz="3200" b="1" kern="0" spc="-67" dirty="0">
                <a:solidFill>
                  <a:srgbClr val="124E73"/>
                </a:solidFill>
                <a:latin typeface="Montserrat Medium" panose="00000600000000000000" pitchFamily="2" charset="0"/>
                <a:ea typeface="MuseoModerno Bold" pitchFamily="34" charset="-122"/>
                <a:cs typeface="MuseoModerno Bold" pitchFamily="34" charset="-120"/>
              </a:rPr>
              <a:t>V. Đánh giá rủi ro và quản lý mối nguy</a:t>
            </a:r>
            <a:endParaRPr lang="en-US" sz="3200" dirty="0"/>
          </a:p>
        </p:txBody>
      </p:sp>
      <p:sp>
        <p:nvSpPr>
          <p:cNvPr id="4" name="Text 1"/>
          <p:cNvSpPr/>
          <p:nvPr/>
        </p:nvSpPr>
        <p:spPr>
          <a:xfrm>
            <a:off x="1894403" y="1987786"/>
            <a:ext cx="5049083" cy="295989"/>
          </a:xfrm>
          <a:prstGeom prst="rect">
            <a:avLst/>
          </a:prstGeom>
          <a:noFill/>
          <a:ln/>
        </p:spPr>
        <p:txBody>
          <a:bodyPr wrap="none" lIns="0" tIns="0" rIns="0" bIns="0" rtlCol="0" anchor="t"/>
          <a:lstStyle/>
          <a:p>
            <a:pPr marL="0" indent="0">
              <a:lnSpc>
                <a:spcPts val="2300"/>
              </a:lnSpc>
              <a:buNone/>
            </a:pPr>
            <a:r>
              <a:rPr lang="en-US" sz="2000" b="1" kern="0" spc="-56" dirty="0">
                <a:solidFill>
                  <a:srgbClr val="124E73"/>
                </a:solidFill>
                <a:latin typeface="Montserrat Medium" panose="00000600000000000000" pitchFamily="2" charset="0"/>
                <a:ea typeface="MuseoModerno Bold" pitchFamily="34" charset="-122"/>
                <a:cs typeface="MuseoModerno Bold" pitchFamily="34" charset="-120"/>
              </a:rPr>
              <a:t>A. Nhận diện các rủi ro, mối nguy hiểm tiềm ẩn</a:t>
            </a:r>
            <a:endParaRPr lang="en-US" sz="2000" dirty="0"/>
          </a:p>
        </p:txBody>
      </p:sp>
      <p:pic>
        <p:nvPicPr>
          <p:cNvPr id="5" name="Image 1" descr="preencoded.png"/>
          <p:cNvPicPr>
            <a:picLocks noChangeAspect="1"/>
          </p:cNvPicPr>
          <p:nvPr/>
        </p:nvPicPr>
        <p:blipFill>
          <a:blip r:embed="rId4"/>
          <a:stretch>
            <a:fillRect/>
          </a:stretch>
        </p:blipFill>
        <p:spPr>
          <a:xfrm>
            <a:off x="663059" y="2863780"/>
            <a:ext cx="947261" cy="1298858"/>
          </a:xfrm>
          <a:prstGeom prst="rect">
            <a:avLst/>
          </a:prstGeom>
        </p:spPr>
      </p:pic>
      <p:sp>
        <p:nvSpPr>
          <p:cNvPr id="6" name="Text 2"/>
          <p:cNvSpPr/>
          <p:nvPr/>
        </p:nvSpPr>
        <p:spPr>
          <a:xfrm>
            <a:off x="1894403" y="3043177"/>
            <a:ext cx="8415338" cy="606028"/>
          </a:xfrm>
          <a:prstGeom prst="rect">
            <a:avLst/>
          </a:prstGeom>
          <a:noFill/>
          <a:ln/>
        </p:spPr>
        <p:txBody>
          <a:bodyPr wrap="square" lIns="0" tIns="0" rIns="0" bIns="0" rtlCol="0" anchor="t"/>
          <a:lstStyle/>
          <a:p>
            <a:pPr marL="0" indent="0" algn="l">
              <a:lnSpc>
                <a:spcPts val="2350"/>
              </a:lnSpc>
              <a:buNone/>
            </a:pPr>
            <a:r>
              <a:rPr lang="en-US" b="1" kern="0" spc="-30" dirty="0">
                <a:solidFill>
                  <a:srgbClr val="2B4150"/>
                </a:solidFill>
                <a:latin typeface="PT Serif" pitchFamily="34" charset="0"/>
                <a:ea typeface="PT Serif" pitchFamily="34" charset="-122"/>
                <a:cs typeface="PT Serif" pitchFamily="34" charset="-120"/>
              </a:rPr>
              <a:t>Bộ phận chuyển động</a:t>
            </a:r>
            <a:r>
              <a:rPr lang="en-US" kern="0" spc="-30" dirty="0">
                <a:solidFill>
                  <a:srgbClr val="2B4150"/>
                </a:solidFill>
                <a:latin typeface="PT Serif" pitchFamily="34" charset="0"/>
                <a:ea typeface="PT Serif" pitchFamily="34" charset="-122"/>
                <a:cs typeface="PT Serif" pitchFamily="34" charset="-120"/>
              </a:rPr>
              <a:t>: Các bộ phận như băng tải và đầu dán có thể gây chấn thương nếu không tuân thủ quy trình an toàn.</a:t>
            </a:r>
            <a:endParaRPr lang="en-US" dirty="0"/>
          </a:p>
        </p:txBody>
      </p:sp>
      <p:pic>
        <p:nvPicPr>
          <p:cNvPr id="7" name="Image 2" descr="preencoded.png"/>
          <p:cNvPicPr>
            <a:picLocks noChangeAspect="1"/>
          </p:cNvPicPr>
          <p:nvPr/>
        </p:nvPicPr>
        <p:blipFill>
          <a:blip r:embed="rId5"/>
          <a:stretch>
            <a:fillRect/>
          </a:stretch>
        </p:blipFill>
        <p:spPr>
          <a:xfrm>
            <a:off x="649157" y="4045722"/>
            <a:ext cx="947261" cy="1298858"/>
          </a:xfrm>
          <a:prstGeom prst="rect">
            <a:avLst/>
          </a:prstGeom>
        </p:spPr>
      </p:pic>
      <p:sp>
        <p:nvSpPr>
          <p:cNvPr id="8" name="Text 3"/>
          <p:cNvSpPr/>
          <p:nvPr/>
        </p:nvSpPr>
        <p:spPr>
          <a:xfrm>
            <a:off x="1894403" y="4191525"/>
            <a:ext cx="8415338" cy="606028"/>
          </a:xfrm>
          <a:prstGeom prst="rect">
            <a:avLst/>
          </a:prstGeom>
          <a:noFill/>
          <a:ln/>
        </p:spPr>
        <p:txBody>
          <a:bodyPr wrap="square" lIns="0" tIns="0" rIns="0" bIns="0" rtlCol="0" anchor="t"/>
          <a:lstStyle/>
          <a:p>
            <a:pPr marL="0" indent="0" algn="l">
              <a:lnSpc>
                <a:spcPts val="2350"/>
              </a:lnSpc>
              <a:buNone/>
            </a:pPr>
            <a:r>
              <a:rPr lang="en-US" b="1" kern="0" spc="-30" dirty="0">
                <a:solidFill>
                  <a:srgbClr val="2B4150"/>
                </a:solidFill>
                <a:latin typeface="PT Serif" pitchFamily="34" charset="0"/>
                <a:ea typeface="PT Serif" pitchFamily="34" charset="-122"/>
                <a:cs typeface="PT Serif" pitchFamily="34" charset="-120"/>
              </a:rPr>
              <a:t>Hóa chất sử dụng</a:t>
            </a:r>
            <a:r>
              <a:rPr lang="en-US" kern="0" spc="-30" dirty="0">
                <a:solidFill>
                  <a:srgbClr val="2B4150"/>
                </a:solidFill>
                <a:latin typeface="PT Serif" pitchFamily="34" charset="0"/>
                <a:ea typeface="PT Serif" pitchFamily="34" charset="-122"/>
                <a:cs typeface="PT Serif" pitchFamily="34" charset="-120"/>
              </a:rPr>
              <a:t>: Keo dán và dung môi có thể gây kích ứng da hoặc hô hấp nếu không được sử dụng đúng cách hoặc trong môi trường không thông thoáng.</a:t>
            </a:r>
            <a:endParaRPr lang="en-US" dirty="0"/>
          </a:p>
        </p:txBody>
      </p:sp>
      <p:pic>
        <p:nvPicPr>
          <p:cNvPr id="9" name="Image 3" descr="preencoded.png"/>
          <p:cNvPicPr>
            <a:picLocks noChangeAspect="1"/>
          </p:cNvPicPr>
          <p:nvPr/>
        </p:nvPicPr>
        <p:blipFill>
          <a:blip r:embed="rId6"/>
          <a:stretch>
            <a:fillRect/>
          </a:stretch>
        </p:blipFill>
        <p:spPr>
          <a:xfrm>
            <a:off x="663059" y="5227664"/>
            <a:ext cx="947261" cy="1298858"/>
          </a:xfrm>
          <a:prstGeom prst="rect">
            <a:avLst/>
          </a:prstGeom>
        </p:spPr>
      </p:pic>
      <p:sp>
        <p:nvSpPr>
          <p:cNvPr id="10" name="Text 4"/>
          <p:cNvSpPr/>
          <p:nvPr/>
        </p:nvSpPr>
        <p:spPr>
          <a:xfrm>
            <a:off x="1894403" y="5574079"/>
            <a:ext cx="8415338" cy="303014"/>
          </a:xfrm>
          <a:prstGeom prst="rect">
            <a:avLst/>
          </a:prstGeom>
          <a:noFill/>
          <a:ln/>
        </p:spPr>
        <p:txBody>
          <a:bodyPr wrap="none" lIns="0" tIns="0" rIns="0" bIns="0" rtlCol="0" anchor="t"/>
          <a:lstStyle/>
          <a:p>
            <a:pPr marL="0" indent="0" algn="l">
              <a:lnSpc>
                <a:spcPts val="2350"/>
              </a:lnSpc>
              <a:buNone/>
            </a:pPr>
            <a:r>
              <a:rPr lang="en-US" b="1" kern="0" spc="-30" dirty="0">
                <a:solidFill>
                  <a:srgbClr val="2B4150"/>
                </a:solidFill>
                <a:latin typeface="PT Serif" pitchFamily="34" charset="0"/>
                <a:ea typeface="PT Serif" pitchFamily="34" charset="-122"/>
                <a:cs typeface="PT Serif" pitchFamily="34" charset="-120"/>
              </a:rPr>
              <a:t>Rủi ro điện</a:t>
            </a:r>
            <a:r>
              <a:rPr lang="en-US" kern="0" spc="-30" dirty="0">
                <a:solidFill>
                  <a:srgbClr val="2B4150"/>
                </a:solidFill>
                <a:latin typeface="PT Serif" pitchFamily="34" charset="0"/>
                <a:ea typeface="PT Serif" pitchFamily="34" charset="-122"/>
                <a:cs typeface="PT Serif" pitchFamily="34" charset="-120"/>
              </a:rPr>
              <a:t>: Rò rỉ điện hoặc thiết bị không đạt tiêu chuẩn có thể gây chập điện hoặc cháy nổ.</a:t>
            </a:r>
            <a:endParaRPr lang="en-US" dirty="0"/>
          </a:p>
        </p:txBody>
      </p:sp>
      <p:pic>
        <p:nvPicPr>
          <p:cNvPr id="11" name="Image 4" descr="preencoded.png"/>
          <p:cNvPicPr>
            <a:picLocks noChangeAspect="1"/>
          </p:cNvPicPr>
          <p:nvPr/>
        </p:nvPicPr>
        <p:blipFill>
          <a:blip r:embed="rId7"/>
          <a:stretch>
            <a:fillRect/>
          </a:stretch>
        </p:blipFill>
        <p:spPr>
          <a:xfrm>
            <a:off x="663059" y="6409606"/>
            <a:ext cx="947261" cy="1298858"/>
          </a:xfrm>
          <a:prstGeom prst="rect">
            <a:avLst/>
          </a:prstGeom>
        </p:spPr>
      </p:pic>
      <p:sp>
        <p:nvSpPr>
          <p:cNvPr id="12" name="Text 5"/>
          <p:cNvSpPr/>
          <p:nvPr/>
        </p:nvSpPr>
        <p:spPr>
          <a:xfrm>
            <a:off x="1894403" y="6907528"/>
            <a:ext cx="8415338" cy="303014"/>
          </a:xfrm>
          <a:prstGeom prst="rect">
            <a:avLst/>
          </a:prstGeom>
          <a:noFill/>
          <a:ln/>
        </p:spPr>
        <p:txBody>
          <a:bodyPr wrap="none" lIns="0" tIns="0" rIns="0" bIns="0" rtlCol="0" anchor="t"/>
          <a:lstStyle/>
          <a:p>
            <a:pPr marL="0" indent="0" algn="l">
              <a:lnSpc>
                <a:spcPts val="2350"/>
              </a:lnSpc>
              <a:buNone/>
            </a:pPr>
            <a:r>
              <a:rPr lang="en-US" b="1" kern="0" spc="-30" dirty="0">
                <a:solidFill>
                  <a:srgbClr val="2B4150"/>
                </a:solidFill>
                <a:latin typeface="PT Serif" pitchFamily="34" charset="0"/>
                <a:ea typeface="PT Serif" pitchFamily="34" charset="-122"/>
                <a:cs typeface="PT Serif" pitchFamily="34" charset="-120"/>
              </a:rPr>
              <a:t>Thiếu bảo trì định kỳ</a:t>
            </a:r>
            <a:r>
              <a:rPr lang="en-US" kern="0" spc="-30" dirty="0">
                <a:solidFill>
                  <a:srgbClr val="2B4150"/>
                </a:solidFill>
                <a:latin typeface="PT Serif" pitchFamily="34" charset="0"/>
                <a:ea typeface="PT Serif" pitchFamily="34" charset="-122"/>
                <a:cs typeface="PT Serif" pitchFamily="34" charset="-120"/>
              </a:rPr>
              <a:t>: Máy không được bảo trì có thể gây hư hỏng, dẫn đến tai nạn lao động.</a:t>
            </a:r>
            <a:endParaRPr lang="en-US" dirty="0"/>
          </a:p>
        </p:txBody>
      </p:sp>
      <p:pic>
        <p:nvPicPr>
          <p:cNvPr id="13" name="Picture 12">
            <a:extLst>
              <a:ext uri="{FF2B5EF4-FFF2-40B4-BE49-F238E27FC236}">
                <a16:creationId xmlns:a16="http://schemas.microsoft.com/office/drawing/2014/main" id="{88621E8C-BB0E-F42C-06F2-6BB5D7977968}"/>
              </a:ext>
            </a:extLst>
          </p:cNvPr>
          <p:cNvPicPr>
            <a:picLocks noChangeAspect="1"/>
          </p:cNvPicPr>
          <p:nvPr/>
        </p:nvPicPr>
        <p:blipFill>
          <a:blip r:embed="rId8"/>
          <a:stretch>
            <a:fillRect/>
          </a:stretch>
        </p:blipFill>
        <p:spPr>
          <a:xfrm>
            <a:off x="11692123" y="7345345"/>
            <a:ext cx="2855636" cy="8842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622928" y="3228224"/>
            <a:ext cx="2723984" cy="2723984"/>
          </a:xfrm>
          <a:prstGeom prst="rect">
            <a:avLst/>
          </a:prstGeom>
        </p:spPr>
      </p:pic>
      <p:sp>
        <p:nvSpPr>
          <p:cNvPr id="3" name="Text 0"/>
          <p:cNvSpPr/>
          <p:nvPr/>
        </p:nvSpPr>
        <p:spPr>
          <a:xfrm>
            <a:off x="793790" y="1477208"/>
            <a:ext cx="3749993" cy="354330"/>
          </a:xfrm>
          <a:prstGeom prst="rect">
            <a:avLst/>
          </a:prstGeom>
          <a:noFill/>
          <a:ln/>
        </p:spPr>
        <p:txBody>
          <a:bodyPr wrap="none" lIns="0" tIns="0" rIns="0" bIns="0" rtlCol="0" anchor="t"/>
          <a:lstStyle/>
          <a:p>
            <a:pPr marL="0" indent="0">
              <a:lnSpc>
                <a:spcPts val="2750"/>
              </a:lnSpc>
              <a:buNone/>
            </a:pPr>
            <a:r>
              <a:rPr lang="en-US" sz="3200" b="1" kern="0" spc="-67" dirty="0">
                <a:solidFill>
                  <a:srgbClr val="124E73"/>
                </a:solidFill>
                <a:latin typeface="Montserrat Medium" panose="00000600000000000000" pitchFamily="2" charset="0"/>
                <a:ea typeface="MuseoModerno Bold" pitchFamily="34" charset="-122"/>
                <a:cs typeface="MuseoModerno Bold" pitchFamily="34" charset="-120"/>
              </a:rPr>
              <a:t>B. Các chiến lược phòng ngừa</a:t>
            </a:r>
            <a:endParaRPr lang="en-US" sz="3200" dirty="0"/>
          </a:p>
        </p:txBody>
      </p:sp>
      <p:sp>
        <p:nvSpPr>
          <p:cNvPr id="4" name="Text 1"/>
          <p:cNvSpPr/>
          <p:nvPr/>
        </p:nvSpPr>
        <p:spPr>
          <a:xfrm>
            <a:off x="793790" y="2058352"/>
            <a:ext cx="431934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124E73"/>
                </a:solidFill>
                <a:latin typeface="Montserrat Medium" panose="00000600000000000000" pitchFamily="2" charset="0"/>
                <a:ea typeface="MuseoModerno Bold" pitchFamily="34" charset="-122"/>
                <a:cs typeface="MuseoModerno Bold" pitchFamily="34" charset="-120"/>
              </a:rPr>
              <a:t>1. Kiểm tra và bảo dưỡng định kỳ</a:t>
            </a:r>
            <a:endParaRPr lang="en-US" sz="2200" dirty="0"/>
          </a:p>
        </p:txBody>
      </p:sp>
      <p:sp>
        <p:nvSpPr>
          <p:cNvPr id="5" name="Shape 2"/>
          <p:cNvSpPr/>
          <p:nvPr/>
        </p:nvSpPr>
        <p:spPr>
          <a:xfrm>
            <a:off x="793790" y="2752844"/>
            <a:ext cx="10158911" cy="1194673"/>
          </a:xfrm>
          <a:prstGeom prst="roundRect">
            <a:avLst>
              <a:gd name="adj" fmla="val 7974"/>
            </a:avLst>
          </a:prstGeom>
          <a:solidFill>
            <a:srgbClr val="124E73"/>
          </a:solidFill>
          <a:ln w="7620">
            <a:solidFill>
              <a:srgbClr val="2B678C"/>
            </a:solidFill>
            <a:prstDash val="solid"/>
          </a:ln>
        </p:spPr>
      </p:sp>
      <p:sp>
        <p:nvSpPr>
          <p:cNvPr id="6" name="Text 3"/>
          <p:cNvSpPr/>
          <p:nvPr/>
        </p:nvSpPr>
        <p:spPr>
          <a:xfrm>
            <a:off x="1028225" y="2987278"/>
            <a:ext cx="94872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FFFFFF"/>
                </a:solidFill>
                <a:latin typeface="PT Serif" pitchFamily="34" charset="0"/>
                <a:ea typeface="PT Serif" pitchFamily="34" charset="-122"/>
                <a:cs typeface="PT Serif" pitchFamily="34" charset="-120"/>
              </a:rPr>
              <a:t>Kiểm tra bộ phận cơ khí</a:t>
            </a:r>
            <a:r>
              <a:rPr lang="en-US" sz="1750" kern="0" spc="-36" dirty="0">
                <a:solidFill>
                  <a:srgbClr val="FFFFFF"/>
                </a:solidFill>
                <a:latin typeface="PT Serif" pitchFamily="34" charset="0"/>
                <a:ea typeface="PT Serif" pitchFamily="34" charset="-122"/>
                <a:cs typeface="PT Serif" pitchFamily="34" charset="-120"/>
              </a:rPr>
              <a:t>: Thực hiện kiểm tra thường xuyên đối với động cơ, dây curoa và mối nối để phát hiện hư hỏng, mài mòn.</a:t>
            </a:r>
            <a:endParaRPr lang="en-US" sz="1750" dirty="0"/>
          </a:p>
        </p:txBody>
      </p:sp>
      <p:sp>
        <p:nvSpPr>
          <p:cNvPr id="7" name="Shape 4"/>
          <p:cNvSpPr/>
          <p:nvPr/>
        </p:nvSpPr>
        <p:spPr>
          <a:xfrm>
            <a:off x="793791" y="4174331"/>
            <a:ext cx="10158912" cy="2343627"/>
          </a:xfrm>
          <a:prstGeom prst="roundRect">
            <a:avLst>
              <a:gd name="adj" fmla="val 3695"/>
            </a:avLst>
          </a:prstGeom>
          <a:solidFill>
            <a:srgbClr val="124E73"/>
          </a:solidFill>
          <a:ln w="7620">
            <a:solidFill>
              <a:srgbClr val="2B678C"/>
            </a:solidFill>
            <a:prstDash val="solid"/>
          </a:ln>
        </p:spPr>
      </p:sp>
      <p:sp>
        <p:nvSpPr>
          <p:cNvPr id="8" name="Text 5"/>
          <p:cNvSpPr/>
          <p:nvPr/>
        </p:nvSpPr>
        <p:spPr>
          <a:xfrm>
            <a:off x="1028224" y="4408765"/>
            <a:ext cx="11110913" cy="362903"/>
          </a:xfrm>
          <a:prstGeom prst="rect">
            <a:avLst/>
          </a:prstGeom>
          <a:noFill/>
          <a:ln/>
        </p:spPr>
        <p:txBody>
          <a:bodyPr wrap="none" lIns="0" tIns="0" rIns="0" bIns="0" rtlCol="0" anchor="t"/>
          <a:lstStyle/>
          <a:p>
            <a:pPr marL="0" indent="0">
              <a:lnSpc>
                <a:spcPts val="2850"/>
              </a:lnSpc>
              <a:buNone/>
            </a:pPr>
            <a:r>
              <a:rPr lang="en-US" sz="1750" b="1" kern="0" spc="-36" dirty="0">
                <a:solidFill>
                  <a:srgbClr val="FFFFFF"/>
                </a:solidFill>
                <a:latin typeface="PT Serif" pitchFamily="34" charset="0"/>
                <a:ea typeface="PT Serif" pitchFamily="34" charset="-122"/>
                <a:cs typeface="PT Serif" pitchFamily="34" charset="-120"/>
              </a:rPr>
              <a:t>Tiến hành bảo dưỡng</a:t>
            </a:r>
            <a:r>
              <a:rPr lang="en-US" sz="1750" kern="0" spc="-36" dirty="0">
                <a:solidFill>
                  <a:srgbClr val="FFFFFF"/>
                </a:solidFill>
                <a:latin typeface="PT Serif" pitchFamily="34" charset="0"/>
                <a:ea typeface="PT Serif" pitchFamily="34" charset="-122"/>
                <a:cs typeface="PT Serif" pitchFamily="34" charset="-120"/>
              </a:rPr>
              <a:t>: </a:t>
            </a:r>
            <a:endParaRPr lang="en-US" sz="1750" dirty="0"/>
          </a:p>
        </p:txBody>
      </p:sp>
      <p:sp>
        <p:nvSpPr>
          <p:cNvPr id="9" name="Text 6"/>
          <p:cNvSpPr/>
          <p:nvPr/>
        </p:nvSpPr>
        <p:spPr>
          <a:xfrm>
            <a:off x="1028224" y="4943224"/>
            <a:ext cx="1111091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FFFFFF"/>
                </a:solidFill>
                <a:latin typeface="PT Serif" pitchFamily="34" charset="0"/>
                <a:ea typeface="PT Serif" pitchFamily="34" charset="-122"/>
                <a:cs typeface="PT Serif" pitchFamily="34" charset="-120"/>
              </a:rPr>
              <a:t>Vệ sinh máy</a:t>
            </a:r>
            <a:r>
              <a:rPr lang="en-US" sz="1750" kern="0" spc="-36" dirty="0">
                <a:solidFill>
                  <a:srgbClr val="FFFFFF"/>
                </a:solidFill>
                <a:latin typeface="PT Serif" pitchFamily="34" charset="0"/>
                <a:ea typeface="PT Serif" pitchFamily="34" charset="-122"/>
                <a:cs typeface="PT Serif" pitchFamily="34" charset="-120"/>
              </a:rPr>
              <a:t>: Làm sạch bụi bẩn, keo dán và vật liệu khác ở các bộ phận như đầu dán, băng tải.</a:t>
            </a:r>
            <a:endParaRPr lang="en-US" sz="1750" dirty="0"/>
          </a:p>
        </p:txBody>
      </p:sp>
      <p:sp>
        <p:nvSpPr>
          <p:cNvPr id="10" name="Text 7"/>
          <p:cNvSpPr/>
          <p:nvPr/>
        </p:nvSpPr>
        <p:spPr>
          <a:xfrm>
            <a:off x="1028224" y="5349954"/>
            <a:ext cx="1111091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FFFFFF"/>
                </a:solidFill>
                <a:latin typeface="PT Serif" pitchFamily="34" charset="0"/>
                <a:ea typeface="PT Serif" pitchFamily="34" charset="-122"/>
                <a:cs typeface="PT Serif" pitchFamily="34" charset="-120"/>
              </a:rPr>
              <a:t>Bôi trơn định kỳ</a:t>
            </a:r>
            <a:r>
              <a:rPr lang="en-US" sz="1750" kern="0" spc="-36" dirty="0">
                <a:solidFill>
                  <a:srgbClr val="FFFFFF"/>
                </a:solidFill>
                <a:latin typeface="PT Serif" pitchFamily="34" charset="0"/>
                <a:ea typeface="PT Serif" pitchFamily="34" charset="-122"/>
                <a:cs typeface="PT Serif" pitchFamily="34" charset="-120"/>
              </a:rPr>
              <a:t>: Bôi trơn các bộ phận chuyển động để giảm ma sát và ngăn ngừa hư hỏng.</a:t>
            </a:r>
            <a:endParaRPr lang="en-US" sz="1750" dirty="0"/>
          </a:p>
        </p:txBody>
      </p:sp>
      <p:sp>
        <p:nvSpPr>
          <p:cNvPr id="11" name="Text 8"/>
          <p:cNvSpPr/>
          <p:nvPr/>
        </p:nvSpPr>
        <p:spPr>
          <a:xfrm>
            <a:off x="1028224" y="5792153"/>
            <a:ext cx="11110913"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FFFFFF"/>
                </a:solidFill>
                <a:latin typeface="PT Serif" pitchFamily="34" charset="0"/>
                <a:ea typeface="PT Serif" pitchFamily="34" charset="-122"/>
                <a:cs typeface="PT Serif" pitchFamily="34" charset="-120"/>
              </a:rPr>
              <a:t>Tham </a:t>
            </a:r>
            <a:r>
              <a:rPr lang="en-US" sz="1750" b="1" kern="0" spc="-36" dirty="0" err="1">
                <a:solidFill>
                  <a:srgbClr val="FFFFFF"/>
                </a:solidFill>
                <a:latin typeface="PT Serif" pitchFamily="34" charset="0"/>
                <a:ea typeface="PT Serif" pitchFamily="34" charset="-122"/>
                <a:cs typeface="PT Serif" pitchFamily="34" charset="-120"/>
              </a:rPr>
              <a:t>khảo</a:t>
            </a:r>
            <a:r>
              <a:rPr lang="en-US" sz="1750" b="1" kern="0" spc="-36" dirty="0">
                <a:solidFill>
                  <a:srgbClr val="FFFFFF"/>
                </a:solidFill>
                <a:latin typeface="PT Serif" pitchFamily="34" charset="0"/>
                <a:ea typeface="PT Serif" pitchFamily="34" charset="-122"/>
                <a:cs typeface="PT Serif" pitchFamily="34" charset="-120"/>
              </a:rPr>
              <a:t> HDSD</a:t>
            </a:r>
            <a:r>
              <a:rPr lang="en-US" sz="1750" kern="0" spc="-36" dirty="0">
                <a:solidFill>
                  <a:srgbClr val="FFFFFF"/>
                </a:solidFill>
                <a:latin typeface="PT Serif" pitchFamily="34" charset="0"/>
                <a:ea typeface="PT Serif" pitchFamily="34" charset="-122"/>
                <a:cs typeface="PT Serif" pitchFamily="34" charset="-120"/>
              </a:rPr>
              <a:t>: Đảm bảo tuân thủ các bước kiểm tra và bảo dưỡng theo tài liệu từ nhà sản xuất.</a:t>
            </a:r>
            <a:endParaRPr lang="en-US" sz="1750" dirty="0"/>
          </a:p>
        </p:txBody>
      </p:sp>
      <p:pic>
        <p:nvPicPr>
          <p:cNvPr id="12" name="Picture 11">
            <a:extLst>
              <a:ext uri="{FF2B5EF4-FFF2-40B4-BE49-F238E27FC236}">
                <a16:creationId xmlns:a16="http://schemas.microsoft.com/office/drawing/2014/main" id="{508AE8DA-244E-9B01-FB13-216A87523A02}"/>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389558" y="3461440"/>
            <a:ext cx="3145512" cy="3040261"/>
          </a:xfrm>
          <a:prstGeom prst="rect">
            <a:avLst/>
          </a:prstGeom>
        </p:spPr>
      </p:pic>
      <p:sp>
        <p:nvSpPr>
          <p:cNvPr id="3" name="Text 0"/>
          <p:cNvSpPr/>
          <p:nvPr/>
        </p:nvSpPr>
        <p:spPr>
          <a:xfrm>
            <a:off x="3049310" y="1590477"/>
            <a:ext cx="4874181" cy="319921"/>
          </a:xfrm>
          <a:prstGeom prst="rect">
            <a:avLst/>
          </a:prstGeom>
          <a:noFill/>
          <a:ln/>
        </p:spPr>
        <p:txBody>
          <a:bodyPr wrap="none" lIns="0" tIns="0" rIns="0" bIns="0" rtlCol="0" anchor="t"/>
          <a:lstStyle/>
          <a:p>
            <a:pPr marL="0" indent="0" algn="ctr">
              <a:lnSpc>
                <a:spcPts val="2500"/>
              </a:lnSpc>
              <a:buNone/>
            </a:pPr>
            <a:r>
              <a:rPr lang="en-US" sz="2800" b="1" kern="0" spc="-60" dirty="0">
                <a:solidFill>
                  <a:srgbClr val="124E73"/>
                </a:solidFill>
                <a:latin typeface="Montserrat Medium" panose="00000600000000000000" pitchFamily="2" charset="0"/>
                <a:ea typeface="MuseoModerno Bold" pitchFamily="34" charset="-122"/>
                <a:cs typeface="MuseoModerno Bold" pitchFamily="34" charset="-120"/>
              </a:rPr>
              <a:t>2. Tuân thủ các quy định an toàn lao động</a:t>
            </a:r>
            <a:endParaRPr lang="en-US" sz="2800" dirty="0"/>
          </a:p>
        </p:txBody>
      </p:sp>
      <p:pic>
        <p:nvPicPr>
          <p:cNvPr id="4" name="Image 1" descr="preencoded.png"/>
          <p:cNvPicPr>
            <a:picLocks noChangeAspect="1"/>
          </p:cNvPicPr>
          <p:nvPr/>
        </p:nvPicPr>
        <p:blipFill>
          <a:blip r:embed="rId4"/>
          <a:stretch>
            <a:fillRect/>
          </a:stretch>
        </p:blipFill>
        <p:spPr>
          <a:xfrm>
            <a:off x="722744" y="2204794"/>
            <a:ext cx="1024057" cy="1433751"/>
          </a:xfrm>
          <a:prstGeom prst="rect">
            <a:avLst/>
          </a:prstGeom>
        </p:spPr>
      </p:pic>
      <p:sp>
        <p:nvSpPr>
          <p:cNvPr id="5" name="Text 1"/>
          <p:cNvSpPr/>
          <p:nvPr/>
        </p:nvSpPr>
        <p:spPr>
          <a:xfrm>
            <a:off x="2048113" y="2556838"/>
            <a:ext cx="2865239" cy="319921"/>
          </a:xfrm>
          <a:prstGeom prst="rect">
            <a:avLst/>
          </a:prstGeom>
          <a:noFill/>
          <a:ln/>
        </p:spPr>
        <p:txBody>
          <a:bodyPr wrap="none" lIns="0" tIns="0" rIns="0" bIns="0" rtlCol="0" anchor="t"/>
          <a:lstStyle/>
          <a:p>
            <a:pPr marL="0" indent="0" algn="l">
              <a:lnSpc>
                <a:spcPts val="2500"/>
              </a:lnSpc>
              <a:buNone/>
            </a:pPr>
            <a:r>
              <a:rPr lang="en-US" sz="2000" b="1" kern="0" spc="-60" dirty="0">
                <a:solidFill>
                  <a:srgbClr val="2B4150"/>
                </a:solidFill>
                <a:latin typeface="Montserrat Medium" panose="00000600000000000000" pitchFamily="2" charset="0"/>
                <a:ea typeface="MuseoModerno Bold" pitchFamily="34" charset="-122"/>
                <a:cs typeface="MuseoModerno Bold" pitchFamily="34" charset="-120"/>
              </a:rPr>
              <a:t>Đào tạo người vận hành</a:t>
            </a:r>
            <a:endParaRPr lang="en-US" sz="2000" dirty="0"/>
          </a:p>
        </p:txBody>
      </p:sp>
      <p:sp>
        <p:nvSpPr>
          <p:cNvPr id="6" name="Text 2"/>
          <p:cNvSpPr/>
          <p:nvPr/>
        </p:nvSpPr>
        <p:spPr>
          <a:xfrm>
            <a:off x="2048112" y="2876759"/>
            <a:ext cx="11085083" cy="655320"/>
          </a:xfrm>
          <a:prstGeom prst="rect">
            <a:avLst/>
          </a:prstGeom>
          <a:noFill/>
          <a:ln/>
        </p:spPr>
        <p:txBody>
          <a:bodyPr wrap="square" lIns="0" tIns="0" rIns="0" bIns="0" rtlCol="0" anchor="t"/>
          <a:lstStyle/>
          <a:p>
            <a:pPr marL="0" indent="0" algn="l">
              <a:lnSpc>
                <a:spcPts val="2550"/>
              </a:lnSpc>
              <a:buNone/>
            </a:pPr>
            <a:r>
              <a:rPr lang="en-US" kern="0" spc="-32" dirty="0">
                <a:solidFill>
                  <a:srgbClr val="2B4150"/>
                </a:solidFill>
                <a:latin typeface="PT Serif" pitchFamily="34" charset="0"/>
                <a:ea typeface="PT Serif" pitchFamily="34" charset="-122"/>
                <a:cs typeface="PT Serif" pitchFamily="34" charset="-120"/>
              </a:rPr>
              <a:t>Cung cấp đầy đủ kiến thức về quy trình an toàn và cách sử dụng máy, từ khởi động đến dừng máy an toàn.</a:t>
            </a:r>
            <a:endParaRPr lang="en-US" dirty="0"/>
          </a:p>
        </p:txBody>
      </p:sp>
      <p:pic>
        <p:nvPicPr>
          <p:cNvPr id="7" name="Image 2" descr="preencoded.png"/>
          <p:cNvPicPr>
            <a:picLocks noChangeAspect="1"/>
          </p:cNvPicPr>
          <p:nvPr/>
        </p:nvPicPr>
        <p:blipFill>
          <a:blip r:embed="rId5"/>
          <a:stretch>
            <a:fillRect/>
          </a:stretch>
        </p:blipFill>
        <p:spPr>
          <a:xfrm>
            <a:off x="716875" y="3547820"/>
            <a:ext cx="1024057" cy="1433751"/>
          </a:xfrm>
          <a:prstGeom prst="rect">
            <a:avLst/>
          </a:prstGeom>
        </p:spPr>
      </p:pic>
      <p:sp>
        <p:nvSpPr>
          <p:cNvPr id="8" name="Text 3"/>
          <p:cNvSpPr/>
          <p:nvPr/>
        </p:nvSpPr>
        <p:spPr>
          <a:xfrm>
            <a:off x="2048115" y="3826358"/>
            <a:ext cx="2803803" cy="319921"/>
          </a:xfrm>
          <a:prstGeom prst="rect">
            <a:avLst/>
          </a:prstGeom>
          <a:noFill/>
          <a:ln/>
        </p:spPr>
        <p:txBody>
          <a:bodyPr wrap="none" lIns="0" tIns="0" rIns="0" bIns="0" rtlCol="0" anchor="t"/>
          <a:lstStyle/>
          <a:p>
            <a:pPr marL="0" indent="0" algn="l">
              <a:lnSpc>
                <a:spcPts val="2500"/>
              </a:lnSpc>
              <a:buNone/>
            </a:pPr>
            <a:r>
              <a:rPr lang="en-US" sz="2000" b="1" kern="0" spc="-60" dirty="0">
                <a:solidFill>
                  <a:srgbClr val="2B4150"/>
                </a:solidFill>
                <a:latin typeface="Montserrat Medium" panose="00000600000000000000" pitchFamily="2" charset="0"/>
                <a:ea typeface="MuseoModerno Bold" pitchFamily="34" charset="-122"/>
                <a:cs typeface="MuseoModerno Bold" pitchFamily="34" charset="-120"/>
              </a:rPr>
              <a:t>Trang bị bảo hộ cá nhân</a:t>
            </a:r>
            <a:endParaRPr lang="en-US" sz="2000" dirty="0"/>
          </a:p>
        </p:txBody>
      </p:sp>
      <p:sp>
        <p:nvSpPr>
          <p:cNvPr id="9" name="Text 4"/>
          <p:cNvSpPr/>
          <p:nvPr/>
        </p:nvSpPr>
        <p:spPr>
          <a:xfrm>
            <a:off x="2048114" y="4146280"/>
            <a:ext cx="11085083" cy="655320"/>
          </a:xfrm>
          <a:prstGeom prst="rect">
            <a:avLst/>
          </a:prstGeom>
          <a:noFill/>
          <a:ln/>
        </p:spPr>
        <p:txBody>
          <a:bodyPr wrap="square" lIns="0" tIns="0" rIns="0" bIns="0" rtlCol="0" anchor="t"/>
          <a:lstStyle/>
          <a:p>
            <a:pPr marL="0" indent="0" algn="l">
              <a:lnSpc>
                <a:spcPts val="2550"/>
              </a:lnSpc>
              <a:buNone/>
            </a:pPr>
            <a:r>
              <a:rPr lang="en-US" kern="0" spc="-32" dirty="0">
                <a:solidFill>
                  <a:srgbClr val="2B4150"/>
                </a:solidFill>
                <a:latin typeface="PT Serif" pitchFamily="34" charset="0"/>
                <a:ea typeface="PT Serif" pitchFamily="34" charset="-122"/>
                <a:cs typeface="PT Serif" pitchFamily="34" charset="-120"/>
              </a:rPr>
              <a:t>Sử dụng găng tay, kính bảo hộ và giày an toàn để bảo vệ người lao động khỏi nguy cơ tiềm ẩn.</a:t>
            </a:r>
            <a:endParaRPr lang="en-US" dirty="0"/>
          </a:p>
        </p:txBody>
      </p:sp>
      <p:pic>
        <p:nvPicPr>
          <p:cNvPr id="10" name="Image 3" descr="preencoded.png"/>
          <p:cNvPicPr>
            <a:picLocks noChangeAspect="1"/>
          </p:cNvPicPr>
          <p:nvPr/>
        </p:nvPicPr>
        <p:blipFill>
          <a:blip r:embed="rId6"/>
          <a:stretch>
            <a:fillRect/>
          </a:stretch>
        </p:blipFill>
        <p:spPr>
          <a:xfrm>
            <a:off x="716875" y="4890846"/>
            <a:ext cx="1024057" cy="1433751"/>
          </a:xfrm>
          <a:prstGeom prst="rect">
            <a:avLst/>
          </a:prstGeom>
        </p:spPr>
      </p:pic>
      <p:sp>
        <p:nvSpPr>
          <p:cNvPr id="11" name="Text 5"/>
          <p:cNvSpPr/>
          <p:nvPr/>
        </p:nvSpPr>
        <p:spPr>
          <a:xfrm>
            <a:off x="2048114" y="5234226"/>
            <a:ext cx="2803803" cy="319921"/>
          </a:xfrm>
          <a:prstGeom prst="rect">
            <a:avLst/>
          </a:prstGeom>
          <a:noFill/>
          <a:ln/>
        </p:spPr>
        <p:txBody>
          <a:bodyPr wrap="none" lIns="0" tIns="0" rIns="0" bIns="0" rtlCol="0" anchor="t"/>
          <a:lstStyle/>
          <a:p>
            <a:pPr marL="0" indent="0" algn="l">
              <a:lnSpc>
                <a:spcPts val="2500"/>
              </a:lnSpc>
              <a:buNone/>
            </a:pPr>
            <a:r>
              <a:rPr lang="en-US" sz="2000" b="1" kern="0" spc="-60" dirty="0">
                <a:solidFill>
                  <a:srgbClr val="2B4150"/>
                </a:solidFill>
                <a:latin typeface="Montserrat Medium" panose="00000600000000000000" pitchFamily="2" charset="0"/>
                <a:ea typeface="MuseoModerno Bold" pitchFamily="34" charset="-122"/>
                <a:cs typeface="MuseoModerno Bold" pitchFamily="34" charset="-120"/>
              </a:rPr>
              <a:t>Tuân thủ bảo trì định kỳ</a:t>
            </a:r>
            <a:endParaRPr lang="en-US" sz="2000" dirty="0"/>
          </a:p>
        </p:txBody>
      </p:sp>
      <p:sp>
        <p:nvSpPr>
          <p:cNvPr id="12" name="Text 6"/>
          <p:cNvSpPr/>
          <p:nvPr/>
        </p:nvSpPr>
        <p:spPr>
          <a:xfrm>
            <a:off x="2048113" y="5554148"/>
            <a:ext cx="11085083" cy="327660"/>
          </a:xfrm>
          <a:prstGeom prst="rect">
            <a:avLst/>
          </a:prstGeom>
          <a:noFill/>
          <a:ln/>
        </p:spPr>
        <p:txBody>
          <a:bodyPr wrap="none" lIns="0" tIns="0" rIns="0" bIns="0" rtlCol="0" anchor="t"/>
          <a:lstStyle/>
          <a:p>
            <a:pPr marL="0" indent="0" algn="l">
              <a:lnSpc>
                <a:spcPts val="2550"/>
              </a:lnSpc>
              <a:buNone/>
            </a:pPr>
            <a:r>
              <a:rPr lang="en-US" kern="0" spc="-32" dirty="0">
                <a:solidFill>
                  <a:srgbClr val="2B4150"/>
                </a:solidFill>
                <a:latin typeface="PT Serif" pitchFamily="34" charset="0"/>
                <a:ea typeface="PT Serif" pitchFamily="34" charset="-122"/>
                <a:cs typeface="PT Serif" pitchFamily="34" charset="-120"/>
              </a:rPr>
              <a:t>Đảm bảo thiết bị được kiểm tra và bảo dưỡng thường xuyên để duy trì hiệu suất và an toàn.</a:t>
            </a:r>
            <a:endParaRPr lang="en-US" dirty="0"/>
          </a:p>
        </p:txBody>
      </p:sp>
      <p:pic>
        <p:nvPicPr>
          <p:cNvPr id="13" name="Image 4" descr="preencoded.png"/>
          <p:cNvPicPr>
            <a:picLocks noChangeAspect="1"/>
          </p:cNvPicPr>
          <p:nvPr/>
        </p:nvPicPr>
        <p:blipFill>
          <a:blip r:embed="rId7"/>
          <a:stretch>
            <a:fillRect/>
          </a:stretch>
        </p:blipFill>
        <p:spPr>
          <a:xfrm>
            <a:off x="716875" y="6233873"/>
            <a:ext cx="1024057" cy="1433751"/>
          </a:xfrm>
          <a:prstGeom prst="rect">
            <a:avLst/>
          </a:prstGeom>
        </p:spPr>
      </p:pic>
      <p:sp>
        <p:nvSpPr>
          <p:cNvPr id="14" name="Text 7"/>
          <p:cNvSpPr/>
          <p:nvPr/>
        </p:nvSpPr>
        <p:spPr>
          <a:xfrm>
            <a:off x="2048112" y="6607551"/>
            <a:ext cx="3288863" cy="319921"/>
          </a:xfrm>
          <a:prstGeom prst="rect">
            <a:avLst/>
          </a:prstGeom>
          <a:noFill/>
          <a:ln/>
        </p:spPr>
        <p:txBody>
          <a:bodyPr wrap="none" lIns="0" tIns="0" rIns="0" bIns="0" rtlCol="0" anchor="t"/>
          <a:lstStyle/>
          <a:p>
            <a:pPr marL="0" indent="0" algn="l">
              <a:lnSpc>
                <a:spcPts val="2500"/>
              </a:lnSpc>
              <a:buNone/>
            </a:pPr>
            <a:r>
              <a:rPr lang="en-US" sz="2000" b="1" kern="0" spc="-60" dirty="0">
                <a:solidFill>
                  <a:srgbClr val="2B4150"/>
                </a:solidFill>
                <a:latin typeface="Montserrat Medium" panose="00000600000000000000" pitchFamily="2" charset="0"/>
                <a:ea typeface="MuseoModerno Bold" pitchFamily="34" charset="-122"/>
                <a:cs typeface="MuseoModerno Bold" pitchFamily="34" charset="-120"/>
              </a:rPr>
              <a:t>Môi trường làm việc sạch sẽ</a:t>
            </a:r>
            <a:endParaRPr lang="en-US" sz="2000" dirty="0"/>
          </a:p>
        </p:txBody>
      </p:sp>
      <p:sp>
        <p:nvSpPr>
          <p:cNvPr id="15" name="Text 8"/>
          <p:cNvSpPr/>
          <p:nvPr/>
        </p:nvSpPr>
        <p:spPr>
          <a:xfrm>
            <a:off x="2048111" y="6927473"/>
            <a:ext cx="11085083" cy="327660"/>
          </a:xfrm>
          <a:prstGeom prst="rect">
            <a:avLst/>
          </a:prstGeom>
          <a:noFill/>
          <a:ln/>
        </p:spPr>
        <p:txBody>
          <a:bodyPr wrap="none" lIns="0" tIns="0" rIns="0" bIns="0" rtlCol="0" anchor="t"/>
          <a:lstStyle/>
          <a:p>
            <a:pPr marL="0" indent="0" algn="l">
              <a:lnSpc>
                <a:spcPts val="2550"/>
              </a:lnSpc>
              <a:buNone/>
            </a:pPr>
            <a:r>
              <a:rPr lang="en-US" kern="0" spc="-32" dirty="0">
                <a:solidFill>
                  <a:srgbClr val="2B4150"/>
                </a:solidFill>
                <a:latin typeface="PT Serif" pitchFamily="34" charset="0"/>
                <a:ea typeface="PT Serif" pitchFamily="34" charset="-122"/>
                <a:cs typeface="PT Serif" pitchFamily="34" charset="-120"/>
              </a:rPr>
              <a:t>Giữ không gian làm việc ngăn nắp, giảm thiểu nguy cơ tai nạn lao động.</a:t>
            </a:r>
            <a:endParaRPr lang="en-US" dirty="0"/>
          </a:p>
        </p:txBody>
      </p:sp>
      <p:pic>
        <p:nvPicPr>
          <p:cNvPr id="16" name="Picture 15">
            <a:extLst>
              <a:ext uri="{FF2B5EF4-FFF2-40B4-BE49-F238E27FC236}">
                <a16:creationId xmlns:a16="http://schemas.microsoft.com/office/drawing/2014/main" id="{64BD7222-C6DB-89F6-88C1-5021CCF66234}"/>
              </a:ext>
            </a:extLst>
          </p:cNvPr>
          <p:cNvPicPr>
            <a:picLocks noChangeAspect="1"/>
          </p:cNvPicPr>
          <p:nvPr/>
        </p:nvPicPr>
        <p:blipFill>
          <a:blip r:embed="rId8"/>
          <a:stretch>
            <a:fillRect/>
          </a:stretch>
        </p:blipFill>
        <p:spPr>
          <a:xfrm>
            <a:off x="11692123" y="7345345"/>
            <a:ext cx="2855636" cy="884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0531" y="2924890"/>
            <a:ext cx="2938224" cy="2938224"/>
          </a:xfrm>
          <a:prstGeom prst="rect">
            <a:avLst/>
          </a:prstGeom>
        </p:spPr>
      </p:pic>
      <p:sp>
        <p:nvSpPr>
          <p:cNvPr id="3" name="Text 0"/>
          <p:cNvSpPr/>
          <p:nvPr/>
        </p:nvSpPr>
        <p:spPr>
          <a:xfrm>
            <a:off x="4451390" y="1505069"/>
            <a:ext cx="4942999" cy="354330"/>
          </a:xfrm>
          <a:prstGeom prst="rect">
            <a:avLst/>
          </a:prstGeom>
          <a:noFill/>
          <a:ln/>
        </p:spPr>
        <p:txBody>
          <a:bodyPr wrap="none" lIns="0" tIns="0" rIns="0" bIns="0" rtlCol="0" anchor="t"/>
          <a:lstStyle/>
          <a:p>
            <a:pPr marL="0" indent="0">
              <a:lnSpc>
                <a:spcPts val="2750"/>
              </a:lnSpc>
              <a:buNone/>
            </a:pPr>
            <a:r>
              <a:rPr lang="en-US" sz="3200" b="1" kern="0" spc="-67" dirty="0">
                <a:solidFill>
                  <a:srgbClr val="124E73"/>
                </a:solidFill>
                <a:latin typeface="Montserrat Medium" panose="00000600000000000000" pitchFamily="2" charset="0"/>
                <a:ea typeface="MuseoModerno Bold" pitchFamily="34" charset="-122"/>
                <a:cs typeface="MuseoModerno Bold" pitchFamily="34" charset="-120"/>
              </a:rPr>
              <a:t>3. Xác định và đánh dấu vùng an toàn</a:t>
            </a:r>
            <a:endParaRPr lang="en-US" sz="3200" dirty="0"/>
          </a:p>
        </p:txBody>
      </p:sp>
      <p:sp>
        <p:nvSpPr>
          <p:cNvPr id="4" name="Text 1"/>
          <p:cNvSpPr/>
          <p:nvPr/>
        </p:nvSpPr>
        <p:spPr>
          <a:xfrm>
            <a:off x="4451390" y="2114550"/>
            <a:ext cx="93852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5" name="Shape 2"/>
          <p:cNvSpPr/>
          <p:nvPr/>
        </p:nvSpPr>
        <p:spPr>
          <a:xfrm>
            <a:off x="4067532" y="2632119"/>
            <a:ext cx="30480" cy="3991928"/>
          </a:xfrm>
          <a:prstGeom prst="roundRect">
            <a:avLst>
              <a:gd name="adj" fmla="val 312558"/>
            </a:avLst>
          </a:prstGeom>
          <a:solidFill>
            <a:srgbClr val="B9D0DE"/>
          </a:solidFill>
          <a:ln/>
        </p:spPr>
      </p:sp>
      <p:sp>
        <p:nvSpPr>
          <p:cNvPr id="6" name="Shape 3"/>
          <p:cNvSpPr/>
          <p:nvPr/>
        </p:nvSpPr>
        <p:spPr>
          <a:xfrm>
            <a:off x="3827621" y="2887270"/>
            <a:ext cx="510302" cy="510302"/>
          </a:xfrm>
          <a:prstGeom prst="roundRect">
            <a:avLst>
              <a:gd name="adj" fmla="val 18669"/>
            </a:avLst>
          </a:prstGeom>
          <a:solidFill>
            <a:srgbClr val="124E73"/>
          </a:solidFill>
          <a:ln w="7620">
            <a:solidFill>
              <a:srgbClr val="2B678C"/>
            </a:solidFill>
            <a:prstDash val="solid"/>
          </a:ln>
        </p:spPr>
      </p:sp>
      <p:sp>
        <p:nvSpPr>
          <p:cNvPr id="7" name="Text 4"/>
          <p:cNvSpPr/>
          <p:nvPr/>
        </p:nvSpPr>
        <p:spPr>
          <a:xfrm>
            <a:off x="4005382" y="2972281"/>
            <a:ext cx="15478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1</a:t>
            </a:r>
            <a:endParaRPr lang="en-US" sz="2650" dirty="0"/>
          </a:p>
        </p:txBody>
      </p:sp>
      <p:sp>
        <p:nvSpPr>
          <p:cNvPr id="8" name="Text 5"/>
          <p:cNvSpPr/>
          <p:nvPr/>
        </p:nvSpPr>
        <p:spPr>
          <a:xfrm>
            <a:off x="4536400" y="2858933"/>
            <a:ext cx="9385221"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Xác định vùng an toàn</a:t>
            </a:r>
            <a:r>
              <a:rPr lang="en-US" sz="1750" kern="0" spc="-36" dirty="0">
                <a:solidFill>
                  <a:srgbClr val="2B4150"/>
                </a:solidFill>
                <a:latin typeface="PT Serif" pitchFamily="34" charset="0"/>
                <a:ea typeface="PT Serif" pitchFamily="34" charset="-122"/>
                <a:cs typeface="PT Serif" pitchFamily="34" charset="-120"/>
              </a:rPr>
              <a:t>: Đánh dấu khu vực xung quanh máy bằng sơn hoặc biển báo, tạo ranh giới rõ ràng để ngăn chặn sự tiếp cận không cần thiết.</a:t>
            </a:r>
            <a:endParaRPr lang="en-US" sz="1750" dirty="0"/>
          </a:p>
        </p:txBody>
      </p:sp>
      <p:sp>
        <p:nvSpPr>
          <p:cNvPr id="9" name="Shape 6"/>
          <p:cNvSpPr/>
          <p:nvPr/>
        </p:nvSpPr>
        <p:spPr>
          <a:xfrm>
            <a:off x="3827621" y="4293518"/>
            <a:ext cx="510302" cy="510302"/>
          </a:xfrm>
          <a:prstGeom prst="roundRect">
            <a:avLst>
              <a:gd name="adj" fmla="val 18669"/>
            </a:avLst>
          </a:prstGeom>
          <a:solidFill>
            <a:srgbClr val="124E73"/>
          </a:solidFill>
          <a:ln w="7620">
            <a:solidFill>
              <a:srgbClr val="2B678C"/>
            </a:solidFill>
            <a:prstDash val="solid"/>
          </a:ln>
        </p:spPr>
      </p:sp>
      <p:sp>
        <p:nvSpPr>
          <p:cNvPr id="10" name="Text 7"/>
          <p:cNvSpPr/>
          <p:nvPr/>
        </p:nvSpPr>
        <p:spPr>
          <a:xfrm>
            <a:off x="3991213" y="4378528"/>
            <a:ext cx="18311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2</a:t>
            </a:r>
            <a:endParaRPr lang="en-US" sz="2650" dirty="0"/>
          </a:p>
        </p:txBody>
      </p:sp>
      <p:sp>
        <p:nvSpPr>
          <p:cNvPr id="11" name="Text 8"/>
          <p:cNvSpPr/>
          <p:nvPr/>
        </p:nvSpPr>
        <p:spPr>
          <a:xfrm>
            <a:off x="4536400" y="4265181"/>
            <a:ext cx="9385221"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Đào tạo nhân viên</a:t>
            </a:r>
            <a:r>
              <a:rPr lang="en-US" sz="1750" kern="0" spc="-36" dirty="0">
                <a:solidFill>
                  <a:srgbClr val="2B4150"/>
                </a:solidFill>
                <a:latin typeface="PT Serif" pitchFamily="34" charset="0"/>
                <a:ea typeface="PT Serif" pitchFamily="34" charset="-122"/>
                <a:cs typeface="PT Serif" pitchFamily="34" charset="-120"/>
              </a:rPr>
              <a:t>: Giúp người lao động hiểu tầm quan trọng của việc duy trì khoảng cách an toàn để tránh va chạm hoặc kẹt vào các bộ phận chuyển động.</a:t>
            </a:r>
            <a:endParaRPr lang="en-US" sz="1750" dirty="0"/>
          </a:p>
        </p:txBody>
      </p:sp>
      <p:sp>
        <p:nvSpPr>
          <p:cNvPr id="12" name="Shape 9"/>
          <p:cNvSpPr/>
          <p:nvPr/>
        </p:nvSpPr>
        <p:spPr>
          <a:xfrm>
            <a:off x="3827621" y="5699765"/>
            <a:ext cx="510302" cy="510302"/>
          </a:xfrm>
          <a:prstGeom prst="roundRect">
            <a:avLst>
              <a:gd name="adj" fmla="val 18669"/>
            </a:avLst>
          </a:prstGeom>
          <a:solidFill>
            <a:srgbClr val="124E73"/>
          </a:solidFill>
          <a:ln w="7620">
            <a:solidFill>
              <a:srgbClr val="2B678C"/>
            </a:solidFill>
            <a:prstDash val="solid"/>
          </a:ln>
        </p:spPr>
      </p:sp>
      <p:sp>
        <p:nvSpPr>
          <p:cNvPr id="13" name="Text 10"/>
          <p:cNvSpPr/>
          <p:nvPr/>
        </p:nvSpPr>
        <p:spPr>
          <a:xfrm>
            <a:off x="3990499" y="5784775"/>
            <a:ext cx="18442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3</a:t>
            </a:r>
            <a:endParaRPr lang="en-US" sz="2650" dirty="0"/>
          </a:p>
        </p:txBody>
      </p:sp>
      <p:sp>
        <p:nvSpPr>
          <p:cNvPr id="14" name="Text 11"/>
          <p:cNvSpPr/>
          <p:nvPr/>
        </p:nvSpPr>
        <p:spPr>
          <a:xfrm>
            <a:off x="4536400" y="5671428"/>
            <a:ext cx="966346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Kiểm tra và bảo trì dấu hiệu an toàn</a:t>
            </a:r>
            <a:r>
              <a:rPr lang="en-US" sz="1750" kern="0" spc="-36" dirty="0">
                <a:solidFill>
                  <a:srgbClr val="2B4150"/>
                </a:solidFill>
                <a:latin typeface="PT Serif" pitchFamily="34" charset="0"/>
                <a:ea typeface="PT Serif" pitchFamily="34" charset="-122"/>
                <a:cs typeface="PT Serif" pitchFamily="34" charset="-120"/>
              </a:rPr>
              <a:t>: Đảm bảo biển báo và dấu hiệu an toàn luôn rõ ràng và không bị che khuất.</a:t>
            </a:r>
            <a:endParaRPr lang="en-US" sz="1750" dirty="0"/>
          </a:p>
        </p:txBody>
      </p:sp>
      <p:pic>
        <p:nvPicPr>
          <p:cNvPr id="15" name="Picture 14">
            <a:extLst>
              <a:ext uri="{FF2B5EF4-FFF2-40B4-BE49-F238E27FC236}">
                <a16:creationId xmlns:a16="http://schemas.microsoft.com/office/drawing/2014/main" id="{9E910028-F749-E519-48AA-B672F2931BDE}"/>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256288" y="3915967"/>
            <a:ext cx="3090624" cy="3090624"/>
          </a:xfrm>
          <a:prstGeom prst="rect">
            <a:avLst/>
          </a:prstGeom>
        </p:spPr>
      </p:pic>
      <p:sp>
        <p:nvSpPr>
          <p:cNvPr id="3" name="Shape 0"/>
          <p:cNvSpPr/>
          <p:nvPr/>
        </p:nvSpPr>
        <p:spPr>
          <a:xfrm>
            <a:off x="713403" y="2296715"/>
            <a:ext cx="9385221" cy="30480"/>
          </a:xfrm>
          <a:prstGeom prst="roundRect">
            <a:avLst>
              <a:gd name="adj" fmla="val 312558"/>
            </a:avLst>
          </a:prstGeom>
          <a:solidFill>
            <a:srgbClr val="B9D0DE"/>
          </a:solidFill>
          <a:ln/>
        </p:spPr>
      </p:sp>
      <p:sp>
        <p:nvSpPr>
          <p:cNvPr id="6" name="Text 3"/>
          <p:cNvSpPr/>
          <p:nvPr/>
        </p:nvSpPr>
        <p:spPr>
          <a:xfrm>
            <a:off x="3252192" y="1847723"/>
            <a:ext cx="4468297"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4. Sử dụng thiết bị bảo hộ cá nhân</a:t>
            </a:r>
            <a:endParaRPr lang="en-US" sz="2200" dirty="0"/>
          </a:p>
        </p:txBody>
      </p:sp>
      <p:sp>
        <p:nvSpPr>
          <p:cNvPr id="7" name="Text 4"/>
          <p:cNvSpPr/>
          <p:nvPr/>
        </p:nvSpPr>
        <p:spPr>
          <a:xfrm>
            <a:off x="1020604" y="2953702"/>
            <a:ext cx="8931593" cy="362903"/>
          </a:xfrm>
          <a:prstGeom prst="rect">
            <a:avLst/>
          </a:prstGeom>
          <a:noFill/>
          <a:ln/>
        </p:spPr>
        <p:txBody>
          <a:bodyPr wrap="none" lIns="0" tIns="0" rIns="0" bIns="0" rtlCol="0" anchor="t"/>
          <a:lstStyle/>
          <a:p>
            <a:pPr marL="0" indent="0" algn="ctr">
              <a:lnSpc>
                <a:spcPts val="2850"/>
              </a:lnSpc>
              <a:buNone/>
            </a:pPr>
            <a:endParaRPr lang="en-US" sz="1750" dirty="0"/>
          </a:p>
        </p:txBody>
      </p:sp>
      <p:sp>
        <p:nvSpPr>
          <p:cNvPr id="8" name="Text 5"/>
          <p:cNvSpPr/>
          <p:nvPr/>
        </p:nvSpPr>
        <p:spPr>
          <a:xfrm>
            <a:off x="1020604" y="3452693"/>
            <a:ext cx="9278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Thiết bị bảo hộ cần thiết</a:t>
            </a:r>
            <a:r>
              <a:rPr lang="en-US" sz="1750" kern="0" spc="-36" dirty="0">
                <a:solidFill>
                  <a:srgbClr val="2B4150"/>
                </a:solidFill>
                <a:latin typeface="PT Serif" pitchFamily="34" charset="0"/>
                <a:ea typeface="PT Serif" pitchFamily="34" charset="-122"/>
                <a:cs typeface="PT Serif" pitchFamily="34" charset="-120"/>
              </a:rPr>
              <a:t>: Găng tay bảo vệ tay, kính bảo hộ bảo vệ mắt, mũ bảo hiểm bảo vệ đầu và giày chống trượt giúp ngăn ngừa tai nạn và chấn thương.</a:t>
            </a:r>
            <a:endParaRPr lang="en-US" sz="1750" dirty="0"/>
          </a:p>
        </p:txBody>
      </p:sp>
      <p:sp>
        <p:nvSpPr>
          <p:cNvPr id="9" name="Text 6"/>
          <p:cNvSpPr/>
          <p:nvPr/>
        </p:nvSpPr>
        <p:spPr>
          <a:xfrm>
            <a:off x="1020604" y="4314587"/>
            <a:ext cx="8931593" cy="362903"/>
          </a:xfrm>
          <a:prstGeom prst="rect">
            <a:avLst/>
          </a:prstGeom>
          <a:noFill/>
          <a:ln/>
        </p:spPr>
        <p:txBody>
          <a:bodyPr wrap="none" lIns="0" tIns="0" rIns="0" bIns="0" rtlCol="0" anchor="t"/>
          <a:lstStyle/>
          <a:p>
            <a:pPr marL="0" indent="0" algn="ctr">
              <a:lnSpc>
                <a:spcPts val="2850"/>
              </a:lnSpc>
              <a:buNone/>
            </a:pPr>
            <a:endParaRPr lang="en-US" sz="1750" dirty="0"/>
          </a:p>
        </p:txBody>
      </p:sp>
      <p:sp>
        <p:nvSpPr>
          <p:cNvPr id="10" name="Text 7"/>
          <p:cNvSpPr/>
          <p:nvPr/>
        </p:nvSpPr>
        <p:spPr>
          <a:xfrm>
            <a:off x="1020604" y="4813578"/>
            <a:ext cx="9278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thiết bị bảo hộ</a:t>
            </a:r>
            <a:r>
              <a:rPr lang="en-US" sz="1750" kern="0" spc="-36" dirty="0">
                <a:solidFill>
                  <a:srgbClr val="2B4150"/>
                </a:solidFill>
                <a:latin typeface="PT Serif" pitchFamily="34" charset="0"/>
                <a:ea typeface="PT Serif" pitchFamily="34" charset="-122"/>
                <a:cs typeface="PT Serif" pitchFamily="34" charset="-120"/>
              </a:rPr>
              <a:t>: Đảm bảo thiết bị bảo hộ luôn trong tình trạng tốt, không bị hư hỏng và phù hợp với kích cỡ người sử dụng.</a:t>
            </a:r>
            <a:endParaRPr lang="en-US" sz="1750" dirty="0"/>
          </a:p>
        </p:txBody>
      </p:sp>
      <p:sp>
        <p:nvSpPr>
          <p:cNvPr id="11" name="Text 8"/>
          <p:cNvSpPr/>
          <p:nvPr/>
        </p:nvSpPr>
        <p:spPr>
          <a:xfrm>
            <a:off x="1020604" y="5675471"/>
            <a:ext cx="8931593" cy="362903"/>
          </a:xfrm>
          <a:prstGeom prst="rect">
            <a:avLst/>
          </a:prstGeom>
          <a:noFill/>
          <a:ln/>
        </p:spPr>
        <p:txBody>
          <a:bodyPr wrap="none" lIns="0" tIns="0" rIns="0" bIns="0" rtlCol="0" anchor="t"/>
          <a:lstStyle/>
          <a:p>
            <a:pPr marL="0" indent="0" algn="ctr">
              <a:lnSpc>
                <a:spcPts val="2850"/>
              </a:lnSpc>
              <a:buNone/>
            </a:pPr>
            <a:endParaRPr lang="en-US" sz="1750" dirty="0"/>
          </a:p>
        </p:txBody>
      </p:sp>
      <p:sp>
        <p:nvSpPr>
          <p:cNvPr id="12" name="Text 9"/>
          <p:cNvSpPr/>
          <p:nvPr/>
        </p:nvSpPr>
        <p:spPr>
          <a:xfrm>
            <a:off x="1020604" y="6174462"/>
            <a:ext cx="9278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Tạo môi trường làm việc an toàn</a:t>
            </a:r>
            <a:r>
              <a:rPr lang="en-US" sz="1750" kern="0" spc="-36" dirty="0">
                <a:solidFill>
                  <a:srgbClr val="2B4150"/>
                </a:solidFill>
                <a:latin typeface="PT Serif" pitchFamily="34" charset="0"/>
                <a:ea typeface="PT Serif" pitchFamily="34" charset="-122"/>
                <a:cs typeface="PT Serif" pitchFamily="34" charset="-120"/>
              </a:rPr>
              <a:t>: Sử dụng thiết bị bảo hộ kết hợp với quy định an toàn giúp nâng cao năng suất và hiệu quả sản xuất.</a:t>
            </a:r>
            <a:endParaRPr lang="en-US" sz="1750" dirty="0"/>
          </a:p>
        </p:txBody>
      </p:sp>
      <p:pic>
        <p:nvPicPr>
          <p:cNvPr id="13" name="Picture 12">
            <a:extLst>
              <a:ext uri="{FF2B5EF4-FFF2-40B4-BE49-F238E27FC236}">
                <a16:creationId xmlns:a16="http://schemas.microsoft.com/office/drawing/2014/main" id="{7707DA94-202E-E4B8-1A78-B7AFAA29B8F1}"/>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388799" y="2935098"/>
            <a:ext cx="3930827" cy="3930827"/>
          </a:xfrm>
          <a:prstGeom prst="rect">
            <a:avLst/>
          </a:prstGeom>
        </p:spPr>
      </p:pic>
      <p:sp>
        <p:nvSpPr>
          <p:cNvPr id="3" name="Shape 0"/>
          <p:cNvSpPr/>
          <p:nvPr/>
        </p:nvSpPr>
        <p:spPr>
          <a:xfrm>
            <a:off x="778669" y="1503367"/>
            <a:ext cx="9415463" cy="30480"/>
          </a:xfrm>
          <a:prstGeom prst="roundRect">
            <a:avLst>
              <a:gd name="adj" fmla="val 306597"/>
            </a:avLst>
          </a:prstGeom>
          <a:solidFill>
            <a:srgbClr val="B9D0DE"/>
          </a:solidFill>
          <a:ln/>
        </p:spPr>
      </p:sp>
      <p:sp>
        <p:nvSpPr>
          <p:cNvPr id="6" name="Text 3"/>
          <p:cNvSpPr/>
          <p:nvPr/>
        </p:nvSpPr>
        <p:spPr>
          <a:xfrm>
            <a:off x="3428992" y="995923"/>
            <a:ext cx="4416147" cy="347663"/>
          </a:xfrm>
          <a:prstGeom prst="rect">
            <a:avLst/>
          </a:prstGeom>
          <a:noFill/>
          <a:ln/>
        </p:spPr>
        <p:txBody>
          <a:bodyPr wrap="none" lIns="0" tIns="0" rIns="0" bIns="0" rtlCol="0" anchor="t"/>
          <a:lstStyle/>
          <a:p>
            <a:pPr marL="0" indent="0" algn="ctr">
              <a:lnSpc>
                <a:spcPts val="2700"/>
              </a:lnSpc>
              <a:buNone/>
            </a:pPr>
            <a:r>
              <a:rPr lang="en-US" sz="2150" b="1" kern="0" spc="-66" dirty="0">
                <a:solidFill>
                  <a:srgbClr val="2B4150"/>
                </a:solidFill>
                <a:latin typeface="Montserrat Medium" panose="00000600000000000000" pitchFamily="2" charset="0"/>
                <a:ea typeface="MuseoModerno Bold" pitchFamily="34" charset="-122"/>
                <a:cs typeface="MuseoModerno Bold" pitchFamily="34" charset="-120"/>
              </a:rPr>
              <a:t>5. Quy trình khẩn cấp và phản ứng</a:t>
            </a:r>
            <a:endParaRPr lang="en-US" sz="2150" dirty="0"/>
          </a:p>
        </p:txBody>
      </p:sp>
      <p:sp>
        <p:nvSpPr>
          <p:cNvPr id="7" name="Shape 4"/>
          <p:cNvSpPr/>
          <p:nvPr/>
        </p:nvSpPr>
        <p:spPr>
          <a:xfrm>
            <a:off x="1097161" y="2322671"/>
            <a:ext cx="30480" cy="5294471"/>
          </a:xfrm>
          <a:prstGeom prst="roundRect">
            <a:avLst>
              <a:gd name="adj" fmla="val 306597"/>
            </a:avLst>
          </a:prstGeom>
          <a:solidFill>
            <a:srgbClr val="B9D0DE"/>
          </a:solidFill>
          <a:ln/>
        </p:spPr>
      </p:sp>
      <p:sp>
        <p:nvSpPr>
          <p:cNvPr id="8" name="Shape 5"/>
          <p:cNvSpPr/>
          <p:nvPr/>
        </p:nvSpPr>
        <p:spPr>
          <a:xfrm>
            <a:off x="862132" y="2572941"/>
            <a:ext cx="500539" cy="500539"/>
          </a:xfrm>
          <a:prstGeom prst="roundRect">
            <a:avLst>
              <a:gd name="adj" fmla="val 18670"/>
            </a:avLst>
          </a:prstGeom>
          <a:solidFill>
            <a:srgbClr val="124E73"/>
          </a:solidFill>
          <a:ln w="7620">
            <a:solidFill>
              <a:srgbClr val="2B678C"/>
            </a:solidFill>
            <a:prstDash val="solid"/>
          </a:ln>
        </p:spPr>
      </p:sp>
      <p:sp>
        <p:nvSpPr>
          <p:cNvPr id="9" name="Text 6"/>
          <p:cNvSpPr/>
          <p:nvPr/>
        </p:nvSpPr>
        <p:spPr>
          <a:xfrm>
            <a:off x="1036439" y="2656284"/>
            <a:ext cx="151805" cy="333732"/>
          </a:xfrm>
          <a:prstGeom prst="rect">
            <a:avLst/>
          </a:prstGeom>
          <a:noFill/>
          <a:ln/>
        </p:spPr>
        <p:txBody>
          <a:bodyPr wrap="none" lIns="0" tIns="0" rIns="0" bIns="0" rtlCol="0" anchor="t"/>
          <a:lstStyle/>
          <a:p>
            <a:pPr marL="0" indent="0" algn="ctr">
              <a:lnSpc>
                <a:spcPts val="2600"/>
              </a:lnSpc>
              <a:buNone/>
            </a:pPr>
            <a:r>
              <a:rPr lang="en-US" sz="2600" b="1" kern="0" spc="-79" dirty="0">
                <a:solidFill>
                  <a:srgbClr val="FFFFFF"/>
                </a:solidFill>
                <a:latin typeface="Montserrat Medium" panose="00000600000000000000" pitchFamily="2" charset="0"/>
                <a:ea typeface="MuseoModerno Bold" pitchFamily="34" charset="-122"/>
                <a:cs typeface="MuseoModerno Bold" pitchFamily="34" charset="-120"/>
              </a:rPr>
              <a:t>1</a:t>
            </a:r>
            <a:endParaRPr lang="en-US" sz="2600" dirty="0"/>
          </a:p>
        </p:txBody>
      </p:sp>
      <p:sp>
        <p:nvSpPr>
          <p:cNvPr id="10" name="Text 7"/>
          <p:cNvSpPr/>
          <p:nvPr/>
        </p:nvSpPr>
        <p:spPr>
          <a:xfrm>
            <a:off x="1557338" y="2545080"/>
            <a:ext cx="8636794" cy="711994"/>
          </a:xfrm>
          <a:prstGeom prst="rect">
            <a:avLst/>
          </a:prstGeom>
          <a:noFill/>
          <a:ln/>
        </p:spPr>
        <p:txBody>
          <a:bodyPr wrap="square" lIns="0" tIns="0" rIns="0" bIns="0" rtlCol="0" anchor="t"/>
          <a:lstStyle/>
          <a:p>
            <a:pPr marL="0" indent="0" algn="l">
              <a:lnSpc>
                <a:spcPts val="2800"/>
              </a:lnSpc>
              <a:buNone/>
            </a:pPr>
            <a:r>
              <a:rPr lang="en-US" sz="1750" b="1" kern="0" spc="-35" dirty="0">
                <a:solidFill>
                  <a:srgbClr val="2B4150"/>
                </a:solidFill>
                <a:latin typeface="PT Serif" pitchFamily="34" charset="0"/>
                <a:ea typeface="PT Serif" pitchFamily="34" charset="-122"/>
                <a:cs typeface="PT Serif" pitchFamily="34" charset="-120"/>
              </a:rPr>
              <a:t>Ngắt nguồn điện ngay lập tức</a:t>
            </a:r>
            <a:r>
              <a:rPr lang="en-US" sz="1750" kern="0" spc="-35" dirty="0">
                <a:solidFill>
                  <a:srgbClr val="2B4150"/>
                </a:solidFill>
                <a:latin typeface="PT Serif" pitchFamily="34" charset="0"/>
                <a:ea typeface="PT Serif" pitchFamily="34" charset="-122"/>
                <a:cs typeface="PT Serif" pitchFamily="34" charset="-120"/>
              </a:rPr>
              <a:t>: Tắt máy để ngừng hoạt động và tránh các tai nạn nghiêm trọng có thể xảy ra.</a:t>
            </a:r>
            <a:endParaRPr lang="en-US" sz="1750" dirty="0"/>
          </a:p>
        </p:txBody>
      </p:sp>
      <p:sp>
        <p:nvSpPr>
          <p:cNvPr id="11" name="Shape 8"/>
          <p:cNvSpPr/>
          <p:nvPr/>
        </p:nvSpPr>
        <p:spPr>
          <a:xfrm>
            <a:off x="862132" y="3952161"/>
            <a:ext cx="500539" cy="500539"/>
          </a:xfrm>
          <a:prstGeom prst="roundRect">
            <a:avLst>
              <a:gd name="adj" fmla="val 18670"/>
            </a:avLst>
          </a:prstGeom>
          <a:solidFill>
            <a:srgbClr val="124E73"/>
          </a:solidFill>
          <a:ln w="7620">
            <a:solidFill>
              <a:srgbClr val="2B678C"/>
            </a:solidFill>
            <a:prstDash val="solid"/>
          </a:ln>
        </p:spPr>
      </p:sp>
      <p:sp>
        <p:nvSpPr>
          <p:cNvPr id="12" name="Text 9"/>
          <p:cNvSpPr/>
          <p:nvPr/>
        </p:nvSpPr>
        <p:spPr>
          <a:xfrm>
            <a:off x="1022628" y="4035504"/>
            <a:ext cx="179546" cy="333732"/>
          </a:xfrm>
          <a:prstGeom prst="rect">
            <a:avLst/>
          </a:prstGeom>
          <a:noFill/>
          <a:ln/>
        </p:spPr>
        <p:txBody>
          <a:bodyPr wrap="none" lIns="0" tIns="0" rIns="0" bIns="0" rtlCol="0" anchor="t"/>
          <a:lstStyle/>
          <a:p>
            <a:pPr marL="0" indent="0" algn="ctr">
              <a:lnSpc>
                <a:spcPts val="2600"/>
              </a:lnSpc>
              <a:buNone/>
            </a:pPr>
            <a:r>
              <a:rPr lang="en-US" sz="2600" b="1" kern="0" spc="-79" dirty="0">
                <a:solidFill>
                  <a:srgbClr val="FFFFFF"/>
                </a:solidFill>
                <a:latin typeface="Montserrat Medium" panose="00000600000000000000" pitchFamily="2" charset="0"/>
                <a:ea typeface="MuseoModerno Bold" pitchFamily="34" charset="-122"/>
                <a:cs typeface="MuseoModerno Bold" pitchFamily="34" charset="-120"/>
              </a:rPr>
              <a:t>2</a:t>
            </a:r>
            <a:endParaRPr lang="en-US" sz="2600" dirty="0"/>
          </a:p>
        </p:txBody>
      </p:sp>
      <p:sp>
        <p:nvSpPr>
          <p:cNvPr id="13" name="Text 10"/>
          <p:cNvSpPr/>
          <p:nvPr/>
        </p:nvSpPr>
        <p:spPr>
          <a:xfrm>
            <a:off x="1557338" y="3924300"/>
            <a:ext cx="8636794" cy="711994"/>
          </a:xfrm>
          <a:prstGeom prst="rect">
            <a:avLst/>
          </a:prstGeom>
          <a:noFill/>
          <a:ln/>
        </p:spPr>
        <p:txBody>
          <a:bodyPr wrap="square" lIns="0" tIns="0" rIns="0" bIns="0" rtlCol="0" anchor="t"/>
          <a:lstStyle/>
          <a:p>
            <a:pPr marL="0" indent="0" algn="l">
              <a:lnSpc>
                <a:spcPts val="2800"/>
              </a:lnSpc>
              <a:buNone/>
            </a:pPr>
            <a:r>
              <a:rPr lang="en-US" sz="1750" b="1" kern="0" spc="-35" dirty="0">
                <a:solidFill>
                  <a:srgbClr val="2B4150"/>
                </a:solidFill>
                <a:latin typeface="PT Serif" pitchFamily="34" charset="0"/>
                <a:ea typeface="PT Serif" pitchFamily="34" charset="-122"/>
                <a:cs typeface="PT Serif" pitchFamily="34" charset="-120"/>
              </a:rPr>
              <a:t>Thông báo và triển khai xử lý</a:t>
            </a:r>
            <a:r>
              <a:rPr lang="en-US" sz="1750" kern="0" spc="-35" dirty="0">
                <a:solidFill>
                  <a:srgbClr val="2B4150"/>
                </a:solidFill>
                <a:latin typeface="PT Serif" pitchFamily="34" charset="0"/>
                <a:ea typeface="PT Serif" pitchFamily="34" charset="-122"/>
                <a:cs typeface="PT Serif" pitchFamily="34" charset="-120"/>
              </a:rPr>
              <a:t>: Người vận hành cần báo cáo ngay cho quản lý hoặc bộ phận an toàn lao động để xử lý tình huống.</a:t>
            </a:r>
            <a:endParaRPr lang="en-US" sz="1750" dirty="0"/>
          </a:p>
        </p:txBody>
      </p:sp>
      <p:sp>
        <p:nvSpPr>
          <p:cNvPr id="14" name="Shape 11"/>
          <p:cNvSpPr/>
          <p:nvPr/>
        </p:nvSpPr>
        <p:spPr>
          <a:xfrm>
            <a:off x="862132" y="5331381"/>
            <a:ext cx="500539" cy="500539"/>
          </a:xfrm>
          <a:prstGeom prst="roundRect">
            <a:avLst>
              <a:gd name="adj" fmla="val 18670"/>
            </a:avLst>
          </a:prstGeom>
          <a:solidFill>
            <a:srgbClr val="124E73"/>
          </a:solidFill>
          <a:ln w="7620">
            <a:solidFill>
              <a:srgbClr val="2B678C"/>
            </a:solidFill>
            <a:prstDash val="solid"/>
          </a:ln>
        </p:spPr>
      </p:sp>
      <p:sp>
        <p:nvSpPr>
          <p:cNvPr id="15" name="Text 12"/>
          <p:cNvSpPr/>
          <p:nvPr/>
        </p:nvSpPr>
        <p:spPr>
          <a:xfrm>
            <a:off x="1021913" y="5414724"/>
            <a:ext cx="180856" cy="333732"/>
          </a:xfrm>
          <a:prstGeom prst="rect">
            <a:avLst/>
          </a:prstGeom>
          <a:noFill/>
          <a:ln/>
        </p:spPr>
        <p:txBody>
          <a:bodyPr wrap="none" lIns="0" tIns="0" rIns="0" bIns="0" rtlCol="0" anchor="t"/>
          <a:lstStyle/>
          <a:p>
            <a:pPr marL="0" indent="0" algn="ctr">
              <a:lnSpc>
                <a:spcPts val="2600"/>
              </a:lnSpc>
              <a:buNone/>
            </a:pPr>
            <a:r>
              <a:rPr lang="en-US" sz="2600" b="1" kern="0" spc="-79" dirty="0">
                <a:solidFill>
                  <a:srgbClr val="FFFFFF"/>
                </a:solidFill>
                <a:latin typeface="Montserrat Medium" panose="00000600000000000000" pitchFamily="2" charset="0"/>
                <a:ea typeface="MuseoModerno Bold" pitchFamily="34" charset="-122"/>
                <a:cs typeface="MuseoModerno Bold" pitchFamily="34" charset="-120"/>
              </a:rPr>
              <a:t>3</a:t>
            </a:r>
            <a:endParaRPr lang="en-US" sz="2600" dirty="0"/>
          </a:p>
        </p:txBody>
      </p:sp>
      <p:sp>
        <p:nvSpPr>
          <p:cNvPr id="16" name="Text 13"/>
          <p:cNvSpPr/>
          <p:nvPr/>
        </p:nvSpPr>
        <p:spPr>
          <a:xfrm>
            <a:off x="1557338" y="5303520"/>
            <a:ext cx="8636794" cy="711994"/>
          </a:xfrm>
          <a:prstGeom prst="rect">
            <a:avLst/>
          </a:prstGeom>
          <a:noFill/>
          <a:ln/>
        </p:spPr>
        <p:txBody>
          <a:bodyPr wrap="square" lIns="0" tIns="0" rIns="0" bIns="0" rtlCol="0" anchor="t"/>
          <a:lstStyle/>
          <a:p>
            <a:pPr marL="0" indent="0" algn="l">
              <a:lnSpc>
                <a:spcPts val="2800"/>
              </a:lnSpc>
              <a:buNone/>
            </a:pPr>
            <a:r>
              <a:rPr lang="en-US" sz="1750" b="1" kern="0" spc="-35" dirty="0">
                <a:solidFill>
                  <a:srgbClr val="2B4150"/>
                </a:solidFill>
                <a:latin typeface="PT Serif" pitchFamily="34" charset="0"/>
                <a:ea typeface="PT Serif" pitchFamily="34" charset="-122"/>
                <a:cs typeface="PT Serif" pitchFamily="34" charset="-120"/>
              </a:rPr>
              <a:t>Sơ cứu và liên lạc cấp cứu</a:t>
            </a:r>
            <a:r>
              <a:rPr lang="en-US" sz="1750" kern="0" spc="-35" dirty="0">
                <a:solidFill>
                  <a:srgbClr val="2B4150"/>
                </a:solidFill>
                <a:latin typeface="PT Serif" pitchFamily="34" charset="0"/>
                <a:ea typeface="PT Serif" pitchFamily="34" charset="-122"/>
                <a:cs typeface="PT Serif" pitchFamily="34" charset="-120"/>
              </a:rPr>
              <a:t>: Nhân viên cần được đào tạo sơ cứu cơ bản và liên lạc với dịch vụ cấp cứu khi có người bị thương.</a:t>
            </a:r>
            <a:endParaRPr lang="en-US" sz="1750" dirty="0"/>
          </a:p>
        </p:txBody>
      </p:sp>
      <p:sp>
        <p:nvSpPr>
          <p:cNvPr id="17" name="Shape 14"/>
          <p:cNvSpPr/>
          <p:nvPr/>
        </p:nvSpPr>
        <p:spPr>
          <a:xfrm>
            <a:off x="862132" y="6710601"/>
            <a:ext cx="500539" cy="500539"/>
          </a:xfrm>
          <a:prstGeom prst="roundRect">
            <a:avLst>
              <a:gd name="adj" fmla="val 18670"/>
            </a:avLst>
          </a:prstGeom>
          <a:solidFill>
            <a:srgbClr val="124E73"/>
          </a:solidFill>
          <a:ln w="7620">
            <a:solidFill>
              <a:srgbClr val="2B678C"/>
            </a:solidFill>
            <a:prstDash val="solid"/>
          </a:ln>
        </p:spPr>
      </p:sp>
      <p:sp>
        <p:nvSpPr>
          <p:cNvPr id="18" name="Text 15"/>
          <p:cNvSpPr/>
          <p:nvPr/>
        </p:nvSpPr>
        <p:spPr>
          <a:xfrm>
            <a:off x="1008221" y="6793944"/>
            <a:ext cx="208240" cy="333732"/>
          </a:xfrm>
          <a:prstGeom prst="rect">
            <a:avLst/>
          </a:prstGeom>
          <a:noFill/>
          <a:ln/>
        </p:spPr>
        <p:txBody>
          <a:bodyPr wrap="none" lIns="0" tIns="0" rIns="0" bIns="0" rtlCol="0" anchor="t"/>
          <a:lstStyle/>
          <a:p>
            <a:pPr marL="0" indent="0" algn="ctr">
              <a:lnSpc>
                <a:spcPts val="2600"/>
              </a:lnSpc>
              <a:buNone/>
            </a:pPr>
            <a:r>
              <a:rPr lang="en-US" sz="2600" b="1" kern="0" spc="-79" dirty="0">
                <a:solidFill>
                  <a:srgbClr val="FFFFFF"/>
                </a:solidFill>
                <a:latin typeface="Montserrat Medium" panose="00000600000000000000" pitchFamily="2" charset="0"/>
                <a:ea typeface="MuseoModerno Bold" pitchFamily="34" charset="-122"/>
                <a:cs typeface="MuseoModerno Bold" pitchFamily="34" charset="-120"/>
              </a:rPr>
              <a:t>4</a:t>
            </a:r>
            <a:endParaRPr lang="en-US" sz="2600" dirty="0"/>
          </a:p>
        </p:txBody>
      </p:sp>
      <p:sp>
        <p:nvSpPr>
          <p:cNvPr id="19" name="Text 16"/>
          <p:cNvSpPr/>
          <p:nvPr/>
        </p:nvSpPr>
        <p:spPr>
          <a:xfrm>
            <a:off x="1557338" y="6682740"/>
            <a:ext cx="8636794" cy="711994"/>
          </a:xfrm>
          <a:prstGeom prst="rect">
            <a:avLst/>
          </a:prstGeom>
          <a:noFill/>
          <a:ln/>
        </p:spPr>
        <p:txBody>
          <a:bodyPr wrap="square" lIns="0" tIns="0" rIns="0" bIns="0" rtlCol="0" anchor="t"/>
          <a:lstStyle/>
          <a:p>
            <a:pPr marL="0" indent="0" algn="l">
              <a:lnSpc>
                <a:spcPts val="2800"/>
              </a:lnSpc>
              <a:buNone/>
            </a:pPr>
            <a:r>
              <a:rPr lang="en-US" sz="1750" b="1" kern="0" spc="-35" dirty="0">
                <a:solidFill>
                  <a:srgbClr val="2B4150"/>
                </a:solidFill>
                <a:latin typeface="PT Serif" pitchFamily="34" charset="0"/>
                <a:ea typeface="PT Serif" pitchFamily="34" charset="-122"/>
                <a:cs typeface="PT Serif" pitchFamily="34" charset="-120"/>
              </a:rPr>
              <a:t>Diễn tập khẩn cấp</a:t>
            </a:r>
            <a:r>
              <a:rPr lang="en-US" sz="1750" kern="0" spc="-35" dirty="0">
                <a:solidFill>
                  <a:srgbClr val="2B4150"/>
                </a:solidFill>
                <a:latin typeface="PT Serif" pitchFamily="34" charset="0"/>
                <a:ea typeface="PT Serif" pitchFamily="34" charset="-122"/>
                <a:cs typeface="PT Serif" pitchFamily="34" charset="-120"/>
              </a:rPr>
              <a:t>: Tổ chức buổi diễn tập định kỳ để nhân viên quen thuộc với quy trình và nâng cao tinh thần cảnh giác.</a:t>
            </a:r>
            <a:endParaRPr lang="en-US" sz="1750" dirty="0"/>
          </a:p>
        </p:txBody>
      </p:sp>
      <p:pic>
        <p:nvPicPr>
          <p:cNvPr id="20" name="Picture 19">
            <a:extLst>
              <a:ext uri="{FF2B5EF4-FFF2-40B4-BE49-F238E27FC236}">
                <a16:creationId xmlns:a16="http://schemas.microsoft.com/office/drawing/2014/main" id="{90CC92B2-3321-C891-963E-DBB846F53F24}"/>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942802" y="3014372"/>
            <a:ext cx="3260732" cy="3306417"/>
          </a:xfrm>
          <a:prstGeom prst="rect">
            <a:avLst/>
          </a:prstGeom>
        </p:spPr>
      </p:pic>
      <p:sp>
        <p:nvSpPr>
          <p:cNvPr id="3" name="Text 0"/>
          <p:cNvSpPr/>
          <p:nvPr/>
        </p:nvSpPr>
        <p:spPr>
          <a:xfrm>
            <a:off x="894273" y="1186874"/>
            <a:ext cx="6801445"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124E73"/>
                </a:solidFill>
                <a:latin typeface="Montserrat Medium" panose="00000600000000000000" pitchFamily="2" charset="0"/>
                <a:ea typeface="MuseoModerno Bold" pitchFamily="34" charset="-122"/>
                <a:cs typeface="MuseoModerno Bold" pitchFamily="34" charset="-120"/>
              </a:rPr>
              <a:t>Tình hình tai nạn lao động</a:t>
            </a:r>
            <a:endParaRPr lang="en-US" sz="4450" dirty="0"/>
          </a:p>
        </p:txBody>
      </p:sp>
      <p:sp>
        <p:nvSpPr>
          <p:cNvPr id="4" name="Shape 1"/>
          <p:cNvSpPr/>
          <p:nvPr/>
        </p:nvSpPr>
        <p:spPr>
          <a:xfrm>
            <a:off x="793790" y="3203615"/>
            <a:ext cx="7556421" cy="1322189"/>
          </a:xfrm>
          <a:prstGeom prst="roundRect">
            <a:avLst>
              <a:gd name="adj" fmla="val 7205"/>
            </a:avLst>
          </a:prstGeom>
          <a:solidFill>
            <a:srgbClr val="124E73"/>
          </a:solidFill>
          <a:ln w="7620">
            <a:solidFill>
              <a:srgbClr val="2B678C"/>
            </a:solidFill>
            <a:prstDash val="solid"/>
          </a:ln>
        </p:spPr>
      </p:sp>
      <p:sp>
        <p:nvSpPr>
          <p:cNvPr id="5" name="Text 2"/>
          <p:cNvSpPr/>
          <p:nvPr/>
        </p:nvSpPr>
        <p:spPr>
          <a:xfrm>
            <a:off x="1028224" y="3438049"/>
            <a:ext cx="4228862"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Montserrat Medium" panose="00000600000000000000" pitchFamily="2" charset="0"/>
                <a:ea typeface="MuseoModerno Bold" pitchFamily="34" charset="-122"/>
                <a:cs typeface="MuseoModerno Bold" pitchFamily="34" charset="-120"/>
              </a:rPr>
              <a:t>3.201 vụ tai nạn lao động (TNLĐ)</a:t>
            </a:r>
            <a:endParaRPr lang="en-US" sz="2200" dirty="0"/>
          </a:p>
        </p:txBody>
      </p:sp>
      <p:sp>
        <p:nvSpPr>
          <p:cNvPr id="6" name="Text 3"/>
          <p:cNvSpPr/>
          <p:nvPr/>
        </p:nvSpPr>
        <p:spPr>
          <a:xfrm>
            <a:off x="1028224" y="3928467"/>
            <a:ext cx="7087553" cy="362903"/>
          </a:xfrm>
          <a:prstGeom prst="rect">
            <a:avLst/>
          </a:prstGeom>
          <a:noFill/>
          <a:ln/>
        </p:spPr>
        <p:txBody>
          <a:bodyPr wrap="none" lIns="0" tIns="0" rIns="0" bIns="0" rtlCol="0" anchor="t"/>
          <a:lstStyle/>
          <a:p>
            <a:pPr marL="0" indent="0">
              <a:lnSpc>
                <a:spcPts val="2850"/>
              </a:lnSpc>
              <a:buNone/>
            </a:pPr>
            <a:r>
              <a:rPr lang="en-US" sz="1750" kern="0" spc="-36" dirty="0">
                <a:solidFill>
                  <a:srgbClr val="FFFFFF"/>
                </a:solidFill>
                <a:latin typeface="PT Serif" pitchFamily="34" charset="0"/>
                <a:ea typeface="PT Serif" pitchFamily="34" charset="-122"/>
                <a:cs typeface="PT Serif" pitchFamily="34" charset="-120"/>
              </a:rPr>
              <a:t>Giảm 227 vụ, tương ứng với 7,09% so với 6 tháng đầu năm 2023</a:t>
            </a:r>
            <a:endParaRPr lang="en-US" sz="1750" dirty="0"/>
          </a:p>
        </p:txBody>
      </p:sp>
      <p:sp>
        <p:nvSpPr>
          <p:cNvPr id="7" name="Shape 4"/>
          <p:cNvSpPr/>
          <p:nvPr/>
        </p:nvSpPr>
        <p:spPr>
          <a:xfrm>
            <a:off x="793790" y="4752618"/>
            <a:ext cx="7556421" cy="1322189"/>
          </a:xfrm>
          <a:prstGeom prst="roundRect">
            <a:avLst>
              <a:gd name="adj" fmla="val 7205"/>
            </a:avLst>
          </a:prstGeom>
          <a:solidFill>
            <a:srgbClr val="124E73"/>
          </a:solidFill>
          <a:ln w="7620">
            <a:solidFill>
              <a:srgbClr val="2B678C"/>
            </a:solidFill>
            <a:prstDash val="solid"/>
          </a:ln>
        </p:spPr>
      </p:sp>
      <p:sp>
        <p:nvSpPr>
          <p:cNvPr id="8" name="Text 5"/>
          <p:cNvSpPr/>
          <p:nvPr/>
        </p:nvSpPr>
        <p:spPr>
          <a:xfrm>
            <a:off x="1028224" y="498705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Montserrat Medium" panose="00000600000000000000" pitchFamily="2" charset="0"/>
                <a:ea typeface="MuseoModerno Bold" pitchFamily="34" charset="-122"/>
                <a:cs typeface="MuseoModerno Bold" pitchFamily="34" charset="-120"/>
              </a:rPr>
              <a:t>3.065 người bị nạn</a:t>
            </a:r>
            <a:endParaRPr lang="en-US" sz="2200" dirty="0"/>
          </a:p>
        </p:txBody>
      </p:sp>
      <p:sp>
        <p:nvSpPr>
          <p:cNvPr id="9" name="Text 6"/>
          <p:cNvSpPr/>
          <p:nvPr/>
        </p:nvSpPr>
        <p:spPr>
          <a:xfrm>
            <a:off x="1028224" y="5477470"/>
            <a:ext cx="7087553" cy="362903"/>
          </a:xfrm>
          <a:prstGeom prst="rect">
            <a:avLst/>
          </a:prstGeom>
          <a:noFill/>
          <a:ln/>
        </p:spPr>
        <p:txBody>
          <a:bodyPr wrap="none" lIns="0" tIns="0" rIns="0" bIns="0" rtlCol="0" anchor="t"/>
          <a:lstStyle/>
          <a:p>
            <a:pPr marL="0" indent="0">
              <a:lnSpc>
                <a:spcPts val="2850"/>
              </a:lnSpc>
              <a:buNone/>
            </a:pPr>
            <a:r>
              <a:rPr lang="en-US" sz="1750" kern="0" spc="-36" dirty="0">
                <a:solidFill>
                  <a:srgbClr val="FFFFFF"/>
                </a:solidFill>
                <a:latin typeface="PT Serif" pitchFamily="34" charset="0"/>
                <a:ea typeface="PT Serif" pitchFamily="34" charset="-122"/>
                <a:cs typeface="PT Serif" pitchFamily="34" charset="-120"/>
              </a:rPr>
              <a:t>Giảm 197 người, tương ứng với 6,04% so với 6 tháng đầu năm 2023</a:t>
            </a:r>
            <a:endParaRPr lang="en-US" sz="1750" dirty="0"/>
          </a:p>
        </p:txBody>
      </p:sp>
      <p:pic>
        <p:nvPicPr>
          <p:cNvPr id="10" name="Picture 9">
            <a:extLst>
              <a:ext uri="{FF2B5EF4-FFF2-40B4-BE49-F238E27FC236}">
                <a16:creationId xmlns:a16="http://schemas.microsoft.com/office/drawing/2014/main" id="{02952955-F785-1024-BA98-A97FFCF7621F}"/>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40268" y="2526268"/>
            <a:ext cx="3177064" cy="3177064"/>
          </a:xfrm>
          <a:prstGeom prst="rect">
            <a:avLst/>
          </a:prstGeom>
        </p:spPr>
      </p:pic>
      <p:sp>
        <p:nvSpPr>
          <p:cNvPr id="3" name="Shape 0"/>
          <p:cNvSpPr/>
          <p:nvPr/>
        </p:nvSpPr>
        <p:spPr>
          <a:xfrm>
            <a:off x="4028853" y="1482895"/>
            <a:ext cx="9627394" cy="22860"/>
          </a:xfrm>
          <a:prstGeom prst="roundRect">
            <a:avLst>
              <a:gd name="adj" fmla="val 353181"/>
            </a:avLst>
          </a:prstGeom>
          <a:solidFill>
            <a:srgbClr val="B9D0DE"/>
          </a:solidFill>
          <a:ln/>
        </p:spPr>
      </p:sp>
      <p:sp>
        <p:nvSpPr>
          <p:cNvPr id="6" name="Text 3"/>
          <p:cNvSpPr/>
          <p:nvPr/>
        </p:nvSpPr>
        <p:spPr>
          <a:xfrm>
            <a:off x="6498924" y="1114722"/>
            <a:ext cx="4687133" cy="300276"/>
          </a:xfrm>
          <a:prstGeom prst="rect">
            <a:avLst/>
          </a:prstGeom>
          <a:noFill/>
          <a:ln/>
        </p:spPr>
        <p:txBody>
          <a:bodyPr wrap="none" lIns="0" tIns="0" rIns="0" bIns="0" rtlCol="0" anchor="t"/>
          <a:lstStyle/>
          <a:p>
            <a:pPr marL="0" indent="0" algn="ctr">
              <a:lnSpc>
                <a:spcPts val="2350"/>
              </a:lnSpc>
              <a:buNone/>
            </a:pPr>
            <a:r>
              <a:rPr lang="en-US" sz="1850" b="1" kern="0" spc="-57" dirty="0">
                <a:solidFill>
                  <a:srgbClr val="2B4150"/>
                </a:solidFill>
                <a:latin typeface="Montserrat Medium" panose="00000600000000000000" pitchFamily="2" charset="0"/>
                <a:ea typeface="MuseoModerno Bold" pitchFamily="34" charset="-122"/>
                <a:cs typeface="MuseoModerno Bold" pitchFamily="34" charset="-120"/>
              </a:rPr>
              <a:t>6. Tham gia các khóa học an toàn lao động</a:t>
            </a:r>
            <a:endParaRPr lang="en-US" sz="1850" dirty="0"/>
          </a:p>
        </p:txBody>
      </p:sp>
      <p:sp>
        <p:nvSpPr>
          <p:cNvPr id="7" name="Text 4"/>
          <p:cNvSpPr/>
          <p:nvPr/>
        </p:nvSpPr>
        <p:spPr>
          <a:xfrm>
            <a:off x="4522470" y="1905119"/>
            <a:ext cx="9243060" cy="307658"/>
          </a:xfrm>
          <a:prstGeom prst="rect">
            <a:avLst/>
          </a:prstGeom>
          <a:noFill/>
          <a:ln/>
        </p:spPr>
        <p:txBody>
          <a:bodyPr wrap="none" lIns="0" tIns="0" rIns="0" bIns="0" rtlCol="0" anchor="t"/>
          <a:lstStyle/>
          <a:p>
            <a:pPr marL="0" indent="0" algn="ctr">
              <a:lnSpc>
                <a:spcPts val="2400"/>
              </a:lnSpc>
              <a:buNone/>
            </a:pPr>
            <a:endParaRPr lang="en-US" sz="1500" dirty="0"/>
          </a:p>
        </p:txBody>
      </p:sp>
      <p:sp>
        <p:nvSpPr>
          <p:cNvPr id="8" name="Text 5"/>
          <p:cNvSpPr/>
          <p:nvPr/>
        </p:nvSpPr>
        <p:spPr>
          <a:xfrm>
            <a:off x="3758794" y="2196844"/>
            <a:ext cx="10631337" cy="615315"/>
          </a:xfrm>
          <a:prstGeom prst="rect">
            <a:avLst/>
          </a:prstGeom>
          <a:noFill/>
          <a:ln/>
        </p:spPr>
        <p:txBody>
          <a:bodyPr wrap="square" lIns="0" tIns="0" rIns="0" bIns="0" rtlCol="0" anchor="t"/>
          <a:lstStyle/>
          <a:p>
            <a:pPr marL="342900" indent="-342900" algn="l">
              <a:lnSpc>
                <a:spcPts val="2400"/>
              </a:lnSpc>
              <a:buSzPct val="100000"/>
              <a:buChar char="•"/>
            </a:pPr>
            <a:r>
              <a:rPr lang="en-US" sz="1600" b="1" kern="0" spc="-30" dirty="0">
                <a:solidFill>
                  <a:srgbClr val="2B4150"/>
                </a:solidFill>
                <a:latin typeface="PT Serif" pitchFamily="34" charset="0"/>
                <a:ea typeface="PT Serif" pitchFamily="34" charset="-122"/>
                <a:cs typeface="PT Serif" pitchFamily="34" charset="-120"/>
              </a:rPr>
              <a:t>Yêu cầu pháp lý và cam kết an toàn:</a:t>
            </a:r>
            <a:r>
              <a:rPr lang="en-US" sz="1600" kern="0" spc="-30" dirty="0">
                <a:solidFill>
                  <a:srgbClr val="2B4150"/>
                </a:solidFill>
                <a:latin typeface="PT Serif" pitchFamily="34" charset="0"/>
                <a:ea typeface="PT Serif" pitchFamily="34" charset="-122"/>
                <a:cs typeface="PT Serif" pitchFamily="34" charset="-120"/>
              </a:rPr>
              <a:t> Nhằm bảo vệ sức khỏe và an toàn của người lao động, giảm thiểu tai nạn và tử vong trong công việc.</a:t>
            </a:r>
            <a:endParaRPr lang="en-US" sz="1600" dirty="0"/>
          </a:p>
        </p:txBody>
      </p:sp>
      <p:sp>
        <p:nvSpPr>
          <p:cNvPr id="9" name="Text 6"/>
          <p:cNvSpPr/>
          <p:nvPr/>
        </p:nvSpPr>
        <p:spPr>
          <a:xfrm>
            <a:off x="4522470" y="3058597"/>
            <a:ext cx="9243060" cy="307658"/>
          </a:xfrm>
          <a:prstGeom prst="rect">
            <a:avLst/>
          </a:prstGeom>
          <a:noFill/>
          <a:ln/>
        </p:spPr>
        <p:txBody>
          <a:bodyPr wrap="none" lIns="0" tIns="0" rIns="0" bIns="0" rtlCol="0" anchor="t"/>
          <a:lstStyle/>
          <a:p>
            <a:pPr marL="0" indent="0" algn="ctr">
              <a:lnSpc>
                <a:spcPts val="2400"/>
              </a:lnSpc>
              <a:buNone/>
            </a:pPr>
            <a:endParaRPr lang="en-US" sz="1500" dirty="0"/>
          </a:p>
        </p:txBody>
      </p:sp>
      <p:sp>
        <p:nvSpPr>
          <p:cNvPr id="10" name="Text 7"/>
          <p:cNvSpPr/>
          <p:nvPr/>
        </p:nvSpPr>
        <p:spPr>
          <a:xfrm>
            <a:off x="3758794" y="3350322"/>
            <a:ext cx="10631337" cy="615315"/>
          </a:xfrm>
          <a:prstGeom prst="rect">
            <a:avLst/>
          </a:prstGeom>
          <a:noFill/>
          <a:ln/>
        </p:spPr>
        <p:txBody>
          <a:bodyPr wrap="square" lIns="0" tIns="0" rIns="0" bIns="0" rtlCol="0" anchor="t"/>
          <a:lstStyle/>
          <a:p>
            <a:pPr marL="342900" indent="-342900" algn="l">
              <a:lnSpc>
                <a:spcPts val="2400"/>
              </a:lnSpc>
              <a:buSzPct val="100000"/>
              <a:buChar char="•"/>
            </a:pPr>
            <a:r>
              <a:rPr lang="en-US" sz="1600" b="1" kern="0" spc="-30" dirty="0">
                <a:solidFill>
                  <a:srgbClr val="2B4150"/>
                </a:solidFill>
                <a:latin typeface="PT Serif" pitchFamily="34" charset="0"/>
                <a:ea typeface="PT Serif" pitchFamily="34" charset="-122"/>
                <a:cs typeface="PT Serif" pitchFamily="34" charset="-120"/>
              </a:rPr>
              <a:t>Nhận diện nguy cơ:</a:t>
            </a:r>
            <a:r>
              <a:rPr lang="en-US" sz="1600" kern="0" spc="-30" dirty="0">
                <a:solidFill>
                  <a:srgbClr val="2B4150"/>
                </a:solidFill>
                <a:latin typeface="PT Serif" pitchFamily="34" charset="0"/>
                <a:ea typeface="PT Serif" pitchFamily="34" charset="-122"/>
                <a:cs typeface="PT Serif" pitchFamily="34" charset="-120"/>
              </a:rPr>
              <a:t> Người lao động học cách nhận biết và đối phó với các nguy cơ và tình huống nguy hiểm.</a:t>
            </a:r>
            <a:endParaRPr lang="en-US" sz="1600" dirty="0"/>
          </a:p>
        </p:txBody>
      </p:sp>
      <p:sp>
        <p:nvSpPr>
          <p:cNvPr id="11" name="Text 8"/>
          <p:cNvSpPr/>
          <p:nvPr/>
        </p:nvSpPr>
        <p:spPr>
          <a:xfrm>
            <a:off x="4522470" y="4212074"/>
            <a:ext cx="9243060" cy="307658"/>
          </a:xfrm>
          <a:prstGeom prst="rect">
            <a:avLst/>
          </a:prstGeom>
          <a:noFill/>
          <a:ln/>
        </p:spPr>
        <p:txBody>
          <a:bodyPr wrap="none" lIns="0" tIns="0" rIns="0" bIns="0" rtlCol="0" anchor="t"/>
          <a:lstStyle/>
          <a:p>
            <a:pPr marL="0" indent="0" algn="ctr">
              <a:lnSpc>
                <a:spcPts val="2400"/>
              </a:lnSpc>
              <a:buNone/>
            </a:pPr>
            <a:endParaRPr lang="en-US" sz="1500" dirty="0"/>
          </a:p>
        </p:txBody>
      </p:sp>
      <p:sp>
        <p:nvSpPr>
          <p:cNvPr id="12" name="Text 9"/>
          <p:cNvSpPr/>
          <p:nvPr/>
        </p:nvSpPr>
        <p:spPr>
          <a:xfrm>
            <a:off x="3758792" y="4231124"/>
            <a:ext cx="10631337" cy="615315"/>
          </a:xfrm>
          <a:prstGeom prst="rect">
            <a:avLst/>
          </a:prstGeom>
          <a:noFill/>
          <a:ln/>
        </p:spPr>
        <p:txBody>
          <a:bodyPr wrap="square" lIns="0" tIns="0" rIns="0" bIns="0" rtlCol="0" anchor="t"/>
          <a:lstStyle/>
          <a:p>
            <a:pPr marL="342900" indent="-342900" algn="l">
              <a:lnSpc>
                <a:spcPts val="2400"/>
              </a:lnSpc>
              <a:buSzPct val="100000"/>
              <a:buChar char="•"/>
            </a:pPr>
            <a:r>
              <a:rPr lang="en-US" sz="1600" b="1" kern="0" spc="-30" dirty="0">
                <a:solidFill>
                  <a:srgbClr val="2B4150"/>
                </a:solidFill>
                <a:latin typeface="PT Serif" pitchFamily="34" charset="0"/>
                <a:ea typeface="PT Serif" pitchFamily="34" charset="-122"/>
                <a:cs typeface="PT Serif" pitchFamily="34" charset="-120"/>
              </a:rPr>
              <a:t>Đào tạo lý thuyết và thực tế:</a:t>
            </a:r>
            <a:r>
              <a:rPr lang="en-US" sz="1600" kern="0" spc="-30" dirty="0">
                <a:solidFill>
                  <a:srgbClr val="2B4150"/>
                </a:solidFill>
                <a:latin typeface="PT Serif" pitchFamily="34" charset="0"/>
                <a:ea typeface="PT Serif" pitchFamily="34" charset="-122"/>
                <a:cs typeface="PT Serif" pitchFamily="34" charset="-120"/>
              </a:rPr>
              <a:t> Cung cấp kiến thức về các biện pháp nhận dạng và phòng ngừa tai nạn lao động.</a:t>
            </a:r>
            <a:endParaRPr lang="en-US" sz="1600" dirty="0"/>
          </a:p>
        </p:txBody>
      </p:sp>
      <p:sp>
        <p:nvSpPr>
          <p:cNvPr id="13" name="Text 10"/>
          <p:cNvSpPr/>
          <p:nvPr/>
        </p:nvSpPr>
        <p:spPr>
          <a:xfrm>
            <a:off x="4522470" y="5365552"/>
            <a:ext cx="9243060" cy="307658"/>
          </a:xfrm>
          <a:prstGeom prst="rect">
            <a:avLst/>
          </a:prstGeom>
          <a:noFill/>
          <a:ln/>
        </p:spPr>
        <p:txBody>
          <a:bodyPr wrap="none" lIns="0" tIns="0" rIns="0" bIns="0" rtlCol="0" anchor="t"/>
          <a:lstStyle/>
          <a:p>
            <a:pPr marL="0" indent="0" algn="ctr">
              <a:lnSpc>
                <a:spcPts val="2400"/>
              </a:lnSpc>
              <a:buNone/>
            </a:pPr>
            <a:endParaRPr lang="en-US" sz="1500" dirty="0"/>
          </a:p>
        </p:txBody>
      </p:sp>
      <p:sp>
        <p:nvSpPr>
          <p:cNvPr id="14" name="Text 11"/>
          <p:cNvSpPr/>
          <p:nvPr/>
        </p:nvSpPr>
        <p:spPr>
          <a:xfrm>
            <a:off x="3758793" y="5119114"/>
            <a:ext cx="10631337" cy="615315"/>
          </a:xfrm>
          <a:prstGeom prst="rect">
            <a:avLst/>
          </a:prstGeom>
          <a:noFill/>
          <a:ln/>
        </p:spPr>
        <p:txBody>
          <a:bodyPr wrap="square" lIns="0" tIns="0" rIns="0" bIns="0" rtlCol="0" anchor="t"/>
          <a:lstStyle/>
          <a:p>
            <a:pPr marL="342900" indent="-342900" algn="l">
              <a:lnSpc>
                <a:spcPts val="2400"/>
              </a:lnSpc>
              <a:buSzPct val="100000"/>
              <a:buChar char="•"/>
            </a:pPr>
            <a:r>
              <a:rPr lang="en-US" sz="1600" b="1" kern="0" spc="-30" dirty="0">
                <a:solidFill>
                  <a:srgbClr val="2B4150"/>
                </a:solidFill>
                <a:latin typeface="PT Serif" pitchFamily="34" charset="0"/>
                <a:ea typeface="PT Serif" pitchFamily="34" charset="-122"/>
                <a:cs typeface="PT Serif" pitchFamily="34" charset="-120"/>
              </a:rPr>
              <a:t>Kiểm tra và cấp chứng chỉ:</a:t>
            </a:r>
            <a:r>
              <a:rPr lang="en-US" sz="1600" kern="0" spc="-30" dirty="0">
                <a:solidFill>
                  <a:srgbClr val="2B4150"/>
                </a:solidFill>
                <a:latin typeface="PT Serif" pitchFamily="34" charset="0"/>
                <a:ea typeface="PT Serif" pitchFamily="34" charset="-122"/>
                <a:cs typeface="PT Serif" pitchFamily="34" charset="-120"/>
              </a:rPr>
              <a:t> Sau huấn luyện, người lao động tham gia bài kiểm tra an toàn và nhận chứng chỉ an toàn lao động hợp lệ.</a:t>
            </a:r>
            <a:endParaRPr lang="en-US" sz="1600" dirty="0"/>
          </a:p>
        </p:txBody>
      </p:sp>
      <p:sp>
        <p:nvSpPr>
          <p:cNvPr id="15" name="Text 12"/>
          <p:cNvSpPr/>
          <p:nvPr/>
        </p:nvSpPr>
        <p:spPr>
          <a:xfrm>
            <a:off x="1447673" y="6277294"/>
            <a:ext cx="10631337" cy="384334"/>
          </a:xfrm>
          <a:prstGeom prst="rect">
            <a:avLst/>
          </a:prstGeom>
          <a:noFill/>
          <a:ln/>
        </p:spPr>
        <p:txBody>
          <a:bodyPr wrap="none" lIns="0" tIns="0" rIns="0" bIns="0" rtlCol="0" anchor="t"/>
          <a:lstStyle/>
          <a:p>
            <a:pPr marL="0" indent="0" algn="ctr">
              <a:lnSpc>
                <a:spcPts val="3000"/>
              </a:lnSpc>
              <a:buNone/>
            </a:pPr>
            <a:r>
              <a:rPr lang="en-US" sz="2000" kern="0" spc="-30" dirty="0">
                <a:solidFill>
                  <a:srgbClr val="C00000"/>
                </a:solidFill>
                <a:latin typeface="PT Serif" pitchFamily="34" charset="0"/>
                <a:ea typeface="PT Serif" pitchFamily="34" charset="-122"/>
                <a:cs typeface="PT Serif" pitchFamily="34" charset="-120"/>
              </a:rPr>
              <a:t>Khi tham gia huấn luyện tại</a:t>
            </a:r>
            <a:r>
              <a:rPr lang="en-US" sz="2000" b="1" kern="0" spc="-30" dirty="0">
                <a:solidFill>
                  <a:srgbClr val="C00000"/>
                </a:solidFill>
                <a:latin typeface="PT Serif" pitchFamily="34" charset="0"/>
                <a:ea typeface="PT Serif" pitchFamily="34" charset="-122"/>
                <a:cs typeface="PT Serif" pitchFamily="34" charset="-120"/>
              </a:rPr>
              <a:t> An Toàn Nam Việt:</a:t>
            </a:r>
            <a:endParaRPr lang="en-US" sz="2000" dirty="0">
              <a:solidFill>
                <a:srgbClr val="C00000"/>
              </a:solidFill>
            </a:endParaRPr>
          </a:p>
        </p:txBody>
      </p:sp>
      <p:sp>
        <p:nvSpPr>
          <p:cNvPr id="16" name="Text 13"/>
          <p:cNvSpPr/>
          <p:nvPr/>
        </p:nvSpPr>
        <p:spPr>
          <a:xfrm>
            <a:off x="3758795" y="6887430"/>
            <a:ext cx="10113796" cy="307658"/>
          </a:xfrm>
          <a:prstGeom prst="rect">
            <a:avLst/>
          </a:prstGeom>
          <a:noFill/>
          <a:ln/>
        </p:spPr>
        <p:txBody>
          <a:bodyPr wrap="none" lIns="0" tIns="0" rIns="0" bIns="0" rtlCol="0" anchor="t"/>
          <a:lstStyle/>
          <a:p>
            <a:pPr marL="342900" indent="-342900" algn="l">
              <a:lnSpc>
                <a:spcPts val="2400"/>
              </a:lnSpc>
              <a:buSzPct val="100000"/>
              <a:buChar char="•"/>
            </a:pPr>
            <a:r>
              <a:rPr lang="en-US" sz="1500" b="1" kern="0" spc="-30" dirty="0">
                <a:solidFill>
                  <a:srgbClr val="2B4150"/>
                </a:solidFill>
                <a:latin typeface="PT Serif" pitchFamily="34" charset="0"/>
                <a:ea typeface="PT Serif" pitchFamily="34" charset="-122"/>
                <a:cs typeface="PT Serif" pitchFamily="34" charset="-120"/>
              </a:rPr>
              <a:t>Đào tạo lý thuyết và thực hành</a:t>
            </a:r>
            <a:r>
              <a:rPr lang="en-US" sz="1500" kern="0" spc="-30" dirty="0">
                <a:solidFill>
                  <a:srgbClr val="2B4150"/>
                </a:solidFill>
                <a:latin typeface="PT Serif" pitchFamily="34" charset="0"/>
                <a:ea typeface="PT Serif" pitchFamily="34" charset="-122"/>
                <a:cs typeface="PT Serif" pitchFamily="34" charset="-120"/>
              </a:rPr>
              <a:t>, nhận diện các nguy cơ và biện pháp phòng tránh.</a:t>
            </a:r>
            <a:endParaRPr lang="en-US" sz="1500" dirty="0"/>
          </a:p>
        </p:txBody>
      </p:sp>
      <p:sp>
        <p:nvSpPr>
          <p:cNvPr id="17" name="Text 14"/>
          <p:cNvSpPr/>
          <p:nvPr/>
        </p:nvSpPr>
        <p:spPr>
          <a:xfrm>
            <a:off x="3758795" y="7262358"/>
            <a:ext cx="10113796" cy="307658"/>
          </a:xfrm>
          <a:prstGeom prst="rect">
            <a:avLst/>
          </a:prstGeom>
          <a:noFill/>
          <a:ln/>
        </p:spPr>
        <p:txBody>
          <a:bodyPr wrap="none" lIns="0" tIns="0" rIns="0" bIns="0" rtlCol="0" anchor="t"/>
          <a:lstStyle/>
          <a:p>
            <a:pPr marL="342900" indent="-342900" algn="l">
              <a:lnSpc>
                <a:spcPts val="2400"/>
              </a:lnSpc>
              <a:buSzPct val="100000"/>
              <a:buChar char="•"/>
            </a:pPr>
            <a:r>
              <a:rPr lang="en-US" sz="1500" kern="0" spc="-30" dirty="0">
                <a:solidFill>
                  <a:srgbClr val="2B4150"/>
                </a:solidFill>
                <a:latin typeface="PT Serif" pitchFamily="34" charset="0"/>
                <a:ea typeface="PT Serif" pitchFamily="34" charset="-122"/>
                <a:cs typeface="PT Serif" pitchFamily="34" charset="-120"/>
              </a:rPr>
              <a:t>Sau khóa huấn luyện, </a:t>
            </a:r>
            <a:r>
              <a:rPr lang="en-US" sz="1500" b="1" kern="0" spc="-30" dirty="0">
                <a:solidFill>
                  <a:srgbClr val="2B4150"/>
                </a:solidFill>
                <a:latin typeface="PT Serif" pitchFamily="34" charset="0"/>
                <a:ea typeface="PT Serif" pitchFamily="34" charset="-122"/>
                <a:cs typeface="PT Serif" pitchFamily="34" charset="-120"/>
              </a:rPr>
              <a:t>học viên sẽ được cấp chứng chỉ an toàn lao động hợp lệ</a:t>
            </a:r>
            <a:r>
              <a:rPr lang="en-US" sz="1500" kern="0" spc="-30" dirty="0">
                <a:solidFill>
                  <a:srgbClr val="2B4150"/>
                </a:solidFill>
                <a:latin typeface="PT Serif" pitchFamily="34" charset="0"/>
                <a:ea typeface="PT Serif" pitchFamily="34" charset="-122"/>
                <a:cs typeface="PT Serif" pitchFamily="34" charset="-120"/>
              </a:rPr>
              <a:t>.</a:t>
            </a:r>
            <a:endParaRPr lang="en-US" sz="1500" dirty="0"/>
          </a:p>
        </p:txBody>
      </p:sp>
      <p:pic>
        <p:nvPicPr>
          <p:cNvPr id="18" name="Picture 17">
            <a:extLst>
              <a:ext uri="{FF2B5EF4-FFF2-40B4-BE49-F238E27FC236}">
                <a16:creationId xmlns:a16="http://schemas.microsoft.com/office/drawing/2014/main" id="{B02330C7-8FB4-915F-BDFE-AF95D537CCAE}"/>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222959" y="4414863"/>
            <a:ext cx="3133487" cy="2316480"/>
          </a:xfrm>
          <a:prstGeom prst="rect">
            <a:avLst/>
          </a:prstGeom>
        </p:spPr>
      </p:pic>
      <p:sp>
        <p:nvSpPr>
          <p:cNvPr id="3" name="Text 0"/>
          <p:cNvSpPr/>
          <p:nvPr/>
        </p:nvSpPr>
        <p:spPr>
          <a:xfrm>
            <a:off x="2496100" y="2006933"/>
            <a:ext cx="6824662" cy="392906"/>
          </a:xfrm>
          <a:prstGeom prst="rect">
            <a:avLst/>
          </a:prstGeom>
          <a:noFill/>
          <a:ln/>
        </p:spPr>
        <p:txBody>
          <a:bodyPr wrap="none" lIns="0" tIns="0" rIns="0" bIns="0" rtlCol="0" anchor="t"/>
          <a:lstStyle/>
          <a:p>
            <a:pPr marL="0" indent="0" algn="ctr">
              <a:lnSpc>
                <a:spcPts val="3050"/>
              </a:lnSpc>
              <a:buNone/>
            </a:pPr>
            <a:r>
              <a:rPr lang="en-US" sz="2800" b="1" kern="0" spc="-74" dirty="0">
                <a:solidFill>
                  <a:srgbClr val="124E73"/>
                </a:solidFill>
                <a:latin typeface="Montserrat Medium" panose="00000600000000000000" pitchFamily="2" charset="0"/>
                <a:ea typeface="MuseoModerno Bold" pitchFamily="34" charset="-122"/>
                <a:cs typeface="MuseoModerno Bold" pitchFamily="34" charset="-120"/>
              </a:rPr>
              <a:t>VI. Các yếu tố ảnh hưởng đến an toàn lao động</a:t>
            </a:r>
            <a:endParaRPr lang="en-US" sz="2800" dirty="0"/>
          </a:p>
        </p:txBody>
      </p:sp>
      <p:pic>
        <p:nvPicPr>
          <p:cNvPr id="4" name="Image 1" descr="preencoded.png"/>
          <p:cNvPicPr>
            <a:picLocks noChangeAspect="1"/>
          </p:cNvPicPr>
          <p:nvPr/>
        </p:nvPicPr>
        <p:blipFill>
          <a:blip r:embed="rId4"/>
          <a:stretch>
            <a:fillRect/>
          </a:stretch>
        </p:blipFill>
        <p:spPr>
          <a:xfrm>
            <a:off x="733425" y="1541264"/>
            <a:ext cx="1047750" cy="5775722"/>
          </a:xfrm>
          <a:prstGeom prst="rect">
            <a:avLst/>
          </a:prstGeom>
        </p:spPr>
      </p:pic>
      <p:sp>
        <p:nvSpPr>
          <p:cNvPr id="5" name="Text 1"/>
          <p:cNvSpPr/>
          <p:nvPr/>
        </p:nvSpPr>
        <p:spPr>
          <a:xfrm>
            <a:off x="2089045" y="2658243"/>
            <a:ext cx="2619375" cy="327422"/>
          </a:xfrm>
          <a:prstGeom prst="rect">
            <a:avLst/>
          </a:prstGeom>
          <a:noFill/>
          <a:ln/>
        </p:spPr>
        <p:txBody>
          <a:bodyPr wrap="none" lIns="0" tIns="0" rIns="0" bIns="0" rtlCol="0" anchor="t"/>
          <a:lstStyle/>
          <a:p>
            <a:pPr marL="0" indent="0">
              <a:lnSpc>
                <a:spcPts val="2550"/>
              </a:lnSpc>
              <a:buNone/>
            </a:pPr>
            <a:r>
              <a:rPr lang="en-US" sz="2050" b="1" kern="0" spc="-62" dirty="0">
                <a:solidFill>
                  <a:srgbClr val="2B4150"/>
                </a:solidFill>
                <a:latin typeface="Montserrat Medium" panose="00000600000000000000" pitchFamily="2" charset="0"/>
                <a:ea typeface="MuseoModerno Bold" pitchFamily="34" charset="-122"/>
                <a:cs typeface="MuseoModerno Bold" pitchFamily="34" charset="-120"/>
              </a:rPr>
              <a:t>A. Điều kiện thời tiết</a:t>
            </a:r>
            <a:endParaRPr lang="en-US" sz="2050" dirty="0"/>
          </a:p>
        </p:txBody>
      </p:sp>
      <p:sp>
        <p:nvSpPr>
          <p:cNvPr id="6" name="Text 2"/>
          <p:cNvSpPr/>
          <p:nvPr/>
        </p:nvSpPr>
        <p:spPr>
          <a:xfrm>
            <a:off x="2089045" y="2839894"/>
            <a:ext cx="8143875" cy="335280"/>
          </a:xfrm>
          <a:prstGeom prst="rect">
            <a:avLst/>
          </a:prstGeom>
          <a:noFill/>
          <a:ln/>
        </p:spPr>
        <p:txBody>
          <a:bodyPr wrap="none" lIns="0" tIns="0" rIns="0" bIns="0" rtlCol="0" anchor="t"/>
          <a:lstStyle/>
          <a:p>
            <a:pPr marL="0" indent="0">
              <a:lnSpc>
                <a:spcPts val="2600"/>
              </a:lnSpc>
              <a:buNone/>
            </a:pPr>
            <a:endParaRPr lang="en-US" sz="1650" dirty="0"/>
          </a:p>
        </p:txBody>
      </p:sp>
      <p:sp>
        <p:nvSpPr>
          <p:cNvPr id="7" name="Text 3"/>
          <p:cNvSpPr/>
          <p:nvPr/>
        </p:nvSpPr>
        <p:spPr>
          <a:xfrm>
            <a:off x="2088032" y="3811682"/>
            <a:ext cx="8827058" cy="670560"/>
          </a:xfrm>
          <a:prstGeom prst="rect">
            <a:avLst/>
          </a:prstGeom>
          <a:noFill/>
          <a:ln/>
        </p:spPr>
        <p:txBody>
          <a:bodyPr wrap="square" lIns="0" tIns="0" rIns="0" bIns="0" rtlCol="0" anchor="t"/>
          <a:lstStyle/>
          <a:p>
            <a:pPr marL="342900" indent="-342900" algn="l">
              <a:lnSpc>
                <a:spcPts val="2600"/>
              </a:lnSpc>
              <a:buSzPct val="100000"/>
              <a:buChar char="•"/>
            </a:pPr>
            <a:r>
              <a:rPr lang="en-US" sz="1650" b="1" kern="0" spc="-33" dirty="0">
                <a:solidFill>
                  <a:srgbClr val="2B4150"/>
                </a:solidFill>
                <a:latin typeface="PT Serif" pitchFamily="34" charset="0"/>
                <a:ea typeface="PT Serif" pitchFamily="34" charset="-122"/>
                <a:cs typeface="PT Serif" pitchFamily="34" charset="-120"/>
              </a:rPr>
              <a:t>Thời tiết nóng</a:t>
            </a:r>
            <a:r>
              <a:rPr lang="en-US" sz="1650" kern="0" spc="-33" dirty="0">
                <a:solidFill>
                  <a:srgbClr val="2B4150"/>
                </a:solidFill>
                <a:latin typeface="PT Serif" pitchFamily="34" charset="0"/>
                <a:ea typeface="PT Serif" pitchFamily="34" charset="-122"/>
                <a:cs typeface="PT Serif" pitchFamily="34" charset="-120"/>
              </a:rPr>
              <a:t>: Nhiệt độ cao làm quá nhiệt động cơ, giảm hiệu suất và tăng nguy cơ sự cố. </a:t>
            </a:r>
            <a:endParaRPr lang="en-US" sz="1650" dirty="0"/>
          </a:p>
        </p:txBody>
      </p:sp>
      <p:sp>
        <p:nvSpPr>
          <p:cNvPr id="8" name="Text 4"/>
          <p:cNvSpPr/>
          <p:nvPr/>
        </p:nvSpPr>
        <p:spPr>
          <a:xfrm>
            <a:off x="2089045" y="4097194"/>
            <a:ext cx="8143875" cy="335280"/>
          </a:xfrm>
          <a:prstGeom prst="rect">
            <a:avLst/>
          </a:prstGeom>
          <a:noFill/>
          <a:ln/>
        </p:spPr>
        <p:txBody>
          <a:bodyPr wrap="none" lIns="0" tIns="0" rIns="0" bIns="0" rtlCol="0" anchor="t"/>
          <a:lstStyle/>
          <a:p>
            <a:pPr marL="0" indent="0" algn="l">
              <a:lnSpc>
                <a:spcPts val="2600"/>
              </a:lnSpc>
              <a:buNone/>
            </a:pPr>
            <a:endParaRPr lang="en-US" sz="1650" dirty="0"/>
          </a:p>
        </p:txBody>
      </p:sp>
      <p:sp>
        <p:nvSpPr>
          <p:cNvPr id="9" name="Text 5"/>
          <p:cNvSpPr/>
          <p:nvPr/>
        </p:nvSpPr>
        <p:spPr>
          <a:xfrm>
            <a:off x="2082589" y="4512655"/>
            <a:ext cx="8143875" cy="335280"/>
          </a:xfrm>
          <a:prstGeom prst="rect">
            <a:avLst/>
          </a:prstGeom>
          <a:noFill/>
          <a:ln/>
        </p:spPr>
        <p:txBody>
          <a:bodyPr wrap="none" lIns="0" tIns="0" rIns="0" bIns="0" rtlCol="0" anchor="t"/>
          <a:lstStyle/>
          <a:p>
            <a:pPr marL="342900" indent="-342900" algn="l">
              <a:lnSpc>
                <a:spcPts val="2600"/>
              </a:lnSpc>
              <a:buSzPct val="100000"/>
              <a:buChar char="•"/>
            </a:pPr>
            <a:r>
              <a:rPr lang="en-US" sz="1650" b="1" kern="0" spc="-33" dirty="0">
                <a:solidFill>
                  <a:srgbClr val="2B4150"/>
                </a:solidFill>
                <a:latin typeface="PT Serif" pitchFamily="34" charset="0"/>
                <a:ea typeface="PT Serif" pitchFamily="34" charset="-122"/>
                <a:cs typeface="PT Serif" pitchFamily="34" charset="-120"/>
              </a:rPr>
              <a:t>Độ ẩm cao:</a:t>
            </a:r>
            <a:r>
              <a:rPr lang="en-US" sz="1650" kern="0" spc="-33" dirty="0">
                <a:solidFill>
                  <a:srgbClr val="2B4150"/>
                </a:solidFill>
                <a:latin typeface="PT Serif" pitchFamily="34" charset="0"/>
                <a:ea typeface="PT Serif" pitchFamily="34" charset="-122"/>
                <a:cs typeface="PT Serif" pitchFamily="34" charset="-120"/>
              </a:rPr>
              <a:t> dễ gây ăn mòn các bộ phận kim loại và ảnh hưởng đến linh kiện điện tử</a:t>
            </a:r>
            <a:endParaRPr lang="en-US" sz="1650" dirty="0"/>
          </a:p>
        </p:txBody>
      </p:sp>
      <p:sp>
        <p:nvSpPr>
          <p:cNvPr id="10" name="Text 6"/>
          <p:cNvSpPr/>
          <p:nvPr/>
        </p:nvSpPr>
        <p:spPr>
          <a:xfrm>
            <a:off x="2089045" y="5019214"/>
            <a:ext cx="8143875" cy="335280"/>
          </a:xfrm>
          <a:prstGeom prst="rect">
            <a:avLst/>
          </a:prstGeom>
          <a:noFill/>
          <a:ln/>
        </p:spPr>
        <p:txBody>
          <a:bodyPr wrap="none" lIns="0" tIns="0" rIns="0" bIns="0" rtlCol="0" anchor="t"/>
          <a:lstStyle/>
          <a:p>
            <a:pPr marL="0" indent="0" algn="l">
              <a:lnSpc>
                <a:spcPts val="2600"/>
              </a:lnSpc>
              <a:buNone/>
            </a:pPr>
            <a:endParaRPr lang="en-US" sz="1650" dirty="0"/>
          </a:p>
        </p:txBody>
      </p:sp>
      <p:sp>
        <p:nvSpPr>
          <p:cNvPr id="11" name="Text 7"/>
          <p:cNvSpPr/>
          <p:nvPr/>
        </p:nvSpPr>
        <p:spPr>
          <a:xfrm>
            <a:off x="2089044" y="5361522"/>
            <a:ext cx="8445221" cy="1005840"/>
          </a:xfrm>
          <a:prstGeom prst="rect">
            <a:avLst/>
          </a:prstGeom>
          <a:noFill/>
          <a:ln/>
        </p:spPr>
        <p:txBody>
          <a:bodyPr wrap="square" lIns="0" tIns="0" rIns="0" bIns="0" rtlCol="0" anchor="t"/>
          <a:lstStyle/>
          <a:p>
            <a:pPr marL="342900" indent="-342900" algn="l">
              <a:lnSpc>
                <a:spcPts val="2600"/>
              </a:lnSpc>
              <a:buSzPct val="100000"/>
              <a:buChar char="•"/>
            </a:pPr>
            <a:r>
              <a:rPr lang="en-US" sz="1650" b="1" kern="0" spc="-33" dirty="0">
                <a:solidFill>
                  <a:srgbClr val="2B4150"/>
                </a:solidFill>
                <a:latin typeface="PT Serif" pitchFamily="34" charset="0"/>
                <a:ea typeface="PT Serif" pitchFamily="34" charset="-122"/>
                <a:cs typeface="PT Serif" pitchFamily="34" charset="-120"/>
              </a:rPr>
              <a:t>Thời tiết lạnh</a:t>
            </a:r>
            <a:r>
              <a:rPr lang="en-US" sz="1650" kern="0" spc="-33" dirty="0">
                <a:solidFill>
                  <a:srgbClr val="2B4150"/>
                </a:solidFill>
                <a:latin typeface="PT Serif" pitchFamily="34" charset="0"/>
                <a:ea typeface="PT Serif" pitchFamily="34" charset="-122"/>
                <a:cs typeface="PT Serif" pitchFamily="34" charset="-120"/>
              </a:rPr>
              <a:t>: Nhiệt độ thấp có thể làm giảm độ linh hoạt của các bộ phận máy, dễ gây kẹt hoặc khó vận hành. Các vật liệu như nhựa cũng có thể trở nên giòn và dễ gãy khi lạnh.</a:t>
            </a:r>
            <a:endParaRPr lang="en-US" sz="1650" dirty="0"/>
          </a:p>
        </p:txBody>
      </p:sp>
      <p:sp>
        <p:nvSpPr>
          <p:cNvPr id="12" name="Text 8"/>
          <p:cNvSpPr/>
          <p:nvPr/>
        </p:nvSpPr>
        <p:spPr>
          <a:xfrm>
            <a:off x="2089045" y="6611794"/>
            <a:ext cx="8143875" cy="335280"/>
          </a:xfrm>
          <a:prstGeom prst="rect">
            <a:avLst/>
          </a:prstGeom>
          <a:noFill/>
          <a:ln/>
        </p:spPr>
        <p:txBody>
          <a:bodyPr wrap="none" lIns="0" tIns="0" rIns="0" bIns="0" rtlCol="0" anchor="t"/>
          <a:lstStyle/>
          <a:p>
            <a:pPr marL="0" indent="0" algn="l">
              <a:lnSpc>
                <a:spcPts val="2600"/>
              </a:lnSpc>
              <a:buNone/>
            </a:pPr>
            <a:endParaRPr lang="en-US" sz="1650" dirty="0"/>
          </a:p>
        </p:txBody>
      </p:sp>
      <p:sp>
        <p:nvSpPr>
          <p:cNvPr id="13" name="Text 9"/>
          <p:cNvSpPr/>
          <p:nvPr/>
        </p:nvSpPr>
        <p:spPr>
          <a:xfrm>
            <a:off x="2089044" y="6311146"/>
            <a:ext cx="8143875" cy="670560"/>
          </a:xfrm>
          <a:prstGeom prst="rect">
            <a:avLst/>
          </a:prstGeom>
          <a:noFill/>
          <a:ln/>
        </p:spPr>
        <p:txBody>
          <a:bodyPr wrap="square" lIns="0" tIns="0" rIns="0" bIns="0" rtlCol="0" anchor="t"/>
          <a:lstStyle/>
          <a:p>
            <a:pPr marL="342900" indent="-342900" algn="l">
              <a:lnSpc>
                <a:spcPts val="2600"/>
              </a:lnSpc>
              <a:buSzPct val="100000"/>
              <a:buChar char="•"/>
            </a:pPr>
            <a:r>
              <a:rPr lang="en-US" sz="1650" b="1" kern="0" spc="-33" dirty="0">
                <a:solidFill>
                  <a:srgbClr val="2B4150"/>
                </a:solidFill>
                <a:latin typeface="PT Serif" pitchFamily="34" charset="0"/>
                <a:ea typeface="PT Serif" pitchFamily="34" charset="-122"/>
                <a:cs typeface="PT Serif" pitchFamily="34" charset="-120"/>
              </a:rPr>
              <a:t>Thời tiết mưa hoặc bão</a:t>
            </a:r>
            <a:r>
              <a:rPr lang="en-US" sz="1650" kern="0" spc="-33" dirty="0">
                <a:solidFill>
                  <a:srgbClr val="2B4150"/>
                </a:solidFill>
                <a:latin typeface="PT Serif" pitchFamily="34" charset="0"/>
                <a:ea typeface="PT Serif" pitchFamily="34" charset="-122"/>
                <a:cs typeface="PT Serif" pitchFamily="34" charset="-120"/>
              </a:rPr>
              <a:t>: Mưa có thể làm ẩm linh kiện điện, gây chập điện và nguy cơ cháy nổ, đặc biệt nếu máy dán tem không được bảo vệ trong khu vực kín.</a:t>
            </a:r>
            <a:endParaRPr lang="en-US" sz="1650" dirty="0"/>
          </a:p>
        </p:txBody>
      </p:sp>
      <p:sp>
        <p:nvSpPr>
          <p:cNvPr id="14" name="Rectangle 13">
            <a:extLst>
              <a:ext uri="{FF2B5EF4-FFF2-40B4-BE49-F238E27FC236}">
                <a16:creationId xmlns:a16="http://schemas.microsoft.com/office/drawing/2014/main" id="{6A038AAF-A04F-265C-64D2-64203CB701D5}"/>
              </a:ext>
            </a:extLst>
          </p:cNvPr>
          <p:cNvSpPr/>
          <p:nvPr/>
        </p:nvSpPr>
        <p:spPr>
          <a:xfrm>
            <a:off x="1073649" y="3657600"/>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34818AB-763E-CF91-E4CA-B1404A44A9BF}"/>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95370" y="3310533"/>
            <a:ext cx="3131106" cy="3131106"/>
          </a:xfrm>
          <a:prstGeom prst="rect">
            <a:avLst/>
          </a:prstGeom>
        </p:spPr>
      </p:pic>
      <p:pic>
        <p:nvPicPr>
          <p:cNvPr id="3" name="Image 1" descr="preencoded.png"/>
          <p:cNvPicPr>
            <a:picLocks noChangeAspect="1"/>
          </p:cNvPicPr>
          <p:nvPr/>
        </p:nvPicPr>
        <p:blipFill>
          <a:blip r:embed="rId4"/>
          <a:stretch>
            <a:fillRect/>
          </a:stretch>
        </p:blipFill>
        <p:spPr>
          <a:xfrm>
            <a:off x="737235" y="580906"/>
            <a:ext cx="1053108" cy="7067669"/>
          </a:xfrm>
          <a:prstGeom prst="rect">
            <a:avLst/>
          </a:prstGeom>
        </p:spPr>
      </p:pic>
      <p:sp>
        <p:nvSpPr>
          <p:cNvPr id="4" name="Text 0"/>
          <p:cNvSpPr/>
          <p:nvPr/>
        </p:nvSpPr>
        <p:spPr>
          <a:xfrm>
            <a:off x="2106216" y="791527"/>
            <a:ext cx="2740462" cy="328970"/>
          </a:xfrm>
          <a:prstGeom prst="rect">
            <a:avLst/>
          </a:prstGeom>
          <a:noFill/>
          <a:ln/>
        </p:spPr>
        <p:txBody>
          <a:bodyPr wrap="none" lIns="0" tIns="0" rIns="0" bIns="0" rtlCol="0" anchor="t"/>
          <a:lstStyle/>
          <a:p>
            <a:pPr marL="0" indent="0">
              <a:lnSpc>
                <a:spcPts val="2550"/>
              </a:lnSpc>
              <a:buNone/>
            </a:pPr>
            <a:r>
              <a:rPr lang="en-US" sz="2400" b="1" kern="0" spc="-62" dirty="0">
                <a:solidFill>
                  <a:srgbClr val="2B4150"/>
                </a:solidFill>
                <a:latin typeface="Montserrat Medium" panose="00000600000000000000" pitchFamily="2" charset="0"/>
                <a:ea typeface="MuseoModerno Bold" pitchFamily="34" charset="-122"/>
                <a:cs typeface="MuseoModerno Bold" pitchFamily="34" charset="-120"/>
              </a:rPr>
              <a:t>B. Môi trường làm việc</a:t>
            </a:r>
            <a:endParaRPr lang="en-US" sz="2400" dirty="0"/>
          </a:p>
        </p:txBody>
      </p:sp>
      <p:sp>
        <p:nvSpPr>
          <p:cNvPr id="5" name="Text 1"/>
          <p:cNvSpPr/>
          <p:nvPr/>
        </p:nvSpPr>
        <p:spPr>
          <a:xfrm>
            <a:off x="2106216" y="1246823"/>
            <a:ext cx="8129349" cy="336947"/>
          </a:xfrm>
          <a:prstGeom prst="rect">
            <a:avLst/>
          </a:prstGeom>
          <a:noFill/>
          <a:ln/>
        </p:spPr>
        <p:txBody>
          <a:bodyPr wrap="none" lIns="0" tIns="0" rIns="0" bIns="0" rtlCol="0" anchor="t"/>
          <a:lstStyle/>
          <a:p>
            <a:pPr marL="0" indent="0">
              <a:lnSpc>
                <a:spcPts val="2650"/>
              </a:lnSpc>
              <a:buNone/>
            </a:pPr>
            <a:endParaRPr lang="en-US" sz="1650" dirty="0"/>
          </a:p>
        </p:txBody>
      </p:sp>
      <p:sp>
        <p:nvSpPr>
          <p:cNvPr id="6" name="Text 2"/>
          <p:cNvSpPr/>
          <p:nvPr/>
        </p:nvSpPr>
        <p:spPr>
          <a:xfrm>
            <a:off x="2106216" y="1710095"/>
            <a:ext cx="8129349" cy="673894"/>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Ánh sáng</a:t>
            </a:r>
            <a:r>
              <a:rPr lang="en-US" sz="1650" kern="0" spc="-33" dirty="0">
                <a:solidFill>
                  <a:srgbClr val="2B4150"/>
                </a:solidFill>
                <a:latin typeface="PT Serif" pitchFamily="34" charset="0"/>
                <a:ea typeface="PT Serif" pitchFamily="34" charset="-122"/>
                <a:cs typeface="PT Serif" pitchFamily="34" charset="-120"/>
              </a:rPr>
              <a:t>: Môi trường sáng sủa dễ theo dõi quá trình vận hành và giảm thiểu tai nạn do thiếu tầm nhìn. Ánh sáng kém có thể làm tăng sai sót và tai nạn.</a:t>
            </a:r>
            <a:endParaRPr lang="en-US" sz="1650" dirty="0"/>
          </a:p>
        </p:txBody>
      </p:sp>
      <p:sp>
        <p:nvSpPr>
          <p:cNvPr id="7" name="Text 3"/>
          <p:cNvSpPr/>
          <p:nvPr/>
        </p:nvSpPr>
        <p:spPr>
          <a:xfrm>
            <a:off x="2106216" y="2510314"/>
            <a:ext cx="8129349" cy="336947"/>
          </a:xfrm>
          <a:prstGeom prst="rect">
            <a:avLst/>
          </a:prstGeom>
          <a:noFill/>
          <a:ln/>
        </p:spPr>
        <p:txBody>
          <a:bodyPr wrap="none" lIns="0" tIns="0" rIns="0" bIns="0" rtlCol="0" anchor="t"/>
          <a:lstStyle/>
          <a:p>
            <a:pPr marL="0" indent="0" algn="l">
              <a:lnSpc>
                <a:spcPts val="2650"/>
              </a:lnSpc>
              <a:buNone/>
            </a:pPr>
            <a:endParaRPr lang="en-US" sz="1650" dirty="0"/>
          </a:p>
        </p:txBody>
      </p:sp>
      <p:sp>
        <p:nvSpPr>
          <p:cNvPr id="8" name="Text 4"/>
          <p:cNvSpPr/>
          <p:nvPr/>
        </p:nvSpPr>
        <p:spPr>
          <a:xfrm>
            <a:off x="2106216" y="2973586"/>
            <a:ext cx="8129349" cy="673894"/>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Tiếng ồn</a:t>
            </a:r>
            <a:r>
              <a:rPr lang="en-US" sz="1650" kern="0" spc="-33" dirty="0">
                <a:solidFill>
                  <a:srgbClr val="2B4150"/>
                </a:solidFill>
                <a:latin typeface="PT Serif" pitchFamily="34" charset="0"/>
                <a:ea typeface="PT Serif" pitchFamily="34" charset="-122"/>
                <a:cs typeface="PT Serif" pitchFamily="34" charset="-120"/>
              </a:rPr>
              <a:t>: Tiếng ồn lớn có thể ảnh hưởng đến giao tiếp giữa các nhân viên và giảm sự tập trung, gây căng thẳng và ảnh hưởng đến hiệu suất công việc.</a:t>
            </a:r>
            <a:endParaRPr lang="en-US" sz="1650" dirty="0"/>
          </a:p>
        </p:txBody>
      </p:sp>
      <p:sp>
        <p:nvSpPr>
          <p:cNvPr id="9" name="Text 5"/>
          <p:cNvSpPr/>
          <p:nvPr/>
        </p:nvSpPr>
        <p:spPr>
          <a:xfrm>
            <a:off x="2106216" y="3773805"/>
            <a:ext cx="8129349" cy="336947"/>
          </a:xfrm>
          <a:prstGeom prst="rect">
            <a:avLst/>
          </a:prstGeom>
          <a:noFill/>
          <a:ln/>
        </p:spPr>
        <p:txBody>
          <a:bodyPr wrap="none" lIns="0" tIns="0" rIns="0" bIns="0" rtlCol="0" anchor="t"/>
          <a:lstStyle/>
          <a:p>
            <a:pPr marL="0" indent="0" algn="l">
              <a:lnSpc>
                <a:spcPts val="2650"/>
              </a:lnSpc>
              <a:buNone/>
            </a:pPr>
            <a:endParaRPr lang="en-US" sz="1650" dirty="0"/>
          </a:p>
        </p:txBody>
      </p:sp>
      <p:sp>
        <p:nvSpPr>
          <p:cNvPr id="10" name="Text 6"/>
          <p:cNvSpPr/>
          <p:nvPr/>
        </p:nvSpPr>
        <p:spPr>
          <a:xfrm>
            <a:off x="2106216" y="4237077"/>
            <a:ext cx="8129349" cy="673894"/>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Ô nhiễm và bụi bẩn</a:t>
            </a:r>
            <a:r>
              <a:rPr lang="en-US" sz="1650" kern="0" spc="-33" dirty="0">
                <a:solidFill>
                  <a:srgbClr val="2B4150"/>
                </a:solidFill>
                <a:latin typeface="PT Serif" pitchFamily="34" charset="0"/>
                <a:ea typeface="PT Serif" pitchFamily="34" charset="-122"/>
                <a:cs typeface="PT Serif" pitchFamily="34" charset="-120"/>
              </a:rPr>
              <a:t>: Môi trường ô nhiễm hoặc đầy bụi có thể gây vấn đề sức khỏe nghiêm trọng và làm giảm hiệu quả công việc.</a:t>
            </a:r>
            <a:endParaRPr lang="en-US" sz="1650" dirty="0"/>
          </a:p>
        </p:txBody>
      </p:sp>
      <p:sp>
        <p:nvSpPr>
          <p:cNvPr id="11" name="Text 7"/>
          <p:cNvSpPr/>
          <p:nvPr/>
        </p:nvSpPr>
        <p:spPr>
          <a:xfrm>
            <a:off x="2106216" y="5037296"/>
            <a:ext cx="8129349" cy="336947"/>
          </a:xfrm>
          <a:prstGeom prst="rect">
            <a:avLst/>
          </a:prstGeom>
          <a:noFill/>
          <a:ln/>
        </p:spPr>
        <p:txBody>
          <a:bodyPr wrap="none" lIns="0" tIns="0" rIns="0" bIns="0" rtlCol="0" anchor="t"/>
          <a:lstStyle/>
          <a:p>
            <a:pPr marL="0" indent="0" algn="l">
              <a:lnSpc>
                <a:spcPts val="2650"/>
              </a:lnSpc>
              <a:buNone/>
            </a:pPr>
            <a:endParaRPr lang="en-US" sz="1650" dirty="0"/>
          </a:p>
        </p:txBody>
      </p:sp>
      <p:sp>
        <p:nvSpPr>
          <p:cNvPr id="12" name="Text 8"/>
          <p:cNvSpPr/>
          <p:nvPr/>
        </p:nvSpPr>
        <p:spPr>
          <a:xfrm>
            <a:off x="2106216" y="5500568"/>
            <a:ext cx="8129349" cy="673894"/>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Nhiệt độ</a:t>
            </a:r>
            <a:r>
              <a:rPr lang="en-US" sz="1650" kern="0" spc="-33" dirty="0">
                <a:solidFill>
                  <a:srgbClr val="2B4150"/>
                </a:solidFill>
                <a:latin typeface="PT Serif" pitchFamily="34" charset="0"/>
                <a:ea typeface="PT Serif" pitchFamily="34" charset="-122"/>
                <a:cs typeface="PT Serif" pitchFamily="34" charset="-120"/>
              </a:rPr>
              <a:t>: Nhiệt độ quá cao hoặc thấp có thể ảnh hưởng đến hiệu suất máy móc và sức khỏe người lao động. </a:t>
            </a:r>
            <a:endParaRPr lang="en-US" sz="1650" dirty="0"/>
          </a:p>
        </p:txBody>
      </p:sp>
      <p:sp>
        <p:nvSpPr>
          <p:cNvPr id="13" name="Text 9"/>
          <p:cNvSpPr/>
          <p:nvPr/>
        </p:nvSpPr>
        <p:spPr>
          <a:xfrm>
            <a:off x="2106216" y="6300788"/>
            <a:ext cx="8129349" cy="336947"/>
          </a:xfrm>
          <a:prstGeom prst="rect">
            <a:avLst/>
          </a:prstGeom>
          <a:noFill/>
          <a:ln/>
        </p:spPr>
        <p:txBody>
          <a:bodyPr wrap="none" lIns="0" tIns="0" rIns="0" bIns="0" rtlCol="0" anchor="t"/>
          <a:lstStyle/>
          <a:p>
            <a:pPr marL="0" indent="0" algn="l">
              <a:lnSpc>
                <a:spcPts val="2650"/>
              </a:lnSpc>
              <a:buNone/>
            </a:pPr>
            <a:endParaRPr lang="en-US" sz="1650" dirty="0"/>
          </a:p>
        </p:txBody>
      </p:sp>
      <p:sp>
        <p:nvSpPr>
          <p:cNvPr id="14" name="Text 10"/>
          <p:cNvSpPr/>
          <p:nvPr/>
        </p:nvSpPr>
        <p:spPr>
          <a:xfrm>
            <a:off x="2106216" y="6764060"/>
            <a:ext cx="8129349" cy="673894"/>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Hóa chất:</a:t>
            </a:r>
            <a:r>
              <a:rPr lang="en-US" sz="1650" kern="0" spc="-33" dirty="0">
                <a:solidFill>
                  <a:srgbClr val="2B4150"/>
                </a:solidFill>
                <a:latin typeface="PT Serif" pitchFamily="34" charset="0"/>
                <a:ea typeface="PT Serif" pitchFamily="34" charset="-122"/>
                <a:cs typeface="PT Serif" pitchFamily="34" charset="-120"/>
              </a:rPr>
              <a:t> Trong môi trường có khí độc hoặc hóa chất, thiếu bảo vệ có thể gây nguy hiểm cho sức khỏe.</a:t>
            </a:r>
            <a:endParaRPr lang="en-US" sz="1650" dirty="0"/>
          </a:p>
        </p:txBody>
      </p:sp>
      <p:sp>
        <p:nvSpPr>
          <p:cNvPr id="15" name="Rectangle 14">
            <a:extLst>
              <a:ext uri="{FF2B5EF4-FFF2-40B4-BE49-F238E27FC236}">
                <a16:creationId xmlns:a16="http://schemas.microsoft.com/office/drawing/2014/main" id="{88A2423B-AEAA-A9D4-328F-D034933B8E7D}"/>
              </a:ext>
            </a:extLst>
          </p:cNvPr>
          <p:cNvSpPr/>
          <p:nvPr/>
        </p:nvSpPr>
        <p:spPr>
          <a:xfrm>
            <a:off x="1105734" y="3450100"/>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06FFF42-E9AB-F8B1-C26D-A61F67FF639D}"/>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1256288" y="2774037"/>
            <a:ext cx="3090505" cy="2681526"/>
          </a:xfrm>
          <a:prstGeom prst="rect">
            <a:avLst/>
          </a:prstGeom>
        </p:spPr>
      </p:pic>
      <p:pic>
        <p:nvPicPr>
          <p:cNvPr id="4" name="Image 2" descr="preencoded.png"/>
          <p:cNvPicPr>
            <a:picLocks noChangeAspect="1"/>
          </p:cNvPicPr>
          <p:nvPr/>
        </p:nvPicPr>
        <p:blipFill>
          <a:blip r:embed="rId4"/>
          <a:stretch>
            <a:fillRect/>
          </a:stretch>
        </p:blipFill>
        <p:spPr>
          <a:xfrm>
            <a:off x="793790" y="1669494"/>
            <a:ext cx="1134070" cy="4890611"/>
          </a:xfrm>
          <a:prstGeom prst="rect">
            <a:avLst/>
          </a:prstGeom>
        </p:spPr>
      </p:pic>
      <p:sp>
        <p:nvSpPr>
          <p:cNvPr id="5" name="Text 0"/>
          <p:cNvSpPr/>
          <p:nvPr/>
        </p:nvSpPr>
        <p:spPr>
          <a:xfrm>
            <a:off x="2268022" y="1896308"/>
            <a:ext cx="2835235" cy="354330"/>
          </a:xfrm>
          <a:prstGeom prst="rect">
            <a:avLst/>
          </a:prstGeom>
          <a:noFill/>
          <a:ln/>
        </p:spPr>
        <p:txBody>
          <a:bodyPr wrap="none" lIns="0" tIns="0" rIns="0" bIns="0" rtlCol="0" anchor="t"/>
          <a:lstStyle/>
          <a:p>
            <a:pPr marL="0" indent="0">
              <a:lnSpc>
                <a:spcPts val="2750"/>
              </a:lnSpc>
              <a:buNone/>
            </a:pPr>
            <a:r>
              <a:rPr lang="en-US" sz="2400" b="1" kern="0" spc="-67" dirty="0">
                <a:solidFill>
                  <a:srgbClr val="2B4150"/>
                </a:solidFill>
                <a:latin typeface="Montserrat Medium" panose="00000600000000000000" pitchFamily="2" charset="0"/>
                <a:ea typeface="MuseoModerno Bold" pitchFamily="34" charset="-122"/>
                <a:cs typeface="MuseoModerno Bold" pitchFamily="34" charset="-120"/>
              </a:rPr>
              <a:t>C. Tình trạng kỹ thuật</a:t>
            </a:r>
            <a:endParaRPr lang="en-US" sz="2400" dirty="0"/>
          </a:p>
        </p:txBody>
      </p:sp>
      <p:sp>
        <p:nvSpPr>
          <p:cNvPr id="6" name="Text 1"/>
          <p:cNvSpPr/>
          <p:nvPr/>
        </p:nvSpPr>
        <p:spPr>
          <a:xfrm>
            <a:off x="2268022" y="2386727"/>
            <a:ext cx="79109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2"/>
          <p:cNvSpPr/>
          <p:nvPr/>
        </p:nvSpPr>
        <p:spPr>
          <a:xfrm>
            <a:off x="2268022" y="2885718"/>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Bảo trì tốt</a:t>
            </a:r>
            <a:r>
              <a:rPr lang="en-US" sz="1750" kern="0" spc="-36" dirty="0">
                <a:solidFill>
                  <a:srgbClr val="2B4150"/>
                </a:solidFill>
                <a:latin typeface="PT Serif" pitchFamily="34" charset="0"/>
                <a:ea typeface="PT Serif" pitchFamily="34" charset="-122"/>
                <a:cs typeface="PT Serif" pitchFamily="34" charset="-120"/>
              </a:rPr>
              <a:t>: Máy được bảo dưỡng định kỳ và thay linh kiện hỏng giúp hoạt động ổn định, giảm sự cố và tăng năng suất.</a:t>
            </a:r>
            <a:endParaRPr lang="en-US" sz="1750" dirty="0"/>
          </a:p>
        </p:txBody>
      </p:sp>
      <p:sp>
        <p:nvSpPr>
          <p:cNvPr id="8" name="Text 3"/>
          <p:cNvSpPr/>
          <p:nvPr/>
        </p:nvSpPr>
        <p:spPr>
          <a:xfrm>
            <a:off x="2268022" y="3747611"/>
            <a:ext cx="791098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9" name="Text 4"/>
          <p:cNvSpPr/>
          <p:nvPr/>
        </p:nvSpPr>
        <p:spPr>
          <a:xfrm>
            <a:off x="2268022" y="4246602"/>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Hỏng hóc kỹ thuật</a:t>
            </a:r>
            <a:r>
              <a:rPr lang="en-US" sz="1750" kern="0" spc="-36" dirty="0">
                <a:solidFill>
                  <a:srgbClr val="2B4150"/>
                </a:solidFill>
                <a:latin typeface="PT Serif" pitchFamily="34" charset="0"/>
                <a:ea typeface="PT Serif" pitchFamily="34" charset="-122"/>
                <a:cs typeface="PT Serif" pitchFamily="34" charset="-120"/>
              </a:rPr>
              <a:t>: Sự cố như hỏng linh kiện hoặc lỗi phần mềm làm giảm hiệu suất và có thể gây rủi ro như dán nhãn sai.</a:t>
            </a:r>
            <a:endParaRPr lang="en-US" sz="1750" dirty="0"/>
          </a:p>
        </p:txBody>
      </p:sp>
      <p:sp>
        <p:nvSpPr>
          <p:cNvPr id="10" name="Text 5"/>
          <p:cNvSpPr/>
          <p:nvPr/>
        </p:nvSpPr>
        <p:spPr>
          <a:xfrm>
            <a:off x="2268022" y="5108496"/>
            <a:ext cx="791098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1" name="Text 6"/>
          <p:cNvSpPr/>
          <p:nvPr/>
        </p:nvSpPr>
        <p:spPr>
          <a:xfrm>
            <a:off x="2268022" y="5607487"/>
            <a:ext cx="839327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Nguy cơ tai nạn</a:t>
            </a:r>
            <a:r>
              <a:rPr lang="en-US" sz="1750" kern="0" spc="-36" dirty="0">
                <a:solidFill>
                  <a:srgbClr val="2B4150"/>
                </a:solidFill>
                <a:latin typeface="PT Serif" pitchFamily="34" charset="0"/>
                <a:ea typeface="PT Serif" pitchFamily="34" charset="-122"/>
                <a:cs typeface="PT Serif" pitchFamily="34" charset="-120"/>
              </a:rPr>
              <a:t>: Máy không được bảo trì có thể gây chập điện, cháy nổ hoặc thương tích cho người lao động.</a:t>
            </a:r>
            <a:endParaRPr lang="en-US" sz="1750" dirty="0"/>
          </a:p>
        </p:txBody>
      </p:sp>
      <p:sp>
        <p:nvSpPr>
          <p:cNvPr id="12" name="Rectangle 11">
            <a:extLst>
              <a:ext uri="{FF2B5EF4-FFF2-40B4-BE49-F238E27FC236}">
                <a16:creationId xmlns:a16="http://schemas.microsoft.com/office/drawing/2014/main" id="{42B09AB2-B7F5-EC6A-0414-2CBBD495BB47}"/>
              </a:ext>
            </a:extLst>
          </p:cNvPr>
          <p:cNvSpPr/>
          <p:nvPr/>
        </p:nvSpPr>
        <p:spPr>
          <a:xfrm>
            <a:off x="1105734" y="3450100"/>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AB1F973-4AC1-6CA3-B4E7-28AB7CCF1E06}"/>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08422" y="716518"/>
            <a:ext cx="1012031" cy="6796445"/>
          </a:xfrm>
          <a:prstGeom prst="rect">
            <a:avLst/>
          </a:prstGeom>
        </p:spPr>
      </p:pic>
      <p:sp>
        <p:nvSpPr>
          <p:cNvPr id="3" name="Text 0"/>
          <p:cNvSpPr/>
          <p:nvPr/>
        </p:nvSpPr>
        <p:spPr>
          <a:xfrm>
            <a:off x="5737868" y="2865555"/>
            <a:ext cx="5997654" cy="316230"/>
          </a:xfrm>
          <a:prstGeom prst="rect">
            <a:avLst/>
          </a:prstGeom>
          <a:noFill/>
          <a:ln/>
        </p:spPr>
        <p:txBody>
          <a:bodyPr wrap="none" lIns="0" tIns="0" rIns="0" bIns="0" rtlCol="0" anchor="t"/>
          <a:lstStyle/>
          <a:p>
            <a:pPr marL="0" indent="0" algn="ctr">
              <a:lnSpc>
                <a:spcPts val="2450"/>
              </a:lnSpc>
              <a:buNone/>
            </a:pPr>
            <a:r>
              <a:rPr lang="en-US" sz="2400" b="1" kern="0" spc="-60" dirty="0">
                <a:solidFill>
                  <a:srgbClr val="2B4150"/>
                </a:solidFill>
                <a:latin typeface="Montserrat Medium" panose="00000600000000000000" pitchFamily="2" charset="0"/>
                <a:ea typeface="MuseoModerno Bold" pitchFamily="34" charset="-122"/>
                <a:cs typeface="MuseoModerno Bold" pitchFamily="34" charset="-120"/>
              </a:rPr>
              <a:t>D. Kiến thức an toàn và kỹ năng của người lao động</a:t>
            </a:r>
            <a:endParaRPr lang="en-US" sz="2400" dirty="0"/>
          </a:p>
        </p:txBody>
      </p:sp>
      <p:pic>
        <p:nvPicPr>
          <p:cNvPr id="4" name="Image 1" descr="preencoded.png"/>
          <p:cNvPicPr>
            <a:picLocks noChangeAspect="1"/>
          </p:cNvPicPr>
          <p:nvPr/>
        </p:nvPicPr>
        <p:blipFill>
          <a:blip r:embed="rId4"/>
          <a:stretch>
            <a:fillRect/>
          </a:stretch>
        </p:blipFill>
        <p:spPr>
          <a:xfrm>
            <a:off x="2024062" y="1462802"/>
            <a:ext cx="2867382" cy="2867382"/>
          </a:xfrm>
          <a:prstGeom prst="rect">
            <a:avLst/>
          </a:prstGeom>
        </p:spPr>
      </p:pic>
      <p:sp>
        <p:nvSpPr>
          <p:cNvPr id="5" name="Text 1"/>
          <p:cNvSpPr/>
          <p:nvPr/>
        </p:nvSpPr>
        <p:spPr>
          <a:xfrm>
            <a:off x="2024062" y="4557832"/>
            <a:ext cx="11897916" cy="647700"/>
          </a:xfrm>
          <a:prstGeom prst="rect">
            <a:avLst/>
          </a:prstGeom>
          <a:noFill/>
          <a:ln/>
        </p:spPr>
        <p:txBody>
          <a:bodyPr wrap="squar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Đào tạo và kiến thức</a:t>
            </a:r>
            <a:r>
              <a:rPr lang="en-US" sz="1550" kern="0" spc="-32" dirty="0">
                <a:solidFill>
                  <a:srgbClr val="2B4150"/>
                </a:solidFill>
                <a:latin typeface="PT Serif" pitchFamily="34" charset="0"/>
                <a:ea typeface="PT Serif" pitchFamily="34" charset="-122"/>
                <a:cs typeface="PT Serif" pitchFamily="34" charset="-120"/>
              </a:rPr>
              <a:t>: Người lao động được đào tạo về quy trình vận hành và an toàn giúp phát hiện sớm sự cố, thực hiện biện pháp phòng ngừa kịp thời.</a:t>
            </a:r>
            <a:endParaRPr lang="en-US" sz="1550" dirty="0"/>
          </a:p>
        </p:txBody>
      </p:sp>
      <p:sp>
        <p:nvSpPr>
          <p:cNvPr id="6" name="Text 2"/>
          <p:cNvSpPr/>
          <p:nvPr/>
        </p:nvSpPr>
        <p:spPr>
          <a:xfrm>
            <a:off x="2024062" y="5326975"/>
            <a:ext cx="11897916" cy="323850"/>
          </a:xfrm>
          <a:prstGeom prst="rect">
            <a:avLst/>
          </a:prstGeom>
          <a:noFill/>
          <a:ln/>
        </p:spPr>
        <p:txBody>
          <a:bodyPr wrap="none" lIns="0" tIns="0" rIns="0" bIns="0" rtlCol="0" anchor="t"/>
          <a:lstStyle/>
          <a:p>
            <a:pPr marL="0" indent="0" algn="l">
              <a:lnSpc>
                <a:spcPts val="2550"/>
              </a:lnSpc>
              <a:buNone/>
            </a:pPr>
            <a:endParaRPr lang="en-US" sz="1550" dirty="0"/>
          </a:p>
        </p:txBody>
      </p:sp>
      <p:sp>
        <p:nvSpPr>
          <p:cNvPr id="7" name="Text 3"/>
          <p:cNvSpPr/>
          <p:nvPr/>
        </p:nvSpPr>
        <p:spPr>
          <a:xfrm>
            <a:off x="2024062" y="5772269"/>
            <a:ext cx="11897916" cy="647700"/>
          </a:xfrm>
          <a:prstGeom prst="rect">
            <a:avLst/>
          </a:prstGeom>
          <a:noFill/>
          <a:ln/>
        </p:spPr>
        <p:txBody>
          <a:bodyPr wrap="squar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Kỹ năng thực hành</a:t>
            </a:r>
            <a:r>
              <a:rPr lang="en-US" sz="1550" kern="0" spc="-32" dirty="0">
                <a:solidFill>
                  <a:srgbClr val="2B4150"/>
                </a:solidFill>
                <a:latin typeface="PT Serif" pitchFamily="34" charset="0"/>
                <a:ea typeface="PT Serif" pitchFamily="34" charset="-122"/>
                <a:cs typeface="PT Serif" pitchFamily="34" charset="-120"/>
              </a:rPr>
              <a:t>: Lao động có kinh nghiệm biết cách điều chỉnh thông số, thực hiện thao tác chính xác và xử lý tình huống phát sinh, giảm thiểu rủi ro và tăng hiệu suất.</a:t>
            </a:r>
            <a:endParaRPr lang="en-US" sz="1550" dirty="0"/>
          </a:p>
        </p:txBody>
      </p:sp>
      <p:sp>
        <p:nvSpPr>
          <p:cNvPr id="8" name="Text 4"/>
          <p:cNvSpPr/>
          <p:nvPr/>
        </p:nvSpPr>
        <p:spPr>
          <a:xfrm>
            <a:off x="2024062" y="6541413"/>
            <a:ext cx="11897916" cy="323850"/>
          </a:xfrm>
          <a:prstGeom prst="rect">
            <a:avLst/>
          </a:prstGeom>
          <a:noFill/>
          <a:ln/>
        </p:spPr>
        <p:txBody>
          <a:bodyPr wrap="none" lIns="0" tIns="0" rIns="0" bIns="0" rtlCol="0" anchor="t"/>
          <a:lstStyle/>
          <a:p>
            <a:pPr marL="0" indent="0" algn="l">
              <a:lnSpc>
                <a:spcPts val="2550"/>
              </a:lnSpc>
              <a:buNone/>
            </a:pPr>
            <a:endParaRPr lang="en-US" sz="1550" dirty="0"/>
          </a:p>
        </p:txBody>
      </p:sp>
      <p:sp>
        <p:nvSpPr>
          <p:cNvPr id="9" name="Text 5"/>
          <p:cNvSpPr/>
          <p:nvPr/>
        </p:nvSpPr>
        <p:spPr>
          <a:xfrm>
            <a:off x="2024062" y="6986707"/>
            <a:ext cx="11897916" cy="323850"/>
          </a:xfrm>
          <a:prstGeom prst="rect">
            <a:avLst/>
          </a:prstGeom>
          <a:noFill/>
          <a:ln/>
        </p:spPr>
        <p:txBody>
          <a:bodyPr wrap="non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Thiếu kiến thức và kỹ năng</a:t>
            </a:r>
            <a:r>
              <a:rPr lang="en-US" sz="1550" kern="0" spc="-32" dirty="0">
                <a:solidFill>
                  <a:srgbClr val="2B4150"/>
                </a:solidFill>
                <a:latin typeface="PT Serif" pitchFamily="34" charset="0"/>
                <a:ea typeface="PT Serif" pitchFamily="34" charset="-122"/>
                <a:cs typeface="PT Serif" pitchFamily="34" charset="-120"/>
              </a:rPr>
              <a:t>: Người lao động thiếu đào tạo dễ mắc sai sót, không nhận diện nguy cơ, làm tăng tai nạn lao động.</a:t>
            </a:r>
            <a:endParaRPr lang="en-US" sz="1550" dirty="0"/>
          </a:p>
        </p:txBody>
      </p:sp>
      <p:sp>
        <p:nvSpPr>
          <p:cNvPr id="10" name="Rectangle 9">
            <a:extLst>
              <a:ext uri="{FF2B5EF4-FFF2-40B4-BE49-F238E27FC236}">
                <a16:creationId xmlns:a16="http://schemas.microsoft.com/office/drawing/2014/main" id="{88FFC8A0-2DDD-C538-FD29-46FB7EDE201E}"/>
              </a:ext>
            </a:extLst>
          </p:cNvPr>
          <p:cNvSpPr/>
          <p:nvPr/>
        </p:nvSpPr>
        <p:spPr>
          <a:xfrm>
            <a:off x="1105734" y="3450100"/>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75AC164-CB1D-01C9-790D-3324C9D4F509}"/>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490007" y="3718015"/>
            <a:ext cx="3140393" cy="3140393"/>
          </a:xfrm>
          <a:prstGeom prst="rect">
            <a:avLst/>
          </a:prstGeom>
        </p:spPr>
      </p:pic>
      <p:sp>
        <p:nvSpPr>
          <p:cNvPr id="3" name="Text 0"/>
          <p:cNvSpPr/>
          <p:nvPr/>
        </p:nvSpPr>
        <p:spPr>
          <a:xfrm>
            <a:off x="1779865" y="899874"/>
            <a:ext cx="7413069" cy="387906"/>
          </a:xfrm>
          <a:prstGeom prst="rect">
            <a:avLst/>
          </a:prstGeom>
          <a:noFill/>
          <a:ln/>
        </p:spPr>
        <p:txBody>
          <a:bodyPr wrap="none" lIns="0" tIns="0" rIns="0" bIns="0" rtlCol="0" anchor="t"/>
          <a:lstStyle/>
          <a:p>
            <a:pPr marL="0" indent="0" algn="ctr">
              <a:lnSpc>
                <a:spcPts val="3050"/>
              </a:lnSpc>
              <a:buNone/>
            </a:pPr>
            <a:r>
              <a:rPr lang="en-US" sz="3200" b="1" kern="0" spc="-73" dirty="0">
                <a:solidFill>
                  <a:srgbClr val="124E73"/>
                </a:solidFill>
                <a:latin typeface="Montserrat Medium" panose="00000600000000000000" pitchFamily="2" charset="0"/>
                <a:ea typeface="MuseoModerno Bold" pitchFamily="34" charset="-122"/>
                <a:cs typeface="MuseoModerno Bold" pitchFamily="34" charset="-120"/>
              </a:rPr>
              <a:t>VII. Đào tạo an toàn lao động về kỹ năng vận hành</a:t>
            </a:r>
            <a:endParaRPr lang="en-US" sz="3200" dirty="0"/>
          </a:p>
        </p:txBody>
      </p:sp>
      <p:sp>
        <p:nvSpPr>
          <p:cNvPr id="4" name="Shape 1"/>
          <p:cNvSpPr/>
          <p:nvPr/>
        </p:nvSpPr>
        <p:spPr>
          <a:xfrm>
            <a:off x="724138" y="1520428"/>
            <a:ext cx="9524524" cy="752118"/>
          </a:xfrm>
          <a:prstGeom prst="roundRect">
            <a:avLst>
              <a:gd name="adj" fmla="val 11554"/>
            </a:avLst>
          </a:prstGeom>
          <a:solidFill>
            <a:srgbClr val="124E73"/>
          </a:solidFill>
          <a:ln w="7620">
            <a:solidFill>
              <a:srgbClr val="2B678C"/>
            </a:solidFill>
            <a:prstDash val="solid"/>
          </a:ln>
        </p:spPr>
      </p:sp>
      <p:sp>
        <p:nvSpPr>
          <p:cNvPr id="5" name="Text 2"/>
          <p:cNvSpPr/>
          <p:nvPr/>
        </p:nvSpPr>
        <p:spPr>
          <a:xfrm>
            <a:off x="938570" y="1734860"/>
            <a:ext cx="5014555" cy="323255"/>
          </a:xfrm>
          <a:prstGeom prst="rect">
            <a:avLst/>
          </a:prstGeom>
          <a:noFill/>
          <a:ln/>
        </p:spPr>
        <p:txBody>
          <a:bodyPr wrap="none" lIns="0" tIns="0" rIns="0" bIns="0" rtlCol="0" anchor="t"/>
          <a:lstStyle/>
          <a:p>
            <a:pPr marL="0" indent="0">
              <a:lnSpc>
                <a:spcPts val="2500"/>
              </a:lnSpc>
              <a:buNone/>
            </a:pPr>
            <a:r>
              <a:rPr lang="en-US" sz="2000" b="1" kern="0" spc="-61" dirty="0">
                <a:solidFill>
                  <a:srgbClr val="FFFFFF"/>
                </a:solidFill>
                <a:latin typeface="Montserrat Medium" panose="00000600000000000000" pitchFamily="2" charset="0"/>
                <a:ea typeface="MuseoModerno Bold" pitchFamily="34" charset="-122"/>
                <a:cs typeface="MuseoModerno Bold" pitchFamily="34" charset="-120"/>
              </a:rPr>
              <a:t>A. Tại sao cần đào tạo cho người vận hành</a:t>
            </a:r>
            <a:endParaRPr lang="en-US" sz="2000" dirty="0"/>
          </a:p>
        </p:txBody>
      </p:sp>
      <p:sp>
        <p:nvSpPr>
          <p:cNvPr id="6" name="Text 3"/>
          <p:cNvSpPr/>
          <p:nvPr/>
        </p:nvSpPr>
        <p:spPr>
          <a:xfrm>
            <a:off x="724138" y="2505194"/>
            <a:ext cx="9524524" cy="330994"/>
          </a:xfrm>
          <a:prstGeom prst="rect">
            <a:avLst/>
          </a:prstGeom>
          <a:noFill/>
          <a:ln/>
        </p:spPr>
        <p:txBody>
          <a:bodyPr wrap="none" lIns="0" tIns="0" rIns="0" bIns="0" rtlCol="0" anchor="t"/>
          <a:lstStyle/>
          <a:p>
            <a:pPr marL="0" indent="0">
              <a:lnSpc>
                <a:spcPts val="2600"/>
              </a:lnSpc>
              <a:buNone/>
            </a:pPr>
            <a:endParaRPr lang="en-US" sz="1600" dirty="0"/>
          </a:p>
        </p:txBody>
      </p:sp>
      <p:sp>
        <p:nvSpPr>
          <p:cNvPr id="7" name="Shape 4"/>
          <p:cNvSpPr/>
          <p:nvPr/>
        </p:nvSpPr>
        <p:spPr>
          <a:xfrm>
            <a:off x="1022985" y="3068836"/>
            <a:ext cx="22860" cy="4260890"/>
          </a:xfrm>
          <a:prstGeom prst="roundRect">
            <a:avLst>
              <a:gd name="adj" fmla="val 380138"/>
            </a:avLst>
          </a:prstGeom>
          <a:solidFill>
            <a:srgbClr val="B9D0DE"/>
          </a:solidFill>
          <a:ln/>
        </p:spPr>
      </p:sp>
      <p:sp>
        <p:nvSpPr>
          <p:cNvPr id="8" name="Shape 5"/>
          <p:cNvSpPr/>
          <p:nvPr/>
        </p:nvSpPr>
        <p:spPr>
          <a:xfrm>
            <a:off x="801707" y="3301484"/>
            <a:ext cx="465415" cy="465415"/>
          </a:xfrm>
          <a:prstGeom prst="roundRect">
            <a:avLst>
              <a:gd name="adj" fmla="val 18671"/>
            </a:avLst>
          </a:prstGeom>
          <a:solidFill>
            <a:srgbClr val="124E73"/>
          </a:solidFill>
          <a:ln w="7620">
            <a:solidFill>
              <a:srgbClr val="2B678C"/>
            </a:solidFill>
            <a:prstDash val="solid"/>
          </a:ln>
        </p:spPr>
      </p:sp>
      <p:sp>
        <p:nvSpPr>
          <p:cNvPr id="9" name="Text 6"/>
          <p:cNvSpPr/>
          <p:nvPr/>
        </p:nvSpPr>
        <p:spPr>
          <a:xfrm>
            <a:off x="963751" y="3378994"/>
            <a:ext cx="141208" cy="310396"/>
          </a:xfrm>
          <a:prstGeom prst="rect">
            <a:avLst/>
          </a:prstGeom>
          <a:noFill/>
          <a:ln/>
        </p:spPr>
        <p:txBody>
          <a:bodyPr wrap="none" lIns="0" tIns="0" rIns="0" bIns="0" rtlCol="0" anchor="t"/>
          <a:lstStyle/>
          <a:p>
            <a:pPr marL="0" indent="0" algn="ctr">
              <a:lnSpc>
                <a:spcPts val="2400"/>
              </a:lnSpc>
              <a:buNone/>
            </a:pPr>
            <a:r>
              <a:rPr lang="en-US" sz="2400" b="1" kern="0" spc="-73" dirty="0">
                <a:solidFill>
                  <a:srgbClr val="FFFFFF"/>
                </a:solidFill>
                <a:latin typeface="Montserrat Medium" panose="00000600000000000000" pitchFamily="2" charset="0"/>
                <a:ea typeface="MuseoModerno Bold" pitchFamily="34" charset="-122"/>
                <a:cs typeface="MuseoModerno Bold" pitchFamily="34" charset="-120"/>
              </a:rPr>
              <a:t>1</a:t>
            </a:r>
            <a:endParaRPr lang="en-US" sz="2400" dirty="0"/>
          </a:p>
        </p:txBody>
      </p:sp>
      <p:sp>
        <p:nvSpPr>
          <p:cNvPr id="10" name="Text 7"/>
          <p:cNvSpPr/>
          <p:nvPr/>
        </p:nvSpPr>
        <p:spPr>
          <a:xfrm>
            <a:off x="1448157" y="3368694"/>
            <a:ext cx="8800505" cy="330994"/>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Giảm rủi ro và sự cố</a:t>
            </a:r>
            <a:r>
              <a:rPr lang="en-US" sz="1600" kern="0" spc="-33" dirty="0">
                <a:solidFill>
                  <a:srgbClr val="2B4150"/>
                </a:solidFill>
                <a:latin typeface="PT Serif" pitchFamily="34" charset="0"/>
                <a:ea typeface="PT Serif" pitchFamily="34" charset="-122"/>
                <a:cs typeface="PT Serif" pitchFamily="34" charset="-120"/>
              </a:rPr>
              <a:t>: Đào tạo giúp nhận diện và xử lý nguy hiểm, giảm tai nạn và sự cố máy.</a:t>
            </a:r>
            <a:endParaRPr lang="en-US" sz="1600" dirty="0"/>
          </a:p>
        </p:txBody>
      </p:sp>
      <p:sp>
        <p:nvSpPr>
          <p:cNvPr id="11" name="Shape 8"/>
          <p:cNvSpPr/>
          <p:nvPr/>
        </p:nvSpPr>
        <p:spPr>
          <a:xfrm>
            <a:off x="801707" y="4390252"/>
            <a:ext cx="465415" cy="465415"/>
          </a:xfrm>
          <a:prstGeom prst="roundRect">
            <a:avLst>
              <a:gd name="adj" fmla="val 18671"/>
            </a:avLst>
          </a:prstGeom>
          <a:solidFill>
            <a:srgbClr val="124E73"/>
          </a:solidFill>
          <a:ln w="7620">
            <a:solidFill>
              <a:srgbClr val="2B678C"/>
            </a:solidFill>
            <a:prstDash val="solid"/>
          </a:ln>
        </p:spPr>
      </p:sp>
      <p:sp>
        <p:nvSpPr>
          <p:cNvPr id="12" name="Text 9"/>
          <p:cNvSpPr/>
          <p:nvPr/>
        </p:nvSpPr>
        <p:spPr>
          <a:xfrm>
            <a:off x="950893" y="4467761"/>
            <a:ext cx="167045" cy="310396"/>
          </a:xfrm>
          <a:prstGeom prst="rect">
            <a:avLst/>
          </a:prstGeom>
          <a:noFill/>
          <a:ln/>
        </p:spPr>
        <p:txBody>
          <a:bodyPr wrap="none" lIns="0" tIns="0" rIns="0" bIns="0" rtlCol="0" anchor="t"/>
          <a:lstStyle/>
          <a:p>
            <a:pPr marL="0" indent="0" algn="ctr">
              <a:lnSpc>
                <a:spcPts val="2400"/>
              </a:lnSpc>
              <a:buNone/>
            </a:pPr>
            <a:r>
              <a:rPr lang="en-US" sz="2400" b="1" kern="0" spc="-73" dirty="0">
                <a:solidFill>
                  <a:srgbClr val="FFFFFF"/>
                </a:solidFill>
                <a:latin typeface="Montserrat Medium" panose="00000600000000000000" pitchFamily="2" charset="0"/>
                <a:ea typeface="MuseoModerno Bold" pitchFamily="34" charset="-122"/>
                <a:cs typeface="MuseoModerno Bold" pitchFamily="34" charset="-120"/>
              </a:rPr>
              <a:t>2</a:t>
            </a:r>
            <a:endParaRPr lang="en-US" sz="2400" dirty="0"/>
          </a:p>
        </p:txBody>
      </p:sp>
      <p:sp>
        <p:nvSpPr>
          <p:cNvPr id="13" name="Text 10"/>
          <p:cNvSpPr/>
          <p:nvPr/>
        </p:nvSpPr>
        <p:spPr>
          <a:xfrm>
            <a:off x="1448157" y="4364415"/>
            <a:ext cx="8800505" cy="661988"/>
          </a:xfrm>
          <a:prstGeom prst="rect">
            <a:avLst/>
          </a:prstGeom>
          <a:noFill/>
          <a:ln/>
        </p:spPr>
        <p:txBody>
          <a:bodyPr wrap="squar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Nâng cao hiệu suất và chất lượng</a:t>
            </a:r>
            <a:r>
              <a:rPr lang="en-US" sz="1600" kern="0" spc="-33" dirty="0">
                <a:solidFill>
                  <a:srgbClr val="2B4150"/>
                </a:solidFill>
                <a:latin typeface="PT Serif" pitchFamily="34" charset="0"/>
                <a:ea typeface="PT Serif" pitchFamily="34" charset="-122"/>
                <a:cs typeface="PT Serif" pitchFamily="34" charset="-120"/>
              </a:rPr>
              <a:t>: Người lao động biết sử dụng và bảo trì máy đúng cách, nâng cao hiệu suất và chất lượng sản phẩm.</a:t>
            </a:r>
            <a:endParaRPr lang="en-US" sz="1600" dirty="0"/>
          </a:p>
        </p:txBody>
      </p:sp>
      <p:sp>
        <p:nvSpPr>
          <p:cNvPr id="14" name="Shape 11"/>
          <p:cNvSpPr/>
          <p:nvPr/>
        </p:nvSpPr>
        <p:spPr>
          <a:xfrm>
            <a:off x="801707" y="5535335"/>
            <a:ext cx="465415" cy="465415"/>
          </a:xfrm>
          <a:prstGeom prst="roundRect">
            <a:avLst>
              <a:gd name="adj" fmla="val 18671"/>
            </a:avLst>
          </a:prstGeom>
          <a:solidFill>
            <a:srgbClr val="124E73"/>
          </a:solidFill>
          <a:ln w="7620">
            <a:solidFill>
              <a:srgbClr val="2B678C"/>
            </a:solidFill>
            <a:prstDash val="solid"/>
          </a:ln>
        </p:spPr>
      </p:sp>
      <p:sp>
        <p:nvSpPr>
          <p:cNvPr id="15" name="Text 12"/>
          <p:cNvSpPr/>
          <p:nvPr/>
        </p:nvSpPr>
        <p:spPr>
          <a:xfrm>
            <a:off x="950297" y="5612844"/>
            <a:ext cx="168235" cy="310396"/>
          </a:xfrm>
          <a:prstGeom prst="rect">
            <a:avLst/>
          </a:prstGeom>
          <a:noFill/>
          <a:ln/>
        </p:spPr>
        <p:txBody>
          <a:bodyPr wrap="none" lIns="0" tIns="0" rIns="0" bIns="0" rtlCol="0" anchor="t"/>
          <a:lstStyle/>
          <a:p>
            <a:pPr marL="0" indent="0" algn="ctr">
              <a:lnSpc>
                <a:spcPts val="2400"/>
              </a:lnSpc>
              <a:buNone/>
            </a:pPr>
            <a:r>
              <a:rPr lang="en-US" sz="2400" b="1" kern="0" spc="-73" dirty="0">
                <a:solidFill>
                  <a:srgbClr val="FFFFFF"/>
                </a:solidFill>
                <a:latin typeface="Montserrat Medium" panose="00000600000000000000" pitchFamily="2" charset="0"/>
                <a:ea typeface="MuseoModerno Bold" pitchFamily="34" charset="-122"/>
                <a:cs typeface="MuseoModerno Bold" pitchFamily="34" charset="-120"/>
              </a:rPr>
              <a:t>3</a:t>
            </a:r>
            <a:endParaRPr lang="en-US" sz="2400" dirty="0"/>
          </a:p>
        </p:txBody>
      </p:sp>
      <p:sp>
        <p:nvSpPr>
          <p:cNvPr id="16" name="Text 13"/>
          <p:cNvSpPr/>
          <p:nvPr/>
        </p:nvSpPr>
        <p:spPr>
          <a:xfrm>
            <a:off x="1448157" y="5592246"/>
            <a:ext cx="8800505" cy="330994"/>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Tăng động lực và năng suất</a:t>
            </a:r>
            <a:r>
              <a:rPr lang="en-US" sz="1600" kern="0" spc="-33" dirty="0">
                <a:solidFill>
                  <a:srgbClr val="2B4150"/>
                </a:solidFill>
                <a:latin typeface="PT Serif" pitchFamily="34" charset="0"/>
                <a:ea typeface="PT Serif" pitchFamily="34" charset="-122"/>
                <a:cs typeface="PT Serif" pitchFamily="34" charset="-120"/>
              </a:rPr>
              <a:t>: Môi trường an toàn giúp người lao động tự tin, tăng năng suất.</a:t>
            </a:r>
            <a:endParaRPr lang="en-US" sz="1600" dirty="0"/>
          </a:p>
        </p:txBody>
      </p:sp>
      <p:sp>
        <p:nvSpPr>
          <p:cNvPr id="17" name="Shape 14"/>
          <p:cNvSpPr/>
          <p:nvPr/>
        </p:nvSpPr>
        <p:spPr>
          <a:xfrm>
            <a:off x="801707" y="6486763"/>
            <a:ext cx="465415" cy="465415"/>
          </a:xfrm>
          <a:prstGeom prst="roundRect">
            <a:avLst>
              <a:gd name="adj" fmla="val 18671"/>
            </a:avLst>
          </a:prstGeom>
          <a:solidFill>
            <a:srgbClr val="124E73"/>
          </a:solidFill>
          <a:ln w="7620">
            <a:solidFill>
              <a:srgbClr val="2B678C"/>
            </a:solidFill>
            <a:prstDash val="solid"/>
          </a:ln>
        </p:spPr>
      </p:sp>
      <p:sp>
        <p:nvSpPr>
          <p:cNvPr id="18" name="Text 15"/>
          <p:cNvSpPr/>
          <p:nvPr/>
        </p:nvSpPr>
        <p:spPr>
          <a:xfrm>
            <a:off x="937558" y="6564273"/>
            <a:ext cx="193715" cy="310396"/>
          </a:xfrm>
          <a:prstGeom prst="rect">
            <a:avLst/>
          </a:prstGeom>
          <a:noFill/>
          <a:ln/>
        </p:spPr>
        <p:txBody>
          <a:bodyPr wrap="none" lIns="0" tIns="0" rIns="0" bIns="0" rtlCol="0" anchor="t"/>
          <a:lstStyle/>
          <a:p>
            <a:pPr marL="0" indent="0" algn="ctr">
              <a:lnSpc>
                <a:spcPts val="2400"/>
              </a:lnSpc>
              <a:buNone/>
            </a:pPr>
            <a:r>
              <a:rPr lang="en-US" sz="2400" b="1" kern="0" spc="-73" dirty="0">
                <a:solidFill>
                  <a:srgbClr val="FFFFFF"/>
                </a:solidFill>
                <a:latin typeface="Montserrat Medium" panose="00000600000000000000" pitchFamily="2" charset="0"/>
                <a:ea typeface="MuseoModerno Bold" pitchFamily="34" charset="-122"/>
                <a:cs typeface="MuseoModerno Bold" pitchFamily="34" charset="-120"/>
              </a:rPr>
              <a:t>4</a:t>
            </a:r>
            <a:endParaRPr lang="en-US" sz="2400" dirty="0"/>
          </a:p>
        </p:txBody>
      </p:sp>
      <p:sp>
        <p:nvSpPr>
          <p:cNvPr id="19" name="Text 16"/>
          <p:cNvSpPr/>
          <p:nvPr/>
        </p:nvSpPr>
        <p:spPr>
          <a:xfrm>
            <a:off x="1448157" y="6527414"/>
            <a:ext cx="9645223" cy="661988"/>
          </a:xfrm>
          <a:prstGeom prst="rect">
            <a:avLst/>
          </a:prstGeom>
          <a:noFill/>
          <a:ln/>
        </p:spPr>
        <p:txBody>
          <a:bodyPr wrap="squar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Xây dựng uy tín doanh nghiệp</a:t>
            </a:r>
            <a:r>
              <a:rPr lang="en-US" sz="1600" kern="0" spc="-33" dirty="0">
                <a:solidFill>
                  <a:srgbClr val="2B4150"/>
                </a:solidFill>
                <a:latin typeface="PT Serif" pitchFamily="34" charset="0"/>
                <a:ea typeface="PT Serif" pitchFamily="34" charset="-122"/>
                <a:cs typeface="PT Serif" pitchFamily="34" charset="-120"/>
              </a:rPr>
              <a:t>: Tuân thủ an toàn bảo vệ công nhân và nâng cao uy tín doanh nghiệp.</a:t>
            </a:r>
            <a:endParaRPr lang="en-US" sz="1600" dirty="0"/>
          </a:p>
        </p:txBody>
      </p:sp>
      <p:pic>
        <p:nvPicPr>
          <p:cNvPr id="20" name="Picture 19">
            <a:extLst>
              <a:ext uri="{FF2B5EF4-FFF2-40B4-BE49-F238E27FC236}">
                <a16:creationId xmlns:a16="http://schemas.microsoft.com/office/drawing/2014/main" id="{08D4FCAC-D28D-813C-C9E5-C694445DC4EF}"/>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606290" y="209907"/>
            <a:ext cx="5417701" cy="1679496"/>
          </a:xfrm>
          <a:prstGeom prst="rect">
            <a:avLst/>
          </a:prstGeom>
        </p:spPr>
      </p:pic>
      <p:sp>
        <p:nvSpPr>
          <p:cNvPr id="3" name="Text 0"/>
          <p:cNvSpPr/>
          <p:nvPr/>
        </p:nvSpPr>
        <p:spPr>
          <a:xfrm>
            <a:off x="1679377" y="2260931"/>
            <a:ext cx="3066098" cy="262295"/>
          </a:xfrm>
          <a:prstGeom prst="rect">
            <a:avLst/>
          </a:prstGeom>
          <a:noFill/>
          <a:ln/>
        </p:spPr>
        <p:txBody>
          <a:bodyPr wrap="none" lIns="0" tIns="0" rIns="0" bIns="0" rtlCol="0" anchor="t"/>
          <a:lstStyle/>
          <a:p>
            <a:pPr marL="0" indent="0">
              <a:lnSpc>
                <a:spcPts val="2050"/>
              </a:lnSpc>
              <a:buNone/>
            </a:pPr>
            <a:r>
              <a:rPr lang="en-US" sz="2800" b="1" kern="0" spc="-50" dirty="0">
                <a:solidFill>
                  <a:srgbClr val="910D0D"/>
                </a:solidFill>
                <a:latin typeface="Montserrat Medium" panose="00000600000000000000" pitchFamily="2" charset="0"/>
                <a:ea typeface="MuseoModerno Bold" pitchFamily="34" charset="-122"/>
                <a:cs typeface="MuseoModerno Bold" pitchFamily="34" charset="-120"/>
              </a:rPr>
              <a:t>B. Huấn luyện an toàn lao động</a:t>
            </a:r>
            <a:endParaRPr lang="en-US" sz="2800" dirty="0"/>
          </a:p>
        </p:txBody>
      </p:sp>
      <p:sp>
        <p:nvSpPr>
          <p:cNvPr id="4" name="Text 1"/>
          <p:cNvSpPr/>
          <p:nvPr/>
        </p:nvSpPr>
        <p:spPr>
          <a:xfrm>
            <a:off x="1679377" y="2657528"/>
            <a:ext cx="13454777" cy="268724"/>
          </a:xfrm>
          <a:prstGeom prst="rect">
            <a:avLst/>
          </a:prstGeom>
          <a:noFill/>
          <a:ln/>
        </p:spPr>
        <p:txBody>
          <a:bodyPr wrap="none" lIns="0" tIns="0" rIns="0" bIns="0" rtlCol="0" anchor="t"/>
          <a:lstStyle/>
          <a:p>
            <a:pPr marL="0" indent="0">
              <a:lnSpc>
                <a:spcPts val="2100"/>
              </a:lnSpc>
              <a:buNone/>
            </a:pPr>
            <a:r>
              <a:rPr lang="en-US" sz="1600" b="1" kern="0" spc="-26" dirty="0">
                <a:solidFill>
                  <a:srgbClr val="910D0D"/>
                </a:solidFill>
                <a:latin typeface="PT Serif" pitchFamily="34" charset="0"/>
                <a:ea typeface="PT Serif" pitchFamily="34" charset="-122"/>
                <a:cs typeface="PT Serif" pitchFamily="34" charset="-120"/>
              </a:rPr>
              <a:t>An Toàn Nam Việt</a:t>
            </a:r>
            <a:r>
              <a:rPr lang="en-US" sz="1600" kern="0" spc="-26" dirty="0">
                <a:solidFill>
                  <a:srgbClr val="2B4150"/>
                </a:solidFill>
                <a:latin typeface="PT Serif" pitchFamily="34" charset="0"/>
                <a:ea typeface="PT Serif" pitchFamily="34" charset="-122"/>
                <a:cs typeface="PT Serif" pitchFamily="34" charset="-120"/>
              </a:rPr>
              <a:t> là trung tâm huấn luyện an toàn lao động uy tín tại Việt Nam, tổ chức các buổi huấn luyện tại xưởng sản xuất, </a:t>
            </a:r>
          </a:p>
          <a:p>
            <a:pPr marL="0" indent="0">
              <a:lnSpc>
                <a:spcPts val="2100"/>
              </a:lnSpc>
              <a:buNone/>
            </a:pPr>
            <a:r>
              <a:rPr lang="en-US" sz="1600" kern="0" spc="-26" dirty="0" err="1">
                <a:solidFill>
                  <a:srgbClr val="2B4150"/>
                </a:solidFill>
                <a:latin typeface="PT Serif" pitchFamily="34" charset="0"/>
                <a:ea typeface="PT Serif" pitchFamily="34" charset="-122"/>
                <a:cs typeface="PT Serif" pitchFamily="34" charset="-120"/>
              </a:rPr>
              <a:t>nhà</a:t>
            </a:r>
            <a:r>
              <a:rPr lang="en-US" sz="1600" kern="0" spc="-26" dirty="0">
                <a:solidFill>
                  <a:srgbClr val="2B4150"/>
                </a:solidFill>
                <a:latin typeface="PT Serif" pitchFamily="34" charset="0"/>
                <a:ea typeface="PT Serif" pitchFamily="34" charset="-122"/>
                <a:cs typeface="PT Serif" pitchFamily="34" charset="-120"/>
              </a:rPr>
              <a:t> máy, công trường xây dựng trên toàn quốc.</a:t>
            </a:r>
            <a:endParaRPr lang="en-US" sz="1600" dirty="0"/>
          </a:p>
        </p:txBody>
      </p:sp>
      <p:pic>
        <p:nvPicPr>
          <p:cNvPr id="5" name="Image 1" descr="preencoded.png"/>
          <p:cNvPicPr>
            <a:picLocks noChangeAspect="1"/>
          </p:cNvPicPr>
          <p:nvPr/>
        </p:nvPicPr>
        <p:blipFill>
          <a:blip r:embed="rId4"/>
          <a:stretch>
            <a:fillRect/>
          </a:stretch>
        </p:blipFill>
        <p:spPr>
          <a:xfrm>
            <a:off x="1679377" y="3811773"/>
            <a:ext cx="839748" cy="1088876"/>
          </a:xfrm>
          <a:prstGeom prst="rect">
            <a:avLst/>
          </a:prstGeom>
        </p:spPr>
      </p:pic>
      <p:sp>
        <p:nvSpPr>
          <p:cNvPr id="6" name="Text 2"/>
          <p:cNvSpPr/>
          <p:nvPr/>
        </p:nvSpPr>
        <p:spPr>
          <a:xfrm>
            <a:off x="2770942" y="4153613"/>
            <a:ext cx="12363212" cy="268724"/>
          </a:xfrm>
          <a:prstGeom prst="rect">
            <a:avLst/>
          </a:prstGeom>
          <a:noFill/>
          <a:ln/>
        </p:spPr>
        <p:txBody>
          <a:bodyPr wrap="none" lIns="0" tIns="0" rIns="0" bIns="0" rtlCol="0" anchor="t"/>
          <a:lstStyle/>
          <a:p>
            <a:pPr marL="0" indent="0" algn="l">
              <a:lnSpc>
                <a:spcPts val="2100"/>
              </a:lnSpc>
              <a:buNone/>
            </a:pPr>
            <a:r>
              <a:rPr lang="en-US" sz="1400" b="1" kern="0" spc="-26" dirty="0">
                <a:solidFill>
                  <a:srgbClr val="2B4150"/>
                </a:solidFill>
                <a:latin typeface="PT Serif" pitchFamily="34" charset="0"/>
                <a:ea typeface="PT Serif" pitchFamily="34" charset="-122"/>
                <a:cs typeface="PT Serif" pitchFamily="34" charset="-120"/>
              </a:rPr>
              <a:t>Chuẩn bị chu đáo</a:t>
            </a:r>
            <a:r>
              <a:rPr lang="en-US" sz="1400" kern="0" spc="-26" dirty="0">
                <a:solidFill>
                  <a:srgbClr val="2B4150"/>
                </a:solidFill>
                <a:latin typeface="PT Serif" pitchFamily="34" charset="0"/>
                <a:ea typeface="PT Serif" pitchFamily="34" charset="-122"/>
                <a:cs typeface="PT Serif" pitchFamily="34" charset="-120"/>
              </a:rPr>
              <a:t>,  kỹ lưỡng từ công cụ, dụng cụ, thiết bị giảng dạy đến giáo trình và tài liệu. </a:t>
            </a:r>
            <a:endParaRPr lang="en-US" sz="1400" dirty="0"/>
          </a:p>
        </p:txBody>
      </p:sp>
      <p:pic>
        <p:nvPicPr>
          <p:cNvPr id="7" name="Image 2" descr="preencoded.png"/>
          <p:cNvPicPr>
            <a:picLocks noChangeAspect="1"/>
          </p:cNvPicPr>
          <p:nvPr/>
        </p:nvPicPr>
        <p:blipFill>
          <a:blip r:embed="rId5"/>
          <a:stretch>
            <a:fillRect/>
          </a:stretch>
        </p:blipFill>
        <p:spPr>
          <a:xfrm>
            <a:off x="1679377" y="4900649"/>
            <a:ext cx="839748" cy="1088876"/>
          </a:xfrm>
          <a:prstGeom prst="rect">
            <a:avLst/>
          </a:prstGeom>
        </p:spPr>
      </p:pic>
      <p:sp>
        <p:nvSpPr>
          <p:cNvPr id="8" name="Text 3"/>
          <p:cNvSpPr/>
          <p:nvPr/>
        </p:nvSpPr>
        <p:spPr>
          <a:xfrm>
            <a:off x="2770942" y="5324824"/>
            <a:ext cx="12363212" cy="268724"/>
          </a:xfrm>
          <a:prstGeom prst="rect">
            <a:avLst/>
          </a:prstGeom>
          <a:noFill/>
          <a:ln/>
        </p:spPr>
        <p:txBody>
          <a:bodyPr wrap="none" lIns="0" tIns="0" rIns="0" bIns="0" rtlCol="0" anchor="t"/>
          <a:lstStyle/>
          <a:p>
            <a:pPr marL="0" indent="0" algn="l">
              <a:lnSpc>
                <a:spcPts val="2100"/>
              </a:lnSpc>
              <a:buNone/>
            </a:pPr>
            <a:r>
              <a:rPr lang="en-US" sz="1400" b="1" kern="0" spc="-26" dirty="0">
                <a:solidFill>
                  <a:srgbClr val="2B4150"/>
                </a:solidFill>
                <a:latin typeface="PT Serif" pitchFamily="34" charset="0"/>
                <a:ea typeface="PT Serif" pitchFamily="34" charset="-122"/>
                <a:cs typeface="PT Serif" pitchFamily="34" charset="-120"/>
              </a:rPr>
              <a:t>Giảng viên</a:t>
            </a:r>
            <a:r>
              <a:rPr lang="en-US" sz="1400" kern="0" spc="-26" dirty="0">
                <a:solidFill>
                  <a:srgbClr val="2B4150"/>
                </a:solidFill>
                <a:latin typeface="PT Serif" pitchFamily="34" charset="0"/>
                <a:ea typeface="PT Serif" pitchFamily="34" charset="-122"/>
                <a:cs typeface="PT Serif" pitchFamily="34" charset="-120"/>
              </a:rPr>
              <a:t> là chuyên gia với nhiều năm kinh nghiệm, có các nghiên cứu về mối nguy và biện pháp phòng tránh trong mọi ngành nghề.</a:t>
            </a:r>
            <a:endParaRPr lang="en-US" sz="1400" dirty="0"/>
          </a:p>
        </p:txBody>
      </p:sp>
      <p:pic>
        <p:nvPicPr>
          <p:cNvPr id="9" name="Image 3" descr="preencoded.png"/>
          <p:cNvPicPr>
            <a:picLocks noChangeAspect="1"/>
          </p:cNvPicPr>
          <p:nvPr/>
        </p:nvPicPr>
        <p:blipFill>
          <a:blip r:embed="rId6"/>
          <a:stretch>
            <a:fillRect/>
          </a:stretch>
        </p:blipFill>
        <p:spPr>
          <a:xfrm>
            <a:off x="1679377" y="5989525"/>
            <a:ext cx="839748" cy="1088876"/>
          </a:xfrm>
          <a:prstGeom prst="rect">
            <a:avLst/>
          </a:prstGeom>
        </p:spPr>
      </p:pic>
      <p:sp>
        <p:nvSpPr>
          <p:cNvPr id="10" name="Text 4"/>
          <p:cNvSpPr/>
          <p:nvPr/>
        </p:nvSpPr>
        <p:spPr>
          <a:xfrm>
            <a:off x="2770942" y="6399601"/>
            <a:ext cx="12363212" cy="268724"/>
          </a:xfrm>
          <a:prstGeom prst="rect">
            <a:avLst/>
          </a:prstGeom>
          <a:noFill/>
          <a:ln/>
        </p:spPr>
        <p:txBody>
          <a:bodyPr wrap="none" lIns="0" tIns="0" rIns="0" bIns="0" rtlCol="0" anchor="t"/>
          <a:lstStyle/>
          <a:p>
            <a:pPr marL="0" indent="0" algn="l">
              <a:lnSpc>
                <a:spcPts val="2100"/>
              </a:lnSpc>
              <a:buNone/>
            </a:pPr>
            <a:r>
              <a:rPr lang="en-US" sz="1400" b="1" kern="0" spc="-26" dirty="0">
                <a:solidFill>
                  <a:srgbClr val="2B4150"/>
                </a:solidFill>
                <a:latin typeface="PT Serif" pitchFamily="34" charset="0"/>
                <a:ea typeface="PT Serif" pitchFamily="34" charset="-122"/>
                <a:cs typeface="PT Serif" pitchFamily="34" charset="-120"/>
              </a:rPr>
              <a:t>Bài giảng</a:t>
            </a:r>
            <a:r>
              <a:rPr lang="en-US" sz="1400" kern="0" spc="-26" dirty="0">
                <a:solidFill>
                  <a:srgbClr val="2B4150"/>
                </a:solidFill>
                <a:latin typeface="PT Serif" pitchFamily="34" charset="0"/>
                <a:ea typeface="PT Serif" pitchFamily="34" charset="-122"/>
                <a:cs typeface="PT Serif" pitchFamily="34" charset="-120"/>
              </a:rPr>
              <a:t> sinh động, dễ hiểu, bám sát Nghị định 44/2016/NĐ-CP, giúp người lao động hiểu và áp dụng biện pháp an toàn hiệu quả trong công việc.</a:t>
            </a:r>
            <a:endParaRPr lang="en-US" sz="1400" dirty="0"/>
          </a:p>
        </p:txBody>
      </p:sp>
      <p:pic>
        <p:nvPicPr>
          <p:cNvPr id="11" name="Picture 10">
            <a:extLst>
              <a:ext uri="{FF2B5EF4-FFF2-40B4-BE49-F238E27FC236}">
                <a16:creationId xmlns:a16="http://schemas.microsoft.com/office/drawing/2014/main" id="{A3E2F7B3-7373-E497-BCA8-9517BBD125AD}"/>
              </a:ext>
            </a:extLst>
          </p:cNvPr>
          <p:cNvPicPr>
            <a:picLocks noChangeAspect="1"/>
          </p:cNvPicPr>
          <p:nvPr/>
        </p:nvPicPr>
        <p:blipFill>
          <a:blip r:embed="rId7"/>
          <a:stretch>
            <a:fillRect/>
          </a:stretch>
        </p:blipFill>
        <p:spPr>
          <a:xfrm>
            <a:off x="11692123" y="7345345"/>
            <a:ext cx="2855636" cy="8842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208657" y="3019602"/>
            <a:ext cx="4152543" cy="4152543"/>
          </a:xfrm>
          <a:prstGeom prst="rect">
            <a:avLst/>
          </a:prstGeom>
        </p:spPr>
      </p:pic>
      <p:sp>
        <p:nvSpPr>
          <p:cNvPr id="3" name="Text 0"/>
          <p:cNvSpPr/>
          <p:nvPr/>
        </p:nvSpPr>
        <p:spPr>
          <a:xfrm>
            <a:off x="764143" y="601266"/>
            <a:ext cx="8707398" cy="682347"/>
          </a:xfrm>
          <a:prstGeom prst="rect">
            <a:avLst/>
          </a:prstGeom>
          <a:noFill/>
          <a:ln/>
        </p:spPr>
        <p:txBody>
          <a:bodyPr wrap="none" lIns="0" tIns="0" rIns="0" bIns="0" rtlCol="0" anchor="t"/>
          <a:lstStyle/>
          <a:p>
            <a:pPr marL="0" indent="0">
              <a:lnSpc>
                <a:spcPts val="5350"/>
              </a:lnSpc>
              <a:buNone/>
            </a:pPr>
            <a:r>
              <a:rPr lang="en-US" sz="4250" b="1" kern="0" spc="-129" dirty="0">
                <a:solidFill>
                  <a:srgbClr val="124E73"/>
                </a:solidFill>
                <a:latin typeface="Montserrat Medium" panose="00000600000000000000" pitchFamily="2" charset="0"/>
                <a:ea typeface="MuseoModerno Bold" pitchFamily="34" charset="-122"/>
                <a:cs typeface="MuseoModerno Bold" pitchFamily="34" charset="-120"/>
              </a:rPr>
              <a:t>VIII. Ý nghĩa của an toàn lao động</a:t>
            </a:r>
            <a:endParaRPr lang="en-US" sz="4250" dirty="0"/>
          </a:p>
        </p:txBody>
      </p:sp>
      <p:sp>
        <p:nvSpPr>
          <p:cNvPr id="4" name="Shape 1"/>
          <p:cNvSpPr/>
          <p:nvPr/>
        </p:nvSpPr>
        <p:spPr>
          <a:xfrm>
            <a:off x="857964" y="1611035"/>
            <a:ext cx="30480" cy="6017300"/>
          </a:xfrm>
          <a:prstGeom prst="roundRect">
            <a:avLst>
              <a:gd name="adj" fmla="val 300858"/>
            </a:avLst>
          </a:prstGeom>
          <a:solidFill>
            <a:srgbClr val="B9D0DE"/>
          </a:solidFill>
          <a:ln/>
        </p:spPr>
      </p:sp>
      <p:sp>
        <p:nvSpPr>
          <p:cNvPr id="5" name="Shape 2"/>
          <p:cNvSpPr/>
          <p:nvPr/>
        </p:nvSpPr>
        <p:spPr>
          <a:xfrm>
            <a:off x="1033760" y="2032397"/>
            <a:ext cx="764143" cy="30480"/>
          </a:xfrm>
          <a:prstGeom prst="roundRect">
            <a:avLst>
              <a:gd name="adj" fmla="val 300858"/>
            </a:avLst>
          </a:prstGeom>
          <a:solidFill>
            <a:srgbClr val="2B678C"/>
          </a:solidFill>
          <a:ln/>
        </p:spPr>
      </p:sp>
      <p:sp>
        <p:nvSpPr>
          <p:cNvPr id="6" name="Shape 3"/>
          <p:cNvSpPr/>
          <p:nvPr/>
        </p:nvSpPr>
        <p:spPr>
          <a:xfrm>
            <a:off x="682169" y="1856661"/>
            <a:ext cx="382072" cy="382072"/>
          </a:xfrm>
          <a:prstGeom prst="roundRect">
            <a:avLst>
              <a:gd name="adj" fmla="val 24001"/>
            </a:avLst>
          </a:prstGeom>
          <a:solidFill>
            <a:srgbClr val="124E73"/>
          </a:solidFill>
          <a:ln w="7620">
            <a:solidFill>
              <a:srgbClr val="2B678C"/>
            </a:solidFill>
            <a:prstDash val="solid"/>
          </a:ln>
        </p:spPr>
      </p:sp>
      <p:sp>
        <p:nvSpPr>
          <p:cNvPr id="7" name="Text 4"/>
          <p:cNvSpPr/>
          <p:nvPr/>
        </p:nvSpPr>
        <p:spPr>
          <a:xfrm>
            <a:off x="2073950" y="1829276"/>
            <a:ext cx="6472118" cy="341114"/>
          </a:xfrm>
          <a:prstGeom prst="rect">
            <a:avLst/>
          </a:prstGeom>
          <a:noFill/>
          <a:ln/>
        </p:spPr>
        <p:txBody>
          <a:bodyPr wrap="none" lIns="0" tIns="0" rIns="0" bIns="0" rtlCol="0" anchor="t"/>
          <a:lstStyle/>
          <a:p>
            <a:pPr marL="0" indent="0">
              <a:lnSpc>
                <a:spcPts val="2650"/>
              </a:lnSpc>
              <a:buNone/>
            </a:pPr>
            <a:r>
              <a:rPr lang="en-US" sz="2100" b="1" kern="0" spc="-64" dirty="0">
                <a:solidFill>
                  <a:srgbClr val="2B4150"/>
                </a:solidFill>
                <a:latin typeface="Montserrat Medium" panose="00000600000000000000" pitchFamily="2" charset="0"/>
                <a:ea typeface="MuseoModerno Bold" pitchFamily="34" charset="-122"/>
                <a:cs typeface="MuseoModerno Bold" pitchFamily="34" charset="-120"/>
              </a:rPr>
              <a:t>A. Tầm quan trọng của việc duy trì an toàn lao động</a:t>
            </a:r>
            <a:endParaRPr lang="en-US" sz="2100" dirty="0"/>
          </a:p>
        </p:txBody>
      </p:sp>
      <p:sp>
        <p:nvSpPr>
          <p:cNvPr id="8" name="Text 5"/>
          <p:cNvSpPr/>
          <p:nvPr/>
        </p:nvSpPr>
        <p:spPr>
          <a:xfrm>
            <a:off x="2073950" y="2301359"/>
            <a:ext cx="8134707" cy="349329"/>
          </a:xfrm>
          <a:prstGeom prst="rect">
            <a:avLst/>
          </a:prstGeom>
          <a:noFill/>
          <a:ln/>
        </p:spPr>
        <p:txBody>
          <a:bodyPr wrap="none" lIns="0" tIns="0" rIns="0" bIns="0" rtlCol="0" anchor="t"/>
          <a:lstStyle/>
          <a:p>
            <a:pPr marL="0" indent="0">
              <a:lnSpc>
                <a:spcPts val="2750"/>
              </a:lnSpc>
              <a:buNone/>
            </a:pPr>
            <a:endParaRPr lang="en-US" sz="1700" dirty="0"/>
          </a:p>
        </p:txBody>
      </p:sp>
      <p:sp>
        <p:nvSpPr>
          <p:cNvPr id="9" name="Text 6"/>
          <p:cNvSpPr/>
          <p:nvPr/>
        </p:nvSpPr>
        <p:spPr>
          <a:xfrm>
            <a:off x="2073950" y="2781657"/>
            <a:ext cx="8134707" cy="698659"/>
          </a:xfrm>
          <a:prstGeom prst="rect">
            <a:avLst/>
          </a:prstGeom>
          <a:noFill/>
          <a:ln/>
        </p:spPr>
        <p:txBody>
          <a:bodyPr wrap="square" lIns="0" tIns="0" rIns="0" bIns="0" rtlCol="0" anchor="t"/>
          <a:lstStyle/>
          <a:p>
            <a:pPr marL="342900" indent="-342900" algn="l">
              <a:lnSpc>
                <a:spcPts val="2750"/>
              </a:lnSpc>
              <a:buSzPct val="100000"/>
              <a:buChar char="•"/>
            </a:pPr>
            <a:r>
              <a:rPr lang="en-US" sz="1700" b="1" kern="0" spc="-34" dirty="0">
                <a:solidFill>
                  <a:srgbClr val="2B4150"/>
                </a:solidFill>
                <a:latin typeface="PT Serif" pitchFamily="34" charset="0"/>
                <a:ea typeface="PT Serif" pitchFamily="34" charset="-122"/>
                <a:cs typeface="PT Serif" pitchFamily="34" charset="-120"/>
              </a:rPr>
              <a:t>Bảo vệ sức khỏe và nâng cao hiệu suất</a:t>
            </a:r>
            <a:r>
              <a:rPr lang="en-US" sz="1700" kern="0" spc="-34" dirty="0">
                <a:solidFill>
                  <a:srgbClr val="2B4150"/>
                </a:solidFill>
                <a:latin typeface="PT Serif" pitchFamily="34" charset="0"/>
                <a:ea typeface="PT Serif" pitchFamily="34" charset="-122"/>
                <a:cs typeface="PT Serif" pitchFamily="34" charset="-120"/>
              </a:rPr>
              <a:t>: An toàn lao động giảm tai nạn, bảo vệ công nhân và cải thiện hiệu quả làm việc.</a:t>
            </a:r>
            <a:endParaRPr lang="en-US" sz="1700" dirty="0"/>
          </a:p>
        </p:txBody>
      </p:sp>
      <p:sp>
        <p:nvSpPr>
          <p:cNvPr id="10" name="Text 7"/>
          <p:cNvSpPr/>
          <p:nvPr/>
        </p:nvSpPr>
        <p:spPr>
          <a:xfrm>
            <a:off x="2073950" y="3611285"/>
            <a:ext cx="8134707" cy="349329"/>
          </a:xfrm>
          <a:prstGeom prst="rect">
            <a:avLst/>
          </a:prstGeom>
          <a:noFill/>
          <a:ln/>
        </p:spPr>
        <p:txBody>
          <a:bodyPr wrap="none" lIns="0" tIns="0" rIns="0" bIns="0" rtlCol="0" anchor="t"/>
          <a:lstStyle/>
          <a:p>
            <a:pPr marL="0" indent="0" algn="l">
              <a:lnSpc>
                <a:spcPts val="2750"/>
              </a:lnSpc>
              <a:buNone/>
            </a:pPr>
            <a:endParaRPr lang="en-US" sz="1700" dirty="0"/>
          </a:p>
        </p:txBody>
      </p:sp>
      <p:sp>
        <p:nvSpPr>
          <p:cNvPr id="11" name="Text 8"/>
          <p:cNvSpPr/>
          <p:nvPr/>
        </p:nvSpPr>
        <p:spPr>
          <a:xfrm>
            <a:off x="2073950" y="4091583"/>
            <a:ext cx="8134707" cy="698659"/>
          </a:xfrm>
          <a:prstGeom prst="rect">
            <a:avLst/>
          </a:prstGeom>
          <a:noFill/>
          <a:ln/>
        </p:spPr>
        <p:txBody>
          <a:bodyPr wrap="square" lIns="0" tIns="0" rIns="0" bIns="0" rtlCol="0" anchor="t"/>
          <a:lstStyle/>
          <a:p>
            <a:pPr marL="342900" indent="-342900" algn="l">
              <a:lnSpc>
                <a:spcPts val="2750"/>
              </a:lnSpc>
              <a:buSzPct val="100000"/>
              <a:buChar char="•"/>
            </a:pPr>
            <a:r>
              <a:rPr lang="en-US" sz="1700" b="1" kern="0" spc="-34" dirty="0">
                <a:solidFill>
                  <a:srgbClr val="2B4150"/>
                </a:solidFill>
                <a:latin typeface="PT Serif" pitchFamily="34" charset="0"/>
                <a:ea typeface="PT Serif" pitchFamily="34" charset="-122"/>
                <a:cs typeface="PT Serif" pitchFamily="34" charset="-120"/>
              </a:rPr>
              <a:t>Tuân thủ quy định pháp luật</a:t>
            </a:r>
            <a:r>
              <a:rPr lang="en-US" sz="1700" kern="0" spc="-34" dirty="0">
                <a:solidFill>
                  <a:srgbClr val="2B4150"/>
                </a:solidFill>
                <a:latin typeface="PT Serif" pitchFamily="34" charset="0"/>
                <a:ea typeface="PT Serif" pitchFamily="34" charset="-122"/>
                <a:cs typeface="PT Serif" pitchFamily="34" charset="-120"/>
              </a:rPr>
              <a:t>: Giúp doanh nghiệp tuân thủ tiêu chuẩn an toàn, giảm nguy cơ bị xử phạt và kiện tụng.</a:t>
            </a:r>
            <a:endParaRPr lang="en-US" sz="1700" dirty="0"/>
          </a:p>
        </p:txBody>
      </p:sp>
      <p:sp>
        <p:nvSpPr>
          <p:cNvPr id="12" name="Text 9"/>
          <p:cNvSpPr/>
          <p:nvPr/>
        </p:nvSpPr>
        <p:spPr>
          <a:xfrm>
            <a:off x="2073950" y="4921210"/>
            <a:ext cx="8134707" cy="349329"/>
          </a:xfrm>
          <a:prstGeom prst="rect">
            <a:avLst/>
          </a:prstGeom>
          <a:noFill/>
          <a:ln/>
        </p:spPr>
        <p:txBody>
          <a:bodyPr wrap="none" lIns="0" tIns="0" rIns="0" bIns="0" rtlCol="0" anchor="t"/>
          <a:lstStyle/>
          <a:p>
            <a:pPr marL="0" indent="0" algn="l">
              <a:lnSpc>
                <a:spcPts val="2750"/>
              </a:lnSpc>
              <a:buNone/>
            </a:pPr>
            <a:endParaRPr lang="en-US" sz="1700" dirty="0"/>
          </a:p>
        </p:txBody>
      </p:sp>
      <p:sp>
        <p:nvSpPr>
          <p:cNvPr id="13" name="Text 10"/>
          <p:cNvSpPr/>
          <p:nvPr/>
        </p:nvSpPr>
        <p:spPr>
          <a:xfrm>
            <a:off x="2073950" y="5401508"/>
            <a:ext cx="8134707" cy="698659"/>
          </a:xfrm>
          <a:prstGeom prst="rect">
            <a:avLst/>
          </a:prstGeom>
          <a:noFill/>
          <a:ln/>
        </p:spPr>
        <p:txBody>
          <a:bodyPr wrap="square" lIns="0" tIns="0" rIns="0" bIns="0" rtlCol="0" anchor="t"/>
          <a:lstStyle/>
          <a:p>
            <a:pPr marL="342900" indent="-342900" algn="l">
              <a:lnSpc>
                <a:spcPts val="2750"/>
              </a:lnSpc>
              <a:buSzPct val="100000"/>
              <a:buChar char="•"/>
            </a:pPr>
            <a:r>
              <a:rPr lang="en-US" sz="1700" b="1" kern="0" spc="-34" dirty="0">
                <a:solidFill>
                  <a:srgbClr val="2B4150"/>
                </a:solidFill>
                <a:latin typeface="PT Serif" pitchFamily="34" charset="0"/>
                <a:ea typeface="PT Serif" pitchFamily="34" charset="-122"/>
                <a:cs typeface="PT Serif" pitchFamily="34" charset="-120"/>
              </a:rPr>
              <a:t>Nâng cao uy tín doanh nghiệp</a:t>
            </a:r>
            <a:r>
              <a:rPr lang="en-US" sz="1700" kern="0" spc="-34" dirty="0">
                <a:solidFill>
                  <a:srgbClr val="2B4150"/>
                </a:solidFill>
                <a:latin typeface="PT Serif" pitchFamily="34" charset="0"/>
                <a:ea typeface="PT Serif" pitchFamily="34" charset="-122"/>
                <a:cs typeface="PT Serif" pitchFamily="34" charset="-120"/>
              </a:rPr>
              <a:t>: Doanh nghiệp chú trọng an toàn tạo hình ảnh tích cực với đối tác và khách hàng.</a:t>
            </a:r>
            <a:endParaRPr lang="en-US" sz="1700" dirty="0"/>
          </a:p>
        </p:txBody>
      </p:sp>
      <p:sp>
        <p:nvSpPr>
          <p:cNvPr id="14" name="Text 11"/>
          <p:cNvSpPr/>
          <p:nvPr/>
        </p:nvSpPr>
        <p:spPr>
          <a:xfrm>
            <a:off x="2073950" y="6231136"/>
            <a:ext cx="8134707" cy="349329"/>
          </a:xfrm>
          <a:prstGeom prst="rect">
            <a:avLst/>
          </a:prstGeom>
          <a:noFill/>
          <a:ln/>
        </p:spPr>
        <p:txBody>
          <a:bodyPr wrap="none" lIns="0" tIns="0" rIns="0" bIns="0" rtlCol="0" anchor="t"/>
          <a:lstStyle/>
          <a:p>
            <a:pPr marL="0" indent="0" algn="l">
              <a:lnSpc>
                <a:spcPts val="2750"/>
              </a:lnSpc>
              <a:buNone/>
            </a:pPr>
            <a:endParaRPr lang="en-US" sz="1700" dirty="0"/>
          </a:p>
        </p:txBody>
      </p:sp>
      <p:sp>
        <p:nvSpPr>
          <p:cNvPr id="15" name="Text 12"/>
          <p:cNvSpPr/>
          <p:nvPr/>
        </p:nvSpPr>
        <p:spPr>
          <a:xfrm>
            <a:off x="2073950" y="6711434"/>
            <a:ext cx="8134707" cy="698659"/>
          </a:xfrm>
          <a:prstGeom prst="rect">
            <a:avLst/>
          </a:prstGeom>
          <a:noFill/>
          <a:ln/>
        </p:spPr>
        <p:txBody>
          <a:bodyPr wrap="square" lIns="0" tIns="0" rIns="0" bIns="0" rtlCol="0" anchor="t"/>
          <a:lstStyle/>
          <a:p>
            <a:pPr marL="342900" indent="-342900" algn="l">
              <a:lnSpc>
                <a:spcPts val="2750"/>
              </a:lnSpc>
              <a:buSzPct val="100000"/>
              <a:buChar char="•"/>
            </a:pPr>
            <a:r>
              <a:rPr lang="en-US" sz="1700" b="1" kern="0" spc="-34" dirty="0">
                <a:solidFill>
                  <a:srgbClr val="2B4150"/>
                </a:solidFill>
                <a:latin typeface="PT Serif" pitchFamily="34" charset="0"/>
                <a:ea typeface="PT Serif" pitchFamily="34" charset="-122"/>
                <a:cs typeface="PT Serif" pitchFamily="34" charset="-120"/>
              </a:rPr>
              <a:t>Bảo vệ tài sản và thiết bị</a:t>
            </a:r>
            <a:r>
              <a:rPr lang="en-US" sz="1700" kern="0" spc="-34" dirty="0">
                <a:solidFill>
                  <a:srgbClr val="2B4150"/>
                </a:solidFill>
                <a:latin typeface="PT Serif" pitchFamily="34" charset="0"/>
                <a:ea typeface="PT Serif" pitchFamily="34" charset="-122"/>
                <a:cs typeface="PT Serif" pitchFamily="34" charset="-120"/>
              </a:rPr>
              <a:t>: An toàn giúp giảm hư hỏng thiết bị, tiết kiệm chi phí sửa chữa và bảo trì.</a:t>
            </a:r>
            <a:endParaRPr lang="en-US" sz="1700" dirty="0"/>
          </a:p>
        </p:txBody>
      </p:sp>
      <p:pic>
        <p:nvPicPr>
          <p:cNvPr id="16" name="Picture 15">
            <a:extLst>
              <a:ext uri="{FF2B5EF4-FFF2-40B4-BE49-F238E27FC236}">
                <a16:creationId xmlns:a16="http://schemas.microsoft.com/office/drawing/2014/main" id="{4043338F-7F3E-1B6A-0F48-7182BD1BAF00}"/>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2698314"/>
            <a:ext cx="3090624" cy="3090624"/>
          </a:xfrm>
          <a:prstGeom prst="rect">
            <a:avLst/>
          </a:prstGeom>
        </p:spPr>
      </p:pic>
      <p:sp>
        <p:nvSpPr>
          <p:cNvPr id="3" name="Shape 0"/>
          <p:cNvSpPr/>
          <p:nvPr/>
        </p:nvSpPr>
        <p:spPr>
          <a:xfrm>
            <a:off x="4549497" y="989052"/>
            <a:ext cx="30480" cy="6251496"/>
          </a:xfrm>
          <a:prstGeom prst="roundRect">
            <a:avLst>
              <a:gd name="adj" fmla="val 312558"/>
            </a:avLst>
          </a:prstGeom>
          <a:solidFill>
            <a:srgbClr val="B9D0DE"/>
          </a:solidFill>
          <a:ln/>
        </p:spPr>
      </p:sp>
      <p:sp>
        <p:nvSpPr>
          <p:cNvPr id="4" name="Shape 1"/>
          <p:cNvSpPr/>
          <p:nvPr/>
        </p:nvSpPr>
        <p:spPr>
          <a:xfrm>
            <a:off x="4732675" y="1427321"/>
            <a:ext cx="793790" cy="30480"/>
          </a:xfrm>
          <a:prstGeom prst="roundRect">
            <a:avLst>
              <a:gd name="adj" fmla="val 312558"/>
            </a:avLst>
          </a:prstGeom>
          <a:solidFill>
            <a:srgbClr val="2B678C"/>
          </a:solidFill>
          <a:ln/>
        </p:spPr>
      </p:sp>
      <p:sp>
        <p:nvSpPr>
          <p:cNvPr id="5" name="Shape 2"/>
          <p:cNvSpPr/>
          <p:nvPr/>
        </p:nvSpPr>
        <p:spPr>
          <a:xfrm>
            <a:off x="4366320" y="1244203"/>
            <a:ext cx="396835" cy="396835"/>
          </a:xfrm>
          <a:prstGeom prst="roundRect">
            <a:avLst>
              <a:gd name="adj" fmla="val 24007"/>
            </a:avLst>
          </a:prstGeom>
          <a:solidFill>
            <a:srgbClr val="124E73"/>
          </a:solidFill>
          <a:ln w="7620">
            <a:solidFill>
              <a:srgbClr val="2B678C"/>
            </a:solidFill>
            <a:prstDash val="solid"/>
          </a:ln>
        </p:spPr>
      </p:sp>
      <p:sp>
        <p:nvSpPr>
          <p:cNvPr id="6" name="Text 3"/>
          <p:cNvSpPr/>
          <p:nvPr/>
        </p:nvSpPr>
        <p:spPr>
          <a:xfrm>
            <a:off x="5812274" y="1215866"/>
            <a:ext cx="546496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B. Biện pháp an toàn quan trọng cần nắm</a:t>
            </a:r>
            <a:endParaRPr lang="en-US" sz="2200" dirty="0"/>
          </a:p>
        </p:txBody>
      </p:sp>
      <p:sp>
        <p:nvSpPr>
          <p:cNvPr id="7" name="Text 4"/>
          <p:cNvSpPr/>
          <p:nvPr/>
        </p:nvSpPr>
        <p:spPr>
          <a:xfrm>
            <a:off x="5812274" y="1706285"/>
            <a:ext cx="80243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5"/>
          <p:cNvSpPr/>
          <p:nvPr/>
        </p:nvSpPr>
        <p:spPr>
          <a:xfrm>
            <a:off x="5812274" y="2205276"/>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máy móc</a:t>
            </a:r>
            <a:r>
              <a:rPr lang="en-US" sz="1750" kern="0" spc="-36" dirty="0">
                <a:solidFill>
                  <a:srgbClr val="2B4150"/>
                </a:solidFill>
                <a:latin typeface="PT Serif" pitchFamily="34" charset="0"/>
                <a:ea typeface="PT Serif" pitchFamily="34" charset="-122"/>
                <a:cs typeface="PT Serif" pitchFamily="34" charset="-120"/>
              </a:rPr>
              <a:t>: Đảm bảo máy hoạt động bình thường, không có dấu hiệu hỏng hóc để tránh sự cố nguy hiểm.</a:t>
            </a:r>
            <a:endParaRPr lang="en-US" sz="1750" dirty="0"/>
          </a:p>
        </p:txBody>
      </p:sp>
      <p:sp>
        <p:nvSpPr>
          <p:cNvPr id="9" name="Text 6"/>
          <p:cNvSpPr/>
          <p:nvPr/>
        </p:nvSpPr>
        <p:spPr>
          <a:xfrm>
            <a:off x="5812274" y="3067169"/>
            <a:ext cx="8024336"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0" name="Text 7"/>
          <p:cNvSpPr/>
          <p:nvPr/>
        </p:nvSpPr>
        <p:spPr>
          <a:xfrm>
            <a:off x="5812274" y="3566160"/>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Sử dụng thiết bị bảo hộ cá nhân</a:t>
            </a:r>
            <a:r>
              <a:rPr lang="en-US" sz="1750" kern="0" spc="-36" dirty="0">
                <a:solidFill>
                  <a:srgbClr val="2B4150"/>
                </a:solidFill>
                <a:latin typeface="PT Serif" pitchFamily="34" charset="0"/>
                <a:ea typeface="PT Serif" pitchFamily="34" charset="-122"/>
                <a:cs typeface="PT Serif" pitchFamily="34" charset="-120"/>
              </a:rPr>
              <a:t>: Găng tay, kính bảo hộ, khẩu trang giúp bảo vệ người lao động khỏi các nguy cơ như vật sắc nhọn hay hóa chất.</a:t>
            </a:r>
            <a:endParaRPr lang="en-US" sz="1750" dirty="0"/>
          </a:p>
        </p:txBody>
      </p:sp>
      <p:sp>
        <p:nvSpPr>
          <p:cNvPr id="11" name="Text 8"/>
          <p:cNvSpPr/>
          <p:nvPr/>
        </p:nvSpPr>
        <p:spPr>
          <a:xfrm>
            <a:off x="5812274" y="4428053"/>
            <a:ext cx="8024336"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2" name="Text 9"/>
          <p:cNvSpPr/>
          <p:nvPr/>
        </p:nvSpPr>
        <p:spPr>
          <a:xfrm>
            <a:off x="5812274" y="4927044"/>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Nắm rõ quy trình và hướng dẫn an toàn</a:t>
            </a:r>
            <a:r>
              <a:rPr lang="en-US" sz="1750" kern="0" spc="-36" dirty="0">
                <a:solidFill>
                  <a:srgbClr val="2B4150"/>
                </a:solidFill>
                <a:latin typeface="PT Serif" pitchFamily="34" charset="0"/>
                <a:ea typeface="PT Serif" pitchFamily="34" charset="-122"/>
                <a:cs typeface="PT Serif" pitchFamily="34" charset="-120"/>
              </a:rPr>
              <a:t>: Người vận hành cần được đào tạo về cách sử dụng máy đúng cách và xử lý tình huống khẩn cấp.</a:t>
            </a:r>
            <a:endParaRPr lang="en-US" sz="1750" dirty="0"/>
          </a:p>
        </p:txBody>
      </p:sp>
      <p:sp>
        <p:nvSpPr>
          <p:cNvPr id="13" name="Text 10"/>
          <p:cNvSpPr/>
          <p:nvPr/>
        </p:nvSpPr>
        <p:spPr>
          <a:xfrm>
            <a:off x="5812274" y="5788938"/>
            <a:ext cx="8024336"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4" name="Text 11"/>
          <p:cNvSpPr/>
          <p:nvPr/>
        </p:nvSpPr>
        <p:spPr>
          <a:xfrm>
            <a:off x="5812274" y="6287929"/>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Xác định vùng an toàn</a:t>
            </a:r>
            <a:r>
              <a:rPr lang="en-US" sz="1750" kern="0" spc="-36" dirty="0">
                <a:solidFill>
                  <a:srgbClr val="2B4150"/>
                </a:solidFill>
                <a:latin typeface="PT Serif" pitchFamily="34" charset="0"/>
                <a:ea typeface="PT Serif" pitchFamily="34" charset="-122"/>
                <a:cs typeface="PT Serif" pitchFamily="34" charset="-120"/>
              </a:rPr>
              <a:t>: Đánh dấu khu vực an toàn quanh máy để giảm thiểu nguy cơ tai nạn.</a:t>
            </a:r>
            <a:endParaRPr lang="en-US" sz="1750" dirty="0"/>
          </a:p>
        </p:txBody>
      </p:sp>
      <p:pic>
        <p:nvPicPr>
          <p:cNvPr id="15" name="Picture 14">
            <a:extLst>
              <a:ext uri="{FF2B5EF4-FFF2-40B4-BE49-F238E27FC236}">
                <a16:creationId xmlns:a16="http://schemas.microsoft.com/office/drawing/2014/main" id="{77BFA145-8F79-15F2-F31A-CE56132235F1}"/>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9427488" y="3535442"/>
            <a:ext cx="4919305" cy="2822972"/>
          </a:xfrm>
          <a:prstGeom prst="rect">
            <a:avLst/>
          </a:prstGeom>
        </p:spPr>
      </p:pic>
      <p:sp>
        <p:nvSpPr>
          <p:cNvPr id="4" name="Text 0"/>
          <p:cNvSpPr/>
          <p:nvPr/>
        </p:nvSpPr>
        <p:spPr>
          <a:xfrm>
            <a:off x="1736646" y="1273731"/>
            <a:ext cx="5670590"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124E73"/>
                </a:solidFill>
                <a:latin typeface="Montserrat Medium" panose="00000600000000000000" pitchFamily="2" charset="0"/>
                <a:ea typeface="MuseoModerno Bold" pitchFamily="34" charset="-122"/>
                <a:cs typeface="MuseoModerno Bold" pitchFamily="34" charset="-120"/>
              </a:rPr>
              <a:t>Tài liệu tham khảo</a:t>
            </a:r>
            <a:endParaRPr lang="en-US" sz="4450" dirty="0"/>
          </a:p>
        </p:txBody>
      </p:sp>
      <p:sp>
        <p:nvSpPr>
          <p:cNvPr id="5" name="Shape 1"/>
          <p:cNvSpPr/>
          <p:nvPr/>
        </p:nvSpPr>
        <p:spPr>
          <a:xfrm>
            <a:off x="793790" y="2322671"/>
            <a:ext cx="7556421" cy="1393150"/>
          </a:xfrm>
          <a:prstGeom prst="roundRect">
            <a:avLst>
              <a:gd name="adj" fmla="val 6838"/>
            </a:avLst>
          </a:prstGeom>
          <a:solidFill>
            <a:srgbClr val="124E73"/>
          </a:solidFill>
          <a:ln w="7620">
            <a:solidFill>
              <a:srgbClr val="2B678C"/>
            </a:solidFill>
            <a:prstDash val="solid"/>
          </a:ln>
        </p:spPr>
      </p:sp>
      <p:sp>
        <p:nvSpPr>
          <p:cNvPr id="6" name="Text 2"/>
          <p:cNvSpPr/>
          <p:nvPr/>
        </p:nvSpPr>
        <p:spPr>
          <a:xfrm>
            <a:off x="1028224" y="2557105"/>
            <a:ext cx="5951458"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Bài kiểm tra an toàn lao động nhóm 3</a:t>
            </a:r>
            <a:endParaRPr lang="en-US" sz="2650" dirty="0"/>
          </a:p>
        </p:txBody>
      </p:sp>
      <p:sp>
        <p:nvSpPr>
          <p:cNvPr id="7" name="Text 3"/>
          <p:cNvSpPr/>
          <p:nvPr/>
        </p:nvSpPr>
        <p:spPr>
          <a:xfrm>
            <a:off x="1028224" y="3118485"/>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4">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8" name="Shape 4"/>
          <p:cNvSpPr/>
          <p:nvPr/>
        </p:nvSpPr>
        <p:spPr>
          <a:xfrm>
            <a:off x="793790" y="3942636"/>
            <a:ext cx="7556421" cy="1393150"/>
          </a:xfrm>
          <a:prstGeom prst="roundRect">
            <a:avLst>
              <a:gd name="adj" fmla="val 6838"/>
            </a:avLst>
          </a:prstGeom>
          <a:solidFill>
            <a:srgbClr val="124E73"/>
          </a:solidFill>
          <a:ln w="7620">
            <a:solidFill>
              <a:srgbClr val="2B678C"/>
            </a:solidFill>
            <a:prstDash val="solid"/>
          </a:ln>
        </p:spPr>
      </p:sp>
      <p:sp>
        <p:nvSpPr>
          <p:cNvPr id="9" name="Text 5"/>
          <p:cNvSpPr/>
          <p:nvPr/>
        </p:nvSpPr>
        <p:spPr>
          <a:xfrm>
            <a:off x="1028224" y="4177070"/>
            <a:ext cx="4809887"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Bảng báo giá huấn luyện ATLD</a:t>
            </a:r>
            <a:endParaRPr lang="en-US" sz="2650" dirty="0"/>
          </a:p>
        </p:txBody>
      </p:sp>
      <p:sp>
        <p:nvSpPr>
          <p:cNvPr id="10" name="Text 6"/>
          <p:cNvSpPr/>
          <p:nvPr/>
        </p:nvSpPr>
        <p:spPr>
          <a:xfrm>
            <a:off x="1028224" y="47384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5">
                  <a:extLst>
                    <a:ext uri="{A12FA001-AC4F-418D-AE19-62706E023703}">
                      <ahyp:hlinkClr xmlns:ahyp="http://schemas.microsoft.com/office/drawing/2018/hyperlinkcolor" val="tx"/>
                    </a:ext>
                  </a:extLst>
                </a:hlinkClick>
              </a:rPr>
              <a:t>Xem chi tiết</a:t>
            </a:r>
            <a:endParaRPr lang="en-US" sz="1750" dirty="0"/>
          </a:p>
        </p:txBody>
      </p:sp>
      <p:sp>
        <p:nvSpPr>
          <p:cNvPr id="11" name="Shape 7"/>
          <p:cNvSpPr/>
          <p:nvPr/>
        </p:nvSpPr>
        <p:spPr>
          <a:xfrm>
            <a:off x="793790" y="5562600"/>
            <a:ext cx="7556421" cy="1393150"/>
          </a:xfrm>
          <a:prstGeom prst="roundRect">
            <a:avLst>
              <a:gd name="adj" fmla="val 6838"/>
            </a:avLst>
          </a:prstGeom>
          <a:solidFill>
            <a:srgbClr val="124E73"/>
          </a:solidFill>
          <a:ln w="7620">
            <a:solidFill>
              <a:srgbClr val="2B678C"/>
            </a:solidFill>
            <a:prstDash val="solid"/>
          </a:ln>
        </p:spPr>
      </p:sp>
      <p:sp>
        <p:nvSpPr>
          <p:cNvPr id="12" name="Text 8"/>
          <p:cNvSpPr/>
          <p:nvPr/>
        </p:nvSpPr>
        <p:spPr>
          <a:xfrm>
            <a:off x="1028224" y="5797034"/>
            <a:ext cx="3979545"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Tải về tài liệu (download)</a:t>
            </a:r>
            <a:endParaRPr lang="en-US" sz="2650" dirty="0"/>
          </a:p>
        </p:txBody>
      </p:sp>
      <p:sp>
        <p:nvSpPr>
          <p:cNvPr id="13" name="Text 9"/>
          <p:cNvSpPr/>
          <p:nvPr/>
        </p:nvSpPr>
        <p:spPr>
          <a:xfrm>
            <a:off x="1028224" y="6358414"/>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6">
                  <a:extLst>
                    <a:ext uri="{A12FA001-AC4F-418D-AE19-62706E023703}">
                      <ahyp:hlinkClr xmlns:ahyp="http://schemas.microsoft.com/office/drawing/2018/hyperlinkcolor" val="tx"/>
                    </a:ext>
                  </a:extLst>
                </a:hlinkClick>
              </a:rPr>
              <a:t>Tài liệu an toàn lao động vận hành Máy dán tem nhãn</a:t>
            </a:r>
            <a:endParaRPr lang="en-US" sz="1750" dirty="0"/>
          </a:p>
        </p:txBody>
      </p:sp>
      <p:pic>
        <p:nvPicPr>
          <p:cNvPr id="15" name="Picture 14">
            <a:extLst>
              <a:ext uri="{FF2B5EF4-FFF2-40B4-BE49-F238E27FC236}">
                <a16:creationId xmlns:a16="http://schemas.microsoft.com/office/drawing/2014/main" id="{B1864C18-8AE0-0AEC-C907-5BD10D5B9E68}"/>
              </a:ext>
            </a:extLst>
          </p:cNvPr>
          <p:cNvPicPr>
            <a:picLocks noChangeAspect="1"/>
          </p:cNvPicPr>
          <p:nvPr/>
        </p:nvPicPr>
        <p:blipFill>
          <a:blip r:embed="rId7"/>
          <a:stretch>
            <a:fillRect/>
          </a:stretch>
        </p:blipFill>
        <p:spPr>
          <a:xfrm>
            <a:off x="11692123" y="7345345"/>
            <a:ext cx="2855636" cy="884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416280" y="2817555"/>
            <a:ext cx="3247073" cy="3247073"/>
          </a:xfrm>
          <a:prstGeom prst="rect">
            <a:avLst/>
          </a:prstGeom>
        </p:spPr>
      </p:pic>
      <p:sp>
        <p:nvSpPr>
          <p:cNvPr id="4" name="Text 0"/>
          <p:cNvSpPr/>
          <p:nvPr/>
        </p:nvSpPr>
        <p:spPr>
          <a:xfrm>
            <a:off x="5887130" y="937931"/>
            <a:ext cx="5157430" cy="513278"/>
          </a:xfrm>
          <a:prstGeom prst="rect">
            <a:avLst/>
          </a:prstGeom>
          <a:noFill/>
          <a:ln/>
        </p:spPr>
        <p:txBody>
          <a:bodyPr wrap="none" lIns="0" tIns="0" rIns="0" bIns="0" rtlCol="0" anchor="t"/>
          <a:lstStyle/>
          <a:p>
            <a:pPr marL="0" indent="0" algn="ctr">
              <a:lnSpc>
                <a:spcPts val="4000"/>
              </a:lnSpc>
              <a:buNone/>
            </a:pPr>
            <a:r>
              <a:rPr lang="en-US" sz="4000" b="1" kern="0" spc="-97" dirty="0">
                <a:solidFill>
                  <a:srgbClr val="124E73"/>
                </a:solidFill>
                <a:latin typeface="Montserrat Medium" panose="00000600000000000000" pitchFamily="2" charset="0"/>
                <a:ea typeface="MuseoModerno Bold" pitchFamily="34" charset="-122"/>
                <a:cs typeface="MuseoModerno Bold" pitchFamily="34" charset="-120"/>
              </a:rPr>
              <a:t>Một số vụ tai nạn lao động</a:t>
            </a:r>
            <a:endParaRPr lang="en-US" sz="4000" dirty="0"/>
          </a:p>
        </p:txBody>
      </p:sp>
      <p:pic>
        <p:nvPicPr>
          <p:cNvPr id="5" name="Image 2" descr="preencoded.png"/>
          <p:cNvPicPr>
            <a:picLocks noChangeAspect="1"/>
          </p:cNvPicPr>
          <p:nvPr/>
        </p:nvPicPr>
        <p:blipFill>
          <a:blip r:embed="rId4"/>
          <a:stretch>
            <a:fillRect/>
          </a:stretch>
        </p:blipFill>
        <p:spPr>
          <a:xfrm>
            <a:off x="4232315" y="2242285"/>
            <a:ext cx="821174" cy="1190112"/>
          </a:xfrm>
          <a:prstGeom prst="rect">
            <a:avLst/>
          </a:prstGeom>
        </p:spPr>
      </p:pic>
      <p:sp>
        <p:nvSpPr>
          <p:cNvPr id="6" name="Text 1"/>
          <p:cNvSpPr/>
          <p:nvPr/>
        </p:nvSpPr>
        <p:spPr>
          <a:xfrm>
            <a:off x="5299829" y="2560975"/>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Kẹt tay vào máy</a:t>
            </a:r>
            <a:endParaRPr lang="en-US" sz="2000" dirty="0"/>
          </a:p>
        </p:txBody>
      </p:sp>
      <p:sp>
        <p:nvSpPr>
          <p:cNvPr id="7" name="Text 2"/>
          <p:cNvSpPr/>
          <p:nvPr/>
        </p:nvSpPr>
        <p:spPr>
          <a:xfrm>
            <a:off x="5299829" y="2819156"/>
            <a:ext cx="8755856" cy="262652"/>
          </a:xfrm>
          <a:prstGeom prst="rect">
            <a:avLst/>
          </a:prstGeom>
          <a:noFill/>
          <a:ln/>
        </p:spPr>
        <p:txBody>
          <a:bodyPr wrap="none" lIns="0" tIns="0" rIns="0" bIns="0" rtlCol="0" anchor="t"/>
          <a:lstStyle/>
          <a:p>
            <a:pPr marL="0" indent="0" algn="l">
              <a:lnSpc>
                <a:spcPts val="2050"/>
              </a:lnSpc>
              <a:buNone/>
            </a:pPr>
            <a:r>
              <a:rPr lang="en-US" sz="1400" kern="0" spc="-26" dirty="0">
                <a:solidFill>
                  <a:srgbClr val="2B4150"/>
                </a:solidFill>
                <a:latin typeface="PT Serif" pitchFamily="34" charset="0"/>
                <a:ea typeface="PT Serif" pitchFamily="34" charset="-122"/>
                <a:cs typeface="PT Serif" pitchFamily="34" charset="-120"/>
              </a:rPr>
              <a:t>Xảy ra khi công nhân không chú ý hoặc không tuân thủ quy định an toàn, dẫn đến chấn thương nghiêm trọng.</a:t>
            </a:r>
            <a:endParaRPr lang="en-US" sz="1400" dirty="0"/>
          </a:p>
        </p:txBody>
      </p:sp>
      <p:pic>
        <p:nvPicPr>
          <p:cNvPr id="8" name="Image 3" descr="preencoded.png"/>
          <p:cNvPicPr>
            <a:picLocks noChangeAspect="1"/>
          </p:cNvPicPr>
          <p:nvPr/>
        </p:nvPicPr>
        <p:blipFill>
          <a:blip r:embed="rId5"/>
          <a:stretch>
            <a:fillRect/>
          </a:stretch>
        </p:blipFill>
        <p:spPr>
          <a:xfrm>
            <a:off x="4232315" y="3355867"/>
            <a:ext cx="821174" cy="1190112"/>
          </a:xfrm>
          <a:prstGeom prst="rect">
            <a:avLst/>
          </a:prstGeom>
        </p:spPr>
      </p:pic>
      <p:sp>
        <p:nvSpPr>
          <p:cNvPr id="9" name="Text 3"/>
          <p:cNvSpPr/>
          <p:nvPr/>
        </p:nvSpPr>
        <p:spPr>
          <a:xfrm>
            <a:off x="5299829" y="3631577"/>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Trượt ngã</a:t>
            </a:r>
            <a:endParaRPr lang="en-US" sz="2000" dirty="0"/>
          </a:p>
        </p:txBody>
      </p:sp>
      <p:sp>
        <p:nvSpPr>
          <p:cNvPr id="10" name="Text 4"/>
          <p:cNvSpPr/>
          <p:nvPr/>
        </p:nvSpPr>
        <p:spPr>
          <a:xfrm>
            <a:off x="5299829" y="3889758"/>
            <a:ext cx="8755856" cy="262652"/>
          </a:xfrm>
          <a:prstGeom prst="rect">
            <a:avLst/>
          </a:prstGeom>
          <a:noFill/>
          <a:ln/>
        </p:spPr>
        <p:txBody>
          <a:bodyPr wrap="none" lIns="0" tIns="0" rIns="0" bIns="0" rtlCol="0" anchor="t"/>
          <a:lstStyle/>
          <a:p>
            <a:pPr marL="0" indent="0" algn="l">
              <a:lnSpc>
                <a:spcPts val="2050"/>
              </a:lnSpc>
              <a:buNone/>
            </a:pPr>
            <a:r>
              <a:rPr lang="en-US" sz="1400" kern="0" spc="-26" dirty="0">
                <a:solidFill>
                  <a:srgbClr val="2B4150"/>
                </a:solidFill>
                <a:latin typeface="PT Serif" pitchFamily="34" charset="0"/>
                <a:ea typeface="PT Serif" pitchFamily="34" charset="-122"/>
                <a:cs typeface="PT Serif" pitchFamily="34" charset="-120"/>
              </a:rPr>
              <a:t>Sàn nhà ẩm ướt hoặc có rác có thể khiến công nhân trượt ngã, gây chấn thương như gãy xương hoặc bong gân.</a:t>
            </a:r>
            <a:endParaRPr lang="en-US" sz="1400" dirty="0"/>
          </a:p>
        </p:txBody>
      </p:sp>
      <p:pic>
        <p:nvPicPr>
          <p:cNvPr id="11" name="Image 4" descr="preencoded.png"/>
          <p:cNvPicPr>
            <a:picLocks noChangeAspect="1"/>
          </p:cNvPicPr>
          <p:nvPr/>
        </p:nvPicPr>
        <p:blipFill>
          <a:blip r:embed="rId6"/>
          <a:stretch>
            <a:fillRect/>
          </a:stretch>
        </p:blipFill>
        <p:spPr>
          <a:xfrm>
            <a:off x="4232315" y="4469449"/>
            <a:ext cx="821174" cy="1190112"/>
          </a:xfrm>
          <a:prstGeom prst="rect">
            <a:avLst/>
          </a:prstGeom>
        </p:spPr>
      </p:pic>
      <p:sp>
        <p:nvSpPr>
          <p:cNvPr id="12" name="Text 5"/>
          <p:cNvSpPr/>
          <p:nvPr/>
        </p:nvSpPr>
        <p:spPr>
          <a:xfrm>
            <a:off x="5299829" y="4626887"/>
            <a:ext cx="2581870"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Cháy nổ do vật liệu dễ cháy</a:t>
            </a:r>
            <a:endParaRPr lang="en-US" sz="2000" dirty="0"/>
          </a:p>
        </p:txBody>
      </p:sp>
      <p:sp>
        <p:nvSpPr>
          <p:cNvPr id="13" name="Text 6"/>
          <p:cNvSpPr/>
          <p:nvPr/>
        </p:nvSpPr>
        <p:spPr>
          <a:xfrm>
            <a:off x="5299829" y="4885069"/>
            <a:ext cx="8755856" cy="525304"/>
          </a:xfrm>
          <a:prstGeom prst="rect">
            <a:avLst/>
          </a:prstGeom>
          <a:noFill/>
          <a:ln/>
        </p:spPr>
        <p:txBody>
          <a:bodyPr wrap="square" lIns="0" tIns="0" rIns="0" bIns="0" rtlCol="0" anchor="t"/>
          <a:lstStyle/>
          <a:p>
            <a:pPr marL="0" indent="0" algn="l">
              <a:lnSpc>
                <a:spcPts val="2050"/>
              </a:lnSpc>
              <a:buNone/>
            </a:pPr>
            <a:r>
              <a:rPr lang="en-US" sz="1400" kern="0" spc="-26" dirty="0">
                <a:solidFill>
                  <a:srgbClr val="2B4150"/>
                </a:solidFill>
                <a:latin typeface="PT Serif" pitchFamily="34" charset="0"/>
                <a:ea typeface="PT Serif" pitchFamily="34" charset="-122"/>
                <a:cs typeface="PT Serif" pitchFamily="34" charset="-120"/>
              </a:rPr>
              <a:t>Vật liệu dán hoặc nhãn chứa hóa chất dễ cháy, nếu vận hành không đúng cách có thể gây cháy nổ, nguy hiểm cho công nhân và thiết bị.</a:t>
            </a:r>
            <a:endParaRPr lang="en-US" sz="1400" dirty="0"/>
          </a:p>
        </p:txBody>
      </p:sp>
      <p:pic>
        <p:nvPicPr>
          <p:cNvPr id="14" name="Image 5" descr="preencoded.png"/>
          <p:cNvPicPr>
            <a:picLocks noChangeAspect="1"/>
          </p:cNvPicPr>
          <p:nvPr/>
        </p:nvPicPr>
        <p:blipFill>
          <a:blip r:embed="rId7"/>
          <a:stretch>
            <a:fillRect/>
          </a:stretch>
        </p:blipFill>
        <p:spPr>
          <a:xfrm>
            <a:off x="4232315" y="5583031"/>
            <a:ext cx="821174" cy="1190112"/>
          </a:xfrm>
          <a:prstGeom prst="rect">
            <a:avLst/>
          </a:prstGeom>
        </p:spPr>
      </p:pic>
      <p:sp>
        <p:nvSpPr>
          <p:cNvPr id="15" name="Text 7"/>
          <p:cNvSpPr/>
          <p:nvPr/>
        </p:nvSpPr>
        <p:spPr>
          <a:xfrm>
            <a:off x="5299829" y="5827952"/>
            <a:ext cx="2222421"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Căng thẳng và mệt mỏi</a:t>
            </a:r>
            <a:endParaRPr lang="en-US" sz="2000" dirty="0"/>
          </a:p>
        </p:txBody>
      </p:sp>
      <p:sp>
        <p:nvSpPr>
          <p:cNvPr id="16" name="Text 8"/>
          <p:cNvSpPr/>
          <p:nvPr/>
        </p:nvSpPr>
        <p:spPr>
          <a:xfrm>
            <a:off x="5299829" y="6086133"/>
            <a:ext cx="8755856" cy="262652"/>
          </a:xfrm>
          <a:prstGeom prst="rect">
            <a:avLst/>
          </a:prstGeom>
          <a:noFill/>
          <a:ln/>
        </p:spPr>
        <p:txBody>
          <a:bodyPr wrap="none" lIns="0" tIns="0" rIns="0" bIns="0" rtlCol="0" anchor="t"/>
          <a:lstStyle/>
          <a:p>
            <a:pPr marL="0" indent="0" algn="l">
              <a:lnSpc>
                <a:spcPts val="2050"/>
              </a:lnSpc>
              <a:buNone/>
            </a:pPr>
            <a:r>
              <a:rPr lang="en-US" sz="1400" kern="0" spc="-26" dirty="0">
                <a:solidFill>
                  <a:srgbClr val="2B4150"/>
                </a:solidFill>
                <a:latin typeface="PT Serif" pitchFamily="34" charset="0"/>
                <a:ea typeface="PT Serif" pitchFamily="34" charset="-122"/>
                <a:cs typeface="PT Serif" pitchFamily="34" charset="-120"/>
              </a:rPr>
              <a:t>Làm việc liên tục mà không nghỉ ngơi khiến công nhân mất tập trung, dẫn đến sai sót và tai nạn nghiêm trọng.</a:t>
            </a:r>
            <a:endParaRPr lang="en-US" sz="1400" dirty="0"/>
          </a:p>
        </p:txBody>
      </p:sp>
      <p:pic>
        <p:nvPicPr>
          <p:cNvPr id="17" name="Image 6" descr="preencoded.png"/>
          <p:cNvPicPr>
            <a:picLocks noChangeAspect="1"/>
          </p:cNvPicPr>
          <p:nvPr/>
        </p:nvPicPr>
        <p:blipFill>
          <a:blip r:embed="rId8"/>
          <a:stretch>
            <a:fillRect/>
          </a:stretch>
        </p:blipFill>
        <p:spPr>
          <a:xfrm>
            <a:off x="4232315" y="6696613"/>
            <a:ext cx="821174" cy="1190112"/>
          </a:xfrm>
          <a:prstGeom prst="rect">
            <a:avLst/>
          </a:prstGeom>
        </p:spPr>
      </p:pic>
      <p:sp>
        <p:nvSpPr>
          <p:cNvPr id="18" name="Text 9"/>
          <p:cNvSpPr/>
          <p:nvPr/>
        </p:nvSpPr>
        <p:spPr>
          <a:xfrm>
            <a:off x="5299829" y="7035089"/>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Thiếu thiết bị bảo hộ</a:t>
            </a:r>
            <a:endParaRPr lang="en-US" sz="2000" dirty="0"/>
          </a:p>
        </p:txBody>
      </p:sp>
      <p:sp>
        <p:nvSpPr>
          <p:cNvPr id="19" name="Text 10"/>
          <p:cNvSpPr/>
          <p:nvPr/>
        </p:nvSpPr>
        <p:spPr>
          <a:xfrm>
            <a:off x="5299829" y="7293270"/>
            <a:ext cx="8755856" cy="262652"/>
          </a:xfrm>
          <a:prstGeom prst="rect">
            <a:avLst/>
          </a:prstGeom>
          <a:noFill/>
          <a:ln/>
        </p:spPr>
        <p:txBody>
          <a:bodyPr wrap="none" lIns="0" tIns="0" rIns="0" bIns="0" rtlCol="0" anchor="t"/>
          <a:lstStyle/>
          <a:p>
            <a:pPr marL="0" indent="0" algn="l">
              <a:lnSpc>
                <a:spcPts val="2050"/>
              </a:lnSpc>
              <a:buNone/>
            </a:pPr>
            <a:r>
              <a:rPr lang="en-US" sz="1400" kern="0" spc="-26" dirty="0">
                <a:solidFill>
                  <a:srgbClr val="2B4150"/>
                </a:solidFill>
                <a:latin typeface="PT Serif" pitchFamily="34" charset="0"/>
                <a:ea typeface="PT Serif" pitchFamily="34" charset="-122"/>
                <a:cs typeface="PT Serif" pitchFamily="34" charset="-120"/>
              </a:rPr>
              <a:t>Không sử dụng đủ trang bị bảo hộ làm tăng nguy cơ chấn thương khi làm việc với máy móc.</a:t>
            </a:r>
            <a:endParaRPr lang="en-US" sz="1400" dirty="0"/>
          </a:p>
        </p:txBody>
      </p:sp>
      <p:pic>
        <p:nvPicPr>
          <p:cNvPr id="20" name="Picture 19">
            <a:extLst>
              <a:ext uri="{FF2B5EF4-FFF2-40B4-BE49-F238E27FC236}">
                <a16:creationId xmlns:a16="http://schemas.microsoft.com/office/drawing/2014/main" id="{3C65D4CA-F032-192C-EF73-9F0279590F12}"/>
              </a:ext>
            </a:extLst>
          </p:cNvPr>
          <p:cNvPicPr>
            <a:picLocks noChangeAspect="1"/>
          </p:cNvPicPr>
          <p:nvPr/>
        </p:nvPicPr>
        <p:blipFill>
          <a:blip r:embed="rId9"/>
          <a:stretch>
            <a:fillRect/>
          </a:stretch>
        </p:blipFill>
        <p:spPr>
          <a:xfrm>
            <a:off x="12068071" y="7410498"/>
            <a:ext cx="2479688" cy="7678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0817125" y="3997495"/>
            <a:ext cx="3090505" cy="1738432"/>
          </a:xfrm>
          <a:prstGeom prst="rect">
            <a:avLst/>
          </a:prstGeom>
        </p:spPr>
      </p:pic>
      <p:sp>
        <p:nvSpPr>
          <p:cNvPr id="4" name="Text 0"/>
          <p:cNvSpPr/>
          <p:nvPr/>
        </p:nvSpPr>
        <p:spPr>
          <a:xfrm>
            <a:off x="793790" y="648772"/>
            <a:ext cx="3402330" cy="425291"/>
          </a:xfrm>
          <a:prstGeom prst="rect">
            <a:avLst/>
          </a:prstGeom>
          <a:noFill/>
          <a:ln/>
        </p:spPr>
        <p:txBody>
          <a:bodyPr wrap="none" lIns="0" tIns="0" rIns="0" bIns="0" rtlCol="0" anchor="t"/>
          <a:lstStyle/>
          <a:p>
            <a:pPr marL="0" indent="0">
              <a:lnSpc>
                <a:spcPts val="3300"/>
              </a:lnSpc>
              <a:buNone/>
            </a:pPr>
            <a:r>
              <a:rPr lang="en-US" sz="3200" b="1" kern="0" spc="-80" dirty="0">
                <a:solidFill>
                  <a:srgbClr val="124E73"/>
                </a:solidFill>
                <a:latin typeface="Montserrat Medium" panose="00000600000000000000" pitchFamily="2" charset="0"/>
                <a:ea typeface="MuseoModerno Bold" pitchFamily="34" charset="-122"/>
                <a:cs typeface="MuseoModerno Bold" pitchFamily="34" charset="-120"/>
              </a:rPr>
              <a:t>I. Giới thiệu</a:t>
            </a:r>
            <a:endParaRPr lang="en-US" sz="3200" dirty="0"/>
          </a:p>
        </p:txBody>
      </p:sp>
      <p:pic>
        <p:nvPicPr>
          <p:cNvPr id="5" name="Image 2" descr="preencoded.png"/>
          <p:cNvPicPr>
            <a:picLocks noChangeAspect="1"/>
          </p:cNvPicPr>
          <p:nvPr/>
        </p:nvPicPr>
        <p:blipFill>
          <a:blip r:embed="rId4"/>
          <a:stretch>
            <a:fillRect/>
          </a:stretch>
        </p:blipFill>
        <p:spPr>
          <a:xfrm>
            <a:off x="793790" y="1329214"/>
            <a:ext cx="1134070" cy="6251496"/>
          </a:xfrm>
          <a:prstGeom prst="rect">
            <a:avLst/>
          </a:prstGeom>
        </p:spPr>
      </p:pic>
      <p:sp>
        <p:nvSpPr>
          <p:cNvPr id="6" name="Text 1"/>
          <p:cNvSpPr/>
          <p:nvPr/>
        </p:nvSpPr>
        <p:spPr>
          <a:xfrm>
            <a:off x="2268022" y="1556028"/>
            <a:ext cx="7048262" cy="354330"/>
          </a:xfrm>
          <a:prstGeom prst="rect">
            <a:avLst/>
          </a:prstGeom>
          <a:noFill/>
          <a:ln/>
        </p:spPr>
        <p:txBody>
          <a:bodyPr wrap="none" lIns="0" tIns="0" rIns="0" bIns="0" rtlCol="0" anchor="t"/>
          <a:lstStyle/>
          <a:p>
            <a:pPr marL="0" indent="0">
              <a:lnSpc>
                <a:spcPts val="2750"/>
              </a:lnSpc>
              <a:buNone/>
            </a:pPr>
            <a:r>
              <a:rPr lang="en-US" sz="2400" b="1" kern="0" spc="-67" dirty="0">
                <a:solidFill>
                  <a:srgbClr val="2B4150"/>
                </a:solidFill>
                <a:latin typeface="Montserrat Medium" panose="00000600000000000000" pitchFamily="2" charset="0"/>
                <a:ea typeface="MuseoModerno Bold" pitchFamily="34" charset="-122"/>
                <a:cs typeface="MuseoModerno Bold" pitchFamily="34" charset="-120"/>
              </a:rPr>
              <a:t>A. Tổng quan về tầm quan trọng của an toàn lao động</a:t>
            </a:r>
            <a:endParaRPr lang="en-US" sz="2400" dirty="0"/>
          </a:p>
        </p:txBody>
      </p:sp>
      <p:sp>
        <p:nvSpPr>
          <p:cNvPr id="7" name="Text 2"/>
          <p:cNvSpPr/>
          <p:nvPr/>
        </p:nvSpPr>
        <p:spPr>
          <a:xfrm>
            <a:off x="2268022" y="2046446"/>
            <a:ext cx="79109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3"/>
          <p:cNvSpPr/>
          <p:nvPr/>
        </p:nvSpPr>
        <p:spPr>
          <a:xfrm>
            <a:off x="2268022" y="2545437"/>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An toàn lao động</a:t>
            </a:r>
            <a:r>
              <a:rPr lang="en-US" sz="1750" kern="0" spc="-36" dirty="0">
                <a:solidFill>
                  <a:srgbClr val="2B4150"/>
                </a:solidFill>
                <a:latin typeface="PT Serif" pitchFamily="34" charset="0"/>
                <a:ea typeface="PT Serif" pitchFamily="34" charset="-122"/>
                <a:cs typeface="PT Serif" pitchFamily="34" charset="-120"/>
              </a:rPr>
              <a:t>: Bảo vệ người lao động khỏi tai nạn và chấn thương, đặc biệt khi máy dán tem nhãn hoạt động với tốc độ cao và phức tạp.</a:t>
            </a:r>
            <a:endParaRPr lang="en-US" sz="1750" dirty="0"/>
          </a:p>
        </p:txBody>
      </p:sp>
      <p:sp>
        <p:nvSpPr>
          <p:cNvPr id="9" name="Text 4"/>
          <p:cNvSpPr/>
          <p:nvPr/>
        </p:nvSpPr>
        <p:spPr>
          <a:xfrm>
            <a:off x="2268022" y="3407331"/>
            <a:ext cx="791098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0" name="Text 5"/>
          <p:cNvSpPr/>
          <p:nvPr/>
        </p:nvSpPr>
        <p:spPr>
          <a:xfrm>
            <a:off x="2268022" y="3906322"/>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Nâng cao năng suất</a:t>
            </a:r>
            <a:r>
              <a:rPr lang="en-US" sz="1750" kern="0" spc="-36" dirty="0">
                <a:solidFill>
                  <a:srgbClr val="2B4150"/>
                </a:solidFill>
                <a:latin typeface="PT Serif" pitchFamily="34" charset="0"/>
                <a:ea typeface="PT Serif" pitchFamily="34" charset="-122"/>
                <a:cs typeface="PT Serif" pitchFamily="34" charset="-120"/>
              </a:rPr>
              <a:t>: Môi trường làm việc an toàn giúp công nhân tập trung, giảm căng thẳng, từ đó tăng hiệu quả công việc.</a:t>
            </a:r>
            <a:endParaRPr lang="en-US" sz="1750" dirty="0"/>
          </a:p>
        </p:txBody>
      </p:sp>
      <p:sp>
        <p:nvSpPr>
          <p:cNvPr id="11" name="Text 6"/>
          <p:cNvSpPr/>
          <p:nvPr/>
        </p:nvSpPr>
        <p:spPr>
          <a:xfrm>
            <a:off x="2268022" y="4768215"/>
            <a:ext cx="791098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2" name="Text 7"/>
          <p:cNvSpPr/>
          <p:nvPr/>
        </p:nvSpPr>
        <p:spPr>
          <a:xfrm>
            <a:off x="2268022" y="5267206"/>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Tránh thiệt hại kinh tế</a:t>
            </a:r>
            <a:r>
              <a:rPr lang="en-US" sz="1750" kern="0" spc="-36" dirty="0">
                <a:solidFill>
                  <a:srgbClr val="2B4150"/>
                </a:solidFill>
                <a:latin typeface="PT Serif" pitchFamily="34" charset="0"/>
                <a:ea typeface="PT Serif" pitchFamily="34" charset="-122"/>
                <a:cs typeface="PT Serif" pitchFamily="34" charset="-120"/>
              </a:rPr>
              <a:t>: Tuân thủ quy trình an toàn giúp doanh nghiệp tránh chi phí bồi thường và gián đoạn sản xuất.</a:t>
            </a:r>
            <a:endParaRPr lang="en-US" sz="1750" dirty="0"/>
          </a:p>
        </p:txBody>
      </p:sp>
      <p:sp>
        <p:nvSpPr>
          <p:cNvPr id="13" name="Text 8"/>
          <p:cNvSpPr/>
          <p:nvPr/>
        </p:nvSpPr>
        <p:spPr>
          <a:xfrm>
            <a:off x="2268022" y="6129099"/>
            <a:ext cx="791098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4" name="Text 9"/>
          <p:cNvSpPr/>
          <p:nvPr/>
        </p:nvSpPr>
        <p:spPr>
          <a:xfrm>
            <a:off x="2268022" y="6628090"/>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Văn hóa an toàn</a:t>
            </a:r>
            <a:r>
              <a:rPr lang="en-US" sz="1750" kern="0" spc="-36" dirty="0">
                <a:solidFill>
                  <a:srgbClr val="2B4150"/>
                </a:solidFill>
                <a:latin typeface="PT Serif" pitchFamily="34" charset="0"/>
                <a:ea typeface="PT Serif" pitchFamily="34" charset="-122"/>
                <a:cs typeface="PT Serif" pitchFamily="34" charset="-120"/>
              </a:rPr>
              <a:t>: Đào tạo và nhận thức về an toàn giúp xây dựng môi trường làm việc có trách nhiệm và bảo vệ lâu dài cho doanh nghiệp.</a:t>
            </a:r>
            <a:endParaRPr lang="en-US" sz="1750" dirty="0"/>
          </a:p>
        </p:txBody>
      </p:sp>
      <p:sp>
        <p:nvSpPr>
          <p:cNvPr id="16" name="Rectangle 15">
            <a:extLst>
              <a:ext uri="{FF2B5EF4-FFF2-40B4-BE49-F238E27FC236}">
                <a16:creationId xmlns:a16="http://schemas.microsoft.com/office/drawing/2014/main" id="{4EE2E797-0410-1BCF-CDE6-B8A5FA2FDC1A}"/>
              </a:ext>
            </a:extLst>
          </p:cNvPr>
          <p:cNvSpPr/>
          <p:nvPr/>
        </p:nvSpPr>
        <p:spPr>
          <a:xfrm>
            <a:off x="1263721" y="3657600"/>
            <a:ext cx="380144" cy="1900719"/>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25FC7E0-1CEB-FD24-CC06-86A978B8C074}"/>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3007638" y="2558947"/>
            <a:ext cx="3319462" cy="322898"/>
          </a:xfrm>
          <a:prstGeom prst="rect">
            <a:avLst/>
          </a:prstGeom>
          <a:noFill/>
          <a:ln/>
        </p:spPr>
        <p:txBody>
          <a:bodyPr wrap="none" lIns="0" tIns="0" rIns="0" bIns="0" rtlCol="0" anchor="t"/>
          <a:lstStyle/>
          <a:p>
            <a:pPr marL="0" indent="0" algn="ctr">
              <a:lnSpc>
                <a:spcPts val="2500"/>
              </a:lnSpc>
              <a:buNone/>
            </a:pPr>
            <a:r>
              <a:rPr lang="en-US" sz="3200" b="1" kern="0" spc="-61" dirty="0">
                <a:solidFill>
                  <a:srgbClr val="2B4150"/>
                </a:solidFill>
                <a:latin typeface="Montserrat Medium" panose="00000600000000000000" pitchFamily="2" charset="0"/>
                <a:ea typeface="MuseoModerno Bold" pitchFamily="34" charset="-122"/>
                <a:cs typeface="MuseoModerno Bold" pitchFamily="34" charset="-120"/>
              </a:rPr>
              <a:t>B. Các giao thức và quy định</a:t>
            </a:r>
            <a:endParaRPr lang="en-US" sz="3200" dirty="0"/>
          </a:p>
        </p:txBody>
      </p:sp>
      <p:sp>
        <p:nvSpPr>
          <p:cNvPr id="4" name="Text 1"/>
          <p:cNvSpPr/>
          <p:nvPr/>
        </p:nvSpPr>
        <p:spPr>
          <a:xfrm>
            <a:off x="2038655" y="4159657"/>
            <a:ext cx="9077325" cy="330637"/>
          </a:xfrm>
          <a:prstGeom prst="rect">
            <a:avLst/>
          </a:prstGeom>
          <a:noFill/>
          <a:ln/>
        </p:spPr>
        <p:txBody>
          <a:bodyPr wrap="none" lIns="0" tIns="0" rIns="0" bIns="0" rtlCol="0" anchor="t"/>
          <a:lstStyle/>
          <a:p>
            <a:pPr marL="342900" indent="-342900" algn="l">
              <a:lnSpc>
                <a:spcPts val="2600"/>
              </a:lnSpc>
              <a:buSzPct val="100000"/>
              <a:buChar char="•"/>
            </a:pPr>
            <a:r>
              <a:rPr lang="en-US" sz="1600" b="1" kern="0" spc="-33" dirty="0">
                <a:solidFill>
                  <a:srgbClr val="2B4150"/>
                </a:solidFill>
                <a:latin typeface="PT Serif" pitchFamily="34" charset="0"/>
                <a:ea typeface="PT Serif" pitchFamily="34" charset="-122"/>
                <a:cs typeface="PT Serif" pitchFamily="34" charset="-120"/>
              </a:rPr>
              <a:t>Đào tạo bài bản</a:t>
            </a:r>
            <a:r>
              <a:rPr lang="en-US" sz="1600" kern="0" spc="-33" dirty="0">
                <a:solidFill>
                  <a:srgbClr val="2B4150"/>
                </a:solidFill>
                <a:latin typeface="PT Serif" pitchFamily="34" charset="0"/>
                <a:ea typeface="PT Serif" pitchFamily="34" charset="-122"/>
                <a:cs typeface="PT Serif" pitchFamily="34" charset="-120"/>
              </a:rPr>
              <a:t>: Công nhân cần được đào tạo về cách sử dụng máy và nhận biết rủi ro tiềm ẩn.</a:t>
            </a:r>
            <a:endParaRPr lang="en-US" sz="1600" dirty="0"/>
          </a:p>
        </p:txBody>
      </p:sp>
      <p:sp>
        <p:nvSpPr>
          <p:cNvPr id="5" name="Text 2"/>
          <p:cNvSpPr/>
          <p:nvPr/>
        </p:nvSpPr>
        <p:spPr>
          <a:xfrm>
            <a:off x="1339754" y="3161705"/>
            <a:ext cx="9077325" cy="330637"/>
          </a:xfrm>
          <a:prstGeom prst="rect">
            <a:avLst/>
          </a:prstGeom>
          <a:noFill/>
          <a:ln/>
        </p:spPr>
        <p:txBody>
          <a:bodyPr wrap="none" lIns="0" tIns="0" rIns="0" bIns="0" rtlCol="0" anchor="t"/>
          <a:lstStyle/>
          <a:p>
            <a:pPr marL="0" indent="0">
              <a:lnSpc>
                <a:spcPts val="2600"/>
              </a:lnSpc>
              <a:buNone/>
            </a:pPr>
            <a:endParaRPr lang="en-US" sz="1600" dirty="0"/>
          </a:p>
        </p:txBody>
      </p:sp>
      <p:sp>
        <p:nvSpPr>
          <p:cNvPr id="6" name="Text 3"/>
          <p:cNvSpPr/>
          <p:nvPr/>
        </p:nvSpPr>
        <p:spPr>
          <a:xfrm>
            <a:off x="2065118" y="4845172"/>
            <a:ext cx="9077325" cy="330637"/>
          </a:xfrm>
          <a:prstGeom prst="rect">
            <a:avLst/>
          </a:prstGeom>
          <a:noFill/>
          <a:ln/>
        </p:spPr>
        <p:txBody>
          <a:bodyPr wrap="none" lIns="0" tIns="0" rIns="0" bIns="0" rtlCol="0" anchor="t"/>
          <a:lstStyle/>
          <a:p>
            <a:pPr marL="342900" indent="-342900" algn="l">
              <a:lnSpc>
                <a:spcPts val="2600"/>
              </a:lnSpc>
              <a:buSzPct val="100000"/>
              <a:buChar char="•"/>
            </a:pPr>
            <a:r>
              <a:rPr lang="en-US" sz="1600" b="1" kern="0" spc="-33" dirty="0">
                <a:solidFill>
                  <a:srgbClr val="2B4150"/>
                </a:solidFill>
                <a:latin typeface="PT Serif" pitchFamily="34" charset="0"/>
                <a:ea typeface="PT Serif" pitchFamily="34" charset="-122"/>
                <a:cs typeface="PT Serif" pitchFamily="34" charset="-120"/>
              </a:rPr>
              <a:t>Sử dụng thiết bị bảo hộ cá nhân</a:t>
            </a:r>
            <a:r>
              <a:rPr lang="en-US" sz="1600" kern="0" spc="-33" dirty="0">
                <a:solidFill>
                  <a:srgbClr val="2B4150"/>
                </a:solidFill>
                <a:latin typeface="PT Serif" pitchFamily="34" charset="0"/>
                <a:ea typeface="PT Serif" pitchFamily="34" charset="-122"/>
                <a:cs typeface="PT Serif" pitchFamily="34" charset="-120"/>
              </a:rPr>
              <a:t>: Đảm bảo bảo vệ công nhân khỏi tai nạn như kẹt tay, trượt ngã.</a:t>
            </a:r>
            <a:endParaRPr lang="en-US" sz="1600" dirty="0"/>
          </a:p>
        </p:txBody>
      </p:sp>
      <p:sp>
        <p:nvSpPr>
          <p:cNvPr id="7" name="Text 4"/>
          <p:cNvSpPr/>
          <p:nvPr/>
        </p:nvSpPr>
        <p:spPr>
          <a:xfrm>
            <a:off x="1339754" y="4194929"/>
            <a:ext cx="9077325" cy="330637"/>
          </a:xfrm>
          <a:prstGeom prst="rect">
            <a:avLst/>
          </a:prstGeom>
          <a:noFill/>
          <a:ln/>
        </p:spPr>
        <p:txBody>
          <a:bodyPr wrap="none" lIns="0" tIns="0" rIns="0" bIns="0" rtlCol="0" anchor="t"/>
          <a:lstStyle/>
          <a:p>
            <a:pPr marL="0" indent="0">
              <a:lnSpc>
                <a:spcPts val="2600"/>
              </a:lnSpc>
              <a:buNone/>
            </a:pPr>
            <a:endParaRPr lang="en-US" sz="1600" dirty="0"/>
          </a:p>
        </p:txBody>
      </p:sp>
      <p:sp>
        <p:nvSpPr>
          <p:cNvPr id="8" name="Text 5"/>
          <p:cNvSpPr/>
          <p:nvPr/>
        </p:nvSpPr>
        <p:spPr>
          <a:xfrm>
            <a:off x="2065118" y="5533681"/>
            <a:ext cx="9077325" cy="661273"/>
          </a:xfrm>
          <a:prstGeom prst="rect">
            <a:avLst/>
          </a:prstGeom>
          <a:noFill/>
          <a:ln/>
        </p:spPr>
        <p:txBody>
          <a:bodyPr wrap="square" lIns="0" tIns="0" rIns="0" bIns="0" rtlCol="0" anchor="t"/>
          <a:lstStyle/>
          <a:p>
            <a:pPr marL="342900" indent="-342900" algn="l">
              <a:lnSpc>
                <a:spcPts val="2600"/>
              </a:lnSpc>
              <a:buSzPct val="100000"/>
              <a:buChar char="•"/>
            </a:pPr>
            <a:r>
              <a:rPr lang="en-US" sz="1600" b="1" kern="0" spc="-33" dirty="0">
                <a:solidFill>
                  <a:srgbClr val="2B4150"/>
                </a:solidFill>
                <a:latin typeface="PT Serif" pitchFamily="34" charset="0"/>
                <a:ea typeface="PT Serif" pitchFamily="34" charset="-122"/>
                <a:cs typeface="PT Serif" pitchFamily="34" charset="-120"/>
              </a:rPr>
              <a:t>Kiểm tra </a:t>
            </a:r>
            <a:r>
              <a:rPr lang="en-US" sz="1600" b="1" kern="0" spc="-33" dirty="0" err="1">
                <a:solidFill>
                  <a:srgbClr val="2B4150"/>
                </a:solidFill>
                <a:latin typeface="PT Serif" pitchFamily="34" charset="0"/>
                <a:ea typeface="PT Serif" pitchFamily="34" charset="-122"/>
                <a:cs typeface="PT Serif" pitchFamily="34" charset="-120"/>
              </a:rPr>
              <a:t>máy</a:t>
            </a:r>
            <a:r>
              <a:rPr lang="en-US" sz="1600" b="1" kern="0" spc="-33" dirty="0">
                <a:solidFill>
                  <a:srgbClr val="2B4150"/>
                </a:solidFill>
                <a:latin typeface="PT Serif" pitchFamily="34" charset="0"/>
                <a:ea typeface="PT Serif" pitchFamily="34" charset="-122"/>
                <a:cs typeface="PT Serif" pitchFamily="34" charset="-120"/>
              </a:rPr>
              <a:t> </a:t>
            </a:r>
            <a:r>
              <a:rPr lang="en-US" sz="1600" b="1" kern="0" spc="-33" dirty="0" err="1">
                <a:solidFill>
                  <a:srgbClr val="2B4150"/>
                </a:solidFill>
                <a:latin typeface="PT Serif" pitchFamily="34" charset="0"/>
                <a:ea typeface="PT Serif" pitchFamily="34" charset="-122"/>
                <a:cs typeface="PT Serif" pitchFamily="34" charset="-120"/>
              </a:rPr>
              <a:t>móc</a:t>
            </a:r>
            <a:r>
              <a:rPr lang="en-US" sz="1600" kern="0" spc="-33" dirty="0">
                <a:solidFill>
                  <a:srgbClr val="2B4150"/>
                </a:solidFill>
                <a:latin typeface="PT Serif" pitchFamily="34" charset="0"/>
                <a:ea typeface="PT Serif" pitchFamily="34" charset="-122"/>
                <a:cs typeface="PT Serif" pitchFamily="34" charset="-120"/>
              </a:rPr>
              <a:t>: Đảm bảo máy móc hoạt động bình thường và không có nguy cơ hư hỏng.</a:t>
            </a:r>
            <a:endParaRPr lang="en-US" sz="1600" dirty="0"/>
          </a:p>
        </p:txBody>
      </p:sp>
      <p:sp>
        <p:nvSpPr>
          <p:cNvPr id="9" name="Text 6"/>
          <p:cNvSpPr/>
          <p:nvPr/>
        </p:nvSpPr>
        <p:spPr>
          <a:xfrm>
            <a:off x="1339754" y="5558790"/>
            <a:ext cx="9077325" cy="330637"/>
          </a:xfrm>
          <a:prstGeom prst="rect">
            <a:avLst/>
          </a:prstGeom>
          <a:noFill/>
          <a:ln/>
        </p:spPr>
        <p:txBody>
          <a:bodyPr wrap="none" lIns="0" tIns="0" rIns="0" bIns="0" rtlCol="0" anchor="t"/>
          <a:lstStyle/>
          <a:p>
            <a:pPr marL="0" indent="0">
              <a:lnSpc>
                <a:spcPts val="2600"/>
              </a:lnSpc>
              <a:buNone/>
            </a:pPr>
            <a:endParaRPr lang="en-US" sz="1600" dirty="0"/>
          </a:p>
        </p:txBody>
      </p:sp>
      <p:sp>
        <p:nvSpPr>
          <p:cNvPr id="10" name="Text 7"/>
          <p:cNvSpPr/>
          <p:nvPr/>
        </p:nvSpPr>
        <p:spPr>
          <a:xfrm>
            <a:off x="2065118" y="6274446"/>
            <a:ext cx="10699745" cy="991910"/>
          </a:xfrm>
          <a:prstGeom prst="rect">
            <a:avLst/>
          </a:prstGeom>
          <a:noFill/>
          <a:ln/>
        </p:spPr>
        <p:txBody>
          <a:bodyPr wrap="square" lIns="0" tIns="0" rIns="0" bIns="0" rtlCol="0" anchor="t"/>
          <a:lstStyle/>
          <a:p>
            <a:pPr marL="342900" indent="-342900" algn="l">
              <a:lnSpc>
                <a:spcPts val="2600"/>
              </a:lnSpc>
              <a:buSzPct val="100000"/>
              <a:buChar char="•"/>
            </a:pPr>
            <a:r>
              <a:rPr lang="en-US" sz="1600" b="1" kern="0" spc="-33" dirty="0">
                <a:solidFill>
                  <a:srgbClr val="2B4150"/>
                </a:solidFill>
                <a:latin typeface="PT Serif" pitchFamily="34" charset="0"/>
                <a:ea typeface="PT Serif" pitchFamily="34" charset="-122"/>
                <a:cs typeface="PT Serif" pitchFamily="34" charset="-120"/>
              </a:rPr>
              <a:t>Giữ không gian làm việc sạch sẽ</a:t>
            </a:r>
            <a:r>
              <a:rPr lang="en-US" sz="1600" kern="0" spc="-33" dirty="0">
                <a:solidFill>
                  <a:srgbClr val="2B4150"/>
                </a:solidFill>
                <a:latin typeface="PT Serif" pitchFamily="34" charset="0"/>
                <a:ea typeface="PT Serif" pitchFamily="34" charset="-122"/>
                <a:cs typeface="PT Serif" pitchFamily="34" charset="-120"/>
              </a:rPr>
              <a:t>: Môi trường gọn gàng giúp giảm nguy cơ tai nạn và thuận lợi cho </a:t>
            </a:r>
            <a:r>
              <a:rPr lang="en-US" sz="1600" kern="0" spc="-33" dirty="0" err="1">
                <a:solidFill>
                  <a:srgbClr val="2B4150"/>
                </a:solidFill>
                <a:latin typeface="PT Serif" pitchFamily="34" charset="0"/>
                <a:ea typeface="PT Serif" pitchFamily="34" charset="-122"/>
                <a:cs typeface="PT Serif" pitchFamily="34" charset="-120"/>
              </a:rPr>
              <a:t>công</a:t>
            </a:r>
            <a:r>
              <a:rPr lang="en-US" sz="1600" kern="0" spc="-33" dirty="0">
                <a:solidFill>
                  <a:srgbClr val="2B4150"/>
                </a:solidFill>
                <a:latin typeface="PT Serif" pitchFamily="34" charset="0"/>
                <a:ea typeface="PT Serif" pitchFamily="34" charset="-122"/>
                <a:cs typeface="PT Serif" pitchFamily="34" charset="-120"/>
              </a:rPr>
              <a:t> </a:t>
            </a:r>
            <a:r>
              <a:rPr lang="en-US" sz="1600" kern="0" spc="-33" dirty="0" err="1">
                <a:solidFill>
                  <a:srgbClr val="2B4150"/>
                </a:solidFill>
                <a:latin typeface="PT Serif" pitchFamily="34" charset="0"/>
                <a:ea typeface="PT Serif" pitchFamily="34" charset="-122"/>
                <a:cs typeface="PT Serif" pitchFamily="34" charset="-120"/>
              </a:rPr>
              <a:t>việc</a:t>
            </a:r>
            <a:endParaRPr lang="en-US" sz="1600" dirty="0"/>
          </a:p>
        </p:txBody>
      </p:sp>
      <p:sp>
        <p:nvSpPr>
          <p:cNvPr id="11" name="Text 8"/>
          <p:cNvSpPr/>
          <p:nvPr/>
        </p:nvSpPr>
        <p:spPr>
          <a:xfrm>
            <a:off x="2065118" y="6935318"/>
            <a:ext cx="9077325" cy="330637"/>
          </a:xfrm>
          <a:prstGeom prst="rect">
            <a:avLst/>
          </a:prstGeom>
          <a:noFill/>
          <a:ln/>
        </p:spPr>
        <p:txBody>
          <a:bodyPr wrap="none" lIns="0" tIns="0" rIns="0" bIns="0" rtlCol="0" anchor="t"/>
          <a:lstStyle/>
          <a:p>
            <a:pPr marL="342900" indent="-342900" algn="l">
              <a:lnSpc>
                <a:spcPts val="2600"/>
              </a:lnSpc>
              <a:buSzPct val="100000"/>
              <a:buChar char="•"/>
            </a:pPr>
            <a:r>
              <a:rPr lang="en-US" sz="1600" b="1" kern="0" spc="-33" dirty="0">
                <a:solidFill>
                  <a:srgbClr val="2B4150"/>
                </a:solidFill>
                <a:latin typeface="PT Serif" pitchFamily="34" charset="0"/>
                <a:ea typeface="PT Serif" pitchFamily="34" charset="-122"/>
                <a:cs typeface="PT Serif" pitchFamily="34" charset="-120"/>
              </a:rPr>
              <a:t>Biện pháp xử lý khẩn cấp</a:t>
            </a:r>
            <a:r>
              <a:rPr lang="en-US" sz="1600" kern="0" spc="-33" dirty="0">
                <a:solidFill>
                  <a:srgbClr val="2B4150"/>
                </a:solidFill>
                <a:latin typeface="PT Serif" pitchFamily="34" charset="0"/>
                <a:ea typeface="PT Serif" pitchFamily="34" charset="-122"/>
                <a:cs typeface="PT Serif" pitchFamily="34" charset="-120"/>
              </a:rPr>
              <a:t>: Công nhân cần biết cách ứng phó kịp thời khi sự cố xảy ra.</a:t>
            </a:r>
            <a:endParaRPr lang="en-US" sz="1600" dirty="0"/>
          </a:p>
        </p:txBody>
      </p:sp>
      <p:pic>
        <p:nvPicPr>
          <p:cNvPr id="12" name="Image 1" descr="preencoded.png"/>
          <p:cNvPicPr>
            <a:picLocks noChangeAspect="1"/>
          </p:cNvPicPr>
          <p:nvPr/>
        </p:nvPicPr>
        <p:blipFill>
          <a:blip r:embed="rId3"/>
          <a:stretch>
            <a:fillRect/>
          </a:stretch>
        </p:blipFill>
        <p:spPr>
          <a:xfrm>
            <a:off x="11689917" y="3492342"/>
            <a:ext cx="3270170" cy="3270170"/>
          </a:xfrm>
          <a:prstGeom prst="rect">
            <a:avLst/>
          </a:prstGeom>
        </p:spPr>
      </p:pic>
      <p:pic>
        <p:nvPicPr>
          <p:cNvPr id="13" name="Image 2" descr="preencoded.png">
            <a:extLst>
              <a:ext uri="{FF2B5EF4-FFF2-40B4-BE49-F238E27FC236}">
                <a16:creationId xmlns:a16="http://schemas.microsoft.com/office/drawing/2014/main" id="{24399004-FFC8-7612-93E0-F90B8C79E249}"/>
              </a:ext>
            </a:extLst>
          </p:cNvPr>
          <p:cNvPicPr>
            <a:picLocks noChangeAspect="1"/>
          </p:cNvPicPr>
          <p:nvPr/>
        </p:nvPicPr>
        <p:blipFill>
          <a:blip r:embed="rId4"/>
          <a:stretch>
            <a:fillRect/>
          </a:stretch>
        </p:blipFill>
        <p:spPr>
          <a:xfrm>
            <a:off x="587927" y="2291412"/>
            <a:ext cx="929717" cy="5525879"/>
          </a:xfrm>
          <a:prstGeom prst="rect">
            <a:avLst/>
          </a:prstGeom>
        </p:spPr>
      </p:pic>
      <p:sp>
        <p:nvSpPr>
          <p:cNvPr id="14" name="Rectangle 13">
            <a:extLst>
              <a:ext uri="{FF2B5EF4-FFF2-40B4-BE49-F238E27FC236}">
                <a16:creationId xmlns:a16="http://schemas.microsoft.com/office/drawing/2014/main" id="{3F40E732-583F-9E0C-417E-0F1733C467FC}"/>
              </a:ext>
            </a:extLst>
          </p:cNvPr>
          <p:cNvSpPr/>
          <p:nvPr/>
        </p:nvSpPr>
        <p:spPr>
          <a:xfrm>
            <a:off x="902036" y="4152796"/>
            <a:ext cx="311644" cy="1680101"/>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C96F9EB-4B7D-B232-5B72-025806EA6BA6}"/>
              </a:ext>
            </a:extLst>
          </p:cNvPr>
          <p:cNvPicPr>
            <a:picLocks noChangeAspect="1"/>
          </p:cNvPicPr>
          <p:nvPr/>
        </p:nvPicPr>
        <p:blipFill>
          <a:blip r:embed="rId5"/>
          <a:stretch>
            <a:fillRect/>
          </a:stretch>
        </p:blipFill>
        <p:spPr>
          <a:xfrm>
            <a:off x="11692123" y="7345345"/>
            <a:ext cx="2855636" cy="8842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236762" y="3792022"/>
            <a:ext cx="3129677" cy="3129677"/>
          </a:xfrm>
          <a:prstGeom prst="rect">
            <a:avLst/>
          </a:prstGeom>
        </p:spPr>
      </p:pic>
      <p:sp>
        <p:nvSpPr>
          <p:cNvPr id="3" name="Text 0"/>
          <p:cNvSpPr/>
          <p:nvPr/>
        </p:nvSpPr>
        <p:spPr>
          <a:xfrm>
            <a:off x="3332917" y="591979"/>
            <a:ext cx="4306967" cy="396002"/>
          </a:xfrm>
          <a:prstGeom prst="rect">
            <a:avLst/>
          </a:prstGeom>
          <a:noFill/>
          <a:ln/>
        </p:spPr>
        <p:txBody>
          <a:bodyPr wrap="none" lIns="0" tIns="0" rIns="0" bIns="0" rtlCol="0" anchor="t"/>
          <a:lstStyle/>
          <a:p>
            <a:pPr marL="0" indent="0" algn="ctr">
              <a:lnSpc>
                <a:spcPts val="3100"/>
              </a:lnSpc>
              <a:buNone/>
            </a:pPr>
            <a:r>
              <a:rPr lang="en-US" sz="4000" b="1" kern="0" spc="-75" dirty="0">
                <a:solidFill>
                  <a:srgbClr val="124E73"/>
                </a:solidFill>
                <a:latin typeface="Montserrat Medium" panose="00000600000000000000" pitchFamily="2" charset="0"/>
                <a:ea typeface="MuseoModerno Bold" pitchFamily="34" charset="-122"/>
                <a:cs typeface="MuseoModerno Bold" pitchFamily="34" charset="-120"/>
              </a:rPr>
              <a:t>II. Thành Phần Và Chức Năng</a:t>
            </a:r>
            <a:endParaRPr lang="en-US" sz="4000" dirty="0"/>
          </a:p>
        </p:txBody>
      </p:sp>
      <p:sp>
        <p:nvSpPr>
          <p:cNvPr id="4" name="Shape 1"/>
          <p:cNvSpPr/>
          <p:nvPr/>
        </p:nvSpPr>
        <p:spPr>
          <a:xfrm>
            <a:off x="962024" y="1221700"/>
            <a:ext cx="22860" cy="6411992"/>
          </a:xfrm>
          <a:prstGeom prst="roundRect">
            <a:avLst>
              <a:gd name="adj" fmla="val 388130"/>
            </a:avLst>
          </a:prstGeom>
          <a:solidFill>
            <a:srgbClr val="B9D0DE"/>
          </a:solidFill>
          <a:ln/>
        </p:spPr>
      </p:sp>
      <p:sp>
        <p:nvSpPr>
          <p:cNvPr id="5" name="Shape 2"/>
          <p:cNvSpPr/>
          <p:nvPr/>
        </p:nvSpPr>
        <p:spPr>
          <a:xfrm>
            <a:off x="1135438" y="1632704"/>
            <a:ext cx="739378" cy="22860"/>
          </a:xfrm>
          <a:prstGeom prst="roundRect">
            <a:avLst>
              <a:gd name="adj" fmla="val 388130"/>
            </a:avLst>
          </a:prstGeom>
          <a:solidFill>
            <a:srgbClr val="2B678C"/>
          </a:solidFill>
          <a:ln/>
        </p:spPr>
      </p:sp>
      <p:sp>
        <p:nvSpPr>
          <p:cNvPr id="6" name="Shape 3"/>
          <p:cNvSpPr/>
          <p:nvPr/>
        </p:nvSpPr>
        <p:spPr>
          <a:xfrm>
            <a:off x="788609" y="1459349"/>
            <a:ext cx="369689" cy="369689"/>
          </a:xfrm>
          <a:prstGeom prst="roundRect">
            <a:avLst>
              <a:gd name="adj" fmla="val 24000"/>
            </a:avLst>
          </a:prstGeom>
          <a:solidFill>
            <a:srgbClr val="124E73"/>
          </a:solidFill>
          <a:ln w="7620">
            <a:solidFill>
              <a:srgbClr val="2B678C"/>
            </a:solidFill>
            <a:prstDash val="solid"/>
          </a:ln>
        </p:spPr>
      </p:sp>
      <p:sp>
        <p:nvSpPr>
          <p:cNvPr id="7" name="Text 4"/>
          <p:cNvSpPr/>
          <p:nvPr/>
        </p:nvSpPr>
        <p:spPr>
          <a:xfrm>
            <a:off x="2006798" y="1436846"/>
            <a:ext cx="3531989" cy="330041"/>
          </a:xfrm>
          <a:prstGeom prst="rect">
            <a:avLst/>
          </a:prstGeom>
          <a:noFill/>
          <a:ln/>
        </p:spPr>
        <p:txBody>
          <a:bodyPr wrap="none" lIns="0" tIns="0" rIns="0" bIns="0" rtlCol="0" anchor="t"/>
          <a:lstStyle/>
          <a:p>
            <a:pPr marL="0" indent="0">
              <a:lnSpc>
                <a:spcPts val="2550"/>
              </a:lnSpc>
              <a:buNone/>
            </a:pPr>
            <a:r>
              <a:rPr lang="en-US" sz="2400" b="1" kern="0" spc="-62" dirty="0">
                <a:solidFill>
                  <a:srgbClr val="2B4150"/>
                </a:solidFill>
                <a:latin typeface="Montserrat Medium" panose="00000600000000000000" pitchFamily="2" charset="0"/>
                <a:ea typeface="MuseoModerno Bold" pitchFamily="34" charset="-122"/>
                <a:cs typeface="MuseoModerno Bold" pitchFamily="34" charset="-120"/>
              </a:rPr>
              <a:t>A. Các thành phần khác nhau</a:t>
            </a:r>
            <a:endParaRPr lang="en-US" sz="2400" dirty="0"/>
          </a:p>
        </p:txBody>
      </p:sp>
      <p:sp>
        <p:nvSpPr>
          <p:cNvPr id="8" name="Text 5"/>
          <p:cNvSpPr/>
          <p:nvPr/>
        </p:nvSpPr>
        <p:spPr>
          <a:xfrm>
            <a:off x="2006798" y="1893570"/>
            <a:ext cx="8226623" cy="337899"/>
          </a:xfrm>
          <a:prstGeom prst="rect">
            <a:avLst/>
          </a:prstGeom>
          <a:noFill/>
          <a:ln/>
        </p:spPr>
        <p:txBody>
          <a:bodyPr wrap="none" lIns="0" tIns="0" rIns="0" bIns="0" rtlCol="0" anchor="t"/>
          <a:lstStyle/>
          <a:p>
            <a:pPr marL="0" indent="0">
              <a:lnSpc>
                <a:spcPts val="2650"/>
              </a:lnSpc>
              <a:buNone/>
            </a:pPr>
            <a:endParaRPr lang="en-US" sz="1650" dirty="0"/>
          </a:p>
        </p:txBody>
      </p:sp>
      <p:sp>
        <p:nvSpPr>
          <p:cNvPr id="9" name="Text 6"/>
          <p:cNvSpPr/>
          <p:nvPr/>
        </p:nvSpPr>
        <p:spPr>
          <a:xfrm>
            <a:off x="2006797" y="2358152"/>
            <a:ext cx="11739347" cy="675799"/>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Bộ điều khiển</a:t>
            </a:r>
            <a:r>
              <a:rPr lang="en-US" sz="1650" kern="0" spc="-33" dirty="0">
                <a:solidFill>
                  <a:srgbClr val="2B4150"/>
                </a:solidFill>
                <a:latin typeface="PT Serif" pitchFamily="34" charset="0"/>
                <a:ea typeface="PT Serif" pitchFamily="34" charset="-122"/>
                <a:cs typeface="PT Serif" pitchFamily="34" charset="-120"/>
              </a:rPr>
              <a:t>: Thiết lập thông số như tốc độ, độ chính xác, và vị trí gán nhãn; tích hợp màn hình hiển thị để theo dõi.</a:t>
            </a:r>
            <a:endParaRPr lang="en-US" sz="1650" dirty="0"/>
          </a:p>
        </p:txBody>
      </p:sp>
      <p:sp>
        <p:nvSpPr>
          <p:cNvPr id="10" name="Text 7"/>
          <p:cNvSpPr/>
          <p:nvPr/>
        </p:nvSpPr>
        <p:spPr>
          <a:xfrm>
            <a:off x="2006798" y="3160633"/>
            <a:ext cx="8226623" cy="337899"/>
          </a:xfrm>
          <a:prstGeom prst="rect">
            <a:avLst/>
          </a:prstGeom>
          <a:noFill/>
          <a:ln/>
        </p:spPr>
        <p:txBody>
          <a:bodyPr wrap="none" lIns="0" tIns="0" rIns="0" bIns="0" rtlCol="0" anchor="t"/>
          <a:lstStyle/>
          <a:p>
            <a:pPr marL="0" indent="0" algn="l">
              <a:lnSpc>
                <a:spcPts val="2650"/>
              </a:lnSpc>
              <a:buNone/>
            </a:pPr>
            <a:endParaRPr lang="en-US" sz="1650" dirty="0"/>
          </a:p>
        </p:txBody>
      </p:sp>
      <p:sp>
        <p:nvSpPr>
          <p:cNvPr id="11" name="Text 8"/>
          <p:cNvSpPr/>
          <p:nvPr/>
        </p:nvSpPr>
        <p:spPr>
          <a:xfrm>
            <a:off x="2006798" y="3413998"/>
            <a:ext cx="11437897" cy="675799"/>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Đầu dán nhãn</a:t>
            </a:r>
            <a:r>
              <a:rPr lang="en-US" sz="1650" kern="0" spc="-33" dirty="0">
                <a:solidFill>
                  <a:srgbClr val="2B4150"/>
                </a:solidFill>
                <a:latin typeface="PT Serif" pitchFamily="34" charset="0"/>
                <a:ea typeface="PT Serif" pitchFamily="34" charset="-122"/>
                <a:cs typeface="PT Serif" pitchFamily="34" charset="-120"/>
              </a:rPr>
              <a:t>: Đảm bảo dán nhãn chính xác, sử dụng các loại keo phù hợp với nhãn và bề mặt sản phẩm.</a:t>
            </a:r>
            <a:endParaRPr lang="en-US" sz="1650" dirty="0"/>
          </a:p>
        </p:txBody>
      </p:sp>
      <p:sp>
        <p:nvSpPr>
          <p:cNvPr id="12" name="Text 9"/>
          <p:cNvSpPr/>
          <p:nvPr/>
        </p:nvSpPr>
        <p:spPr>
          <a:xfrm>
            <a:off x="2006798" y="4427696"/>
            <a:ext cx="8226623" cy="337899"/>
          </a:xfrm>
          <a:prstGeom prst="rect">
            <a:avLst/>
          </a:prstGeom>
          <a:noFill/>
          <a:ln/>
        </p:spPr>
        <p:txBody>
          <a:bodyPr wrap="none" lIns="0" tIns="0" rIns="0" bIns="0" rtlCol="0" anchor="t"/>
          <a:lstStyle/>
          <a:p>
            <a:pPr marL="0" indent="0" algn="l">
              <a:lnSpc>
                <a:spcPts val="2650"/>
              </a:lnSpc>
              <a:buNone/>
            </a:pPr>
            <a:endParaRPr lang="en-US" sz="1650" dirty="0"/>
          </a:p>
        </p:txBody>
      </p:sp>
      <p:sp>
        <p:nvSpPr>
          <p:cNvPr id="13" name="Text 10"/>
          <p:cNvSpPr/>
          <p:nvPr/>
        </p:nvSpPr>
        <p:spPr>
          <a:xfrm>
            <a:off x="2000481" y="4469844"/>
            <a:ext cx="8226623" cy="337899"/>
          </a:xfrm>
          <a:prstGeom prst="rect">
            <a:avLst/>
          </a:prstGeom>
          <a:noFill/>
          <a:ln/>
        </p:spPr>
        <p:txBody>
          <a:bodyPr wrap="non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Hệ thống cấp nhãn tự động</a:t>
            </a:r>
            <a:r>
              <a:rPr lang="en-US" sz="1650" kern="0" spc="-33" dirty="0">
                <a:solidFill>
                  <a:srgbClr val="2B4150"/>
                </a:solidFill>
                <a:latin typeface="PT Serif" pitchFamily="34" charset="0"/>
                <a:ea typeface="PT Serif" pitchFamily="34" charset="-122"/>
                <a:cs typeface="PT Serif" pitchFamily="34" charset="-120"/>
              </a:rPr>
              <a:t>: Cung cấp nhãn liên tục, giảm thời gian dừng máy.</a:t>
            </a:r>
            <a:endParaRPr lang="en-US" sz="1650" dirty="0"/>
          </a:p>
        </p:txBody>
      </p:sp>
      <p:sp>
        <p:nvSpPr>
          <p:cNvPr id="14" name="Text 11"/>
          <p:cNvSpPr/>
          <p:nvPr/>
        </p:nvSpPr>
        <p:spPr>
          <a:xfrm>
            <a:off x="2006798" y="5356860"/>
            <a:ext cx="8226623" cy="337899"/>
          </a:xfrm>
          <a:prstGeom prst="rect">
            <a:avLst/>
          </a:prstGeom>
          <a:noFill/>
          <a:ln/>
        </p:spPr>
        <p:txBody>
          <a:bodyPr wrap="none" lIns="0" tIns="0" rIns="0" bIns="0" rtlCol="0" anchor="t"/>
          <a:lstStyle/>
          <a:p>
            <a:pPr marL="0" indent="0" algn="l">
              <a:lnSpc>
                <a:spcPts val="2650"/>
              </a:lnSpc>
              <a:buNone/>
            </a:pPr>
            <a:endParaRPr lang="en-US" sz="1650" dirty="0"/>
          </a:p>
        </p:txBody>
      </p:sp>
      <p:sp>
        <p:nvSpPr>
          <p:cNvPr id="15" name="Text 12"/>
          <p:cNvSpPr/>
          <p:nvPr/>
        </p:nvSpPr>
        <p:spPr>
          <a:xfrm>
            <a:off x="2006798" y="5521646"/>
            <a:ext cx="8226623" cy="675799"/>
          </a:xfrm>
          <a:prstGeom prst="rect">
            <a:avLst/>
          </a:prstGeom>
          <a:noFill/>
          <a:ln/>
        </p:spPr>
        <p:txBody>
          <a:bodyPr wrap="squar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Khung máy và cơ cấu truyền động</a:t>
            </a:r>
            <a:r>
              <a:rPr lang="en-US" sz="1650" kern="0" spc="-33" dirty="0">
                <a:solidFill>
                  <a:srgbClr val="2B4150"/>
                </a:solidFill>
                <a:latin typeface="PT Serif" pitchFamily="34" charset="0"/>
                <a:ea typeface="PT Serif" pitchFamily="34" charset="-122"/>
                <a:cs typeface="PT Serif" pitchFamily="34" charset="-120"/>
              </a:rPr>
              <a:t>: Khung chắc chắn chịu tải trọng; động cơ điện giúp di chuyển nhãn đến vị trí chính xác.</a:t>
            </a:r>
            <a:endParaRPr lang="en-US" sz="1650" dirty="0"/>
          </a:p>
        </p:txBody>
      </p:sp>
      <p:sp>
        <p:nvSpPr>
          <p:cNvPr id="16" name="Text 13"/>
          <p:cNvSpPr/>
          <p:nvPr/>
        </p:nvSpPr>
        <p:spPr>
          <a:xfrm>
            <a:off x="2006798" y="6623923"/>
            <a:ext cx="8226623" cy="337899"/>
          </a:xfrm>
          <a:prstGeom prst="rect">
            <a:avLst/>
          </a:prstGeom>
          <a:noFill/>
          <a:ln/>
        </p:spPr>
        <p:txBody>
          <a:bodyPr wrap="none" lIns="0" tIns="0" rIns="0" bIns="0" rtlCol="0" anchor="t"/>
          <a:lstStyle/>
          <a:p>
            <a:pPr marL="0" indent="0" algn="l">
              <a:lnSpc>
                <a:spcPts val="2650"/>
              </a:lnSpc>
              <a:buNone/>
            </a:pPr>
            <a:endParaRPr lang="en-US" sz="1650" dirty="0"/>
          </a:p>
        </p:txBody>
      </p:sp>
      <p:sp>
        <p:nvSpPr>
          <p:cNvPr id="17" name="Text 14"/>
          <p:cNvSpPr/>
          <p:nvPr/>
        </p:nvSpPr>
        <p:spPr>
          <a:xfrm>
            <a:off x="2006798" y="6680536"/>
            <a:ext cx="8226623" cy="337899"/>
          </a:xfrm>
          <a:prstGeom prst="rect">
            <a:avLst/>
          </a:prstGeom>
          <a:noFill/>
          <a:ln/>
        </p:spPr>
        <p:txBody>
          <a:bodyPr wrap="none" lIns="0" tIns="0" rIns="0" bIns="0" rtlCol="0" anchor="t"/>
          <a:lstStyle/>
          <a:p>
            <a:pPr marL="342900" indent="-342900" algn="l">
              <a:lnSpc>
                <a:spcPts val="2650"/>
              </a:lnSpc>
              <a:buSzPct val="100000"/>
              <a:buChar char="•"/>
            </a:pPr>
            <a:r>
              <a:rPr lang="en-US" sz="1650" b="1" kern="0" spc="-33" dirty="0">
                <a:solidFill>
                  <a:srgbClr val="2B4150"/>
                </a:solidFill>
                <a:latin typeface="PT Serif" pitchFamily="34" charset="0"/>
                <a:ea typeface="PT Serif" pitchFamily="34" charset="-122"/>
                <a:cs typeface="PT Serif" pitchFamily="34" charset="-120"/>
              </a:rPr>
              <a:t>Hệ thống cảm biến</a:t>
            </a:r>
            <a:r>
              <a:rPr lang="en-US" sz="1650" kern="0" spc="-33" dirty="0">
                <a:solidFill>
                  <a:srgbClr val="2B4150"/>
                </a:solidFill>
                <a:latin typeface="PT Serif" pitchFamily="34" charset="0"/>
                <a:ea typeface="PT Serif" pitchFamily="34" charset="-122"/>
                <a:cs typeface="PT Serif" pitchFamily="34" charset="-120"/>
              </a:rPr>
              <a:t>: Giúp máy hoạt động trơn tru và phát hiện sự cố.</a:t>
            </a:r>
            <a:endParaRPr lang="en-US" sz="1650" dirty="0"/>
          </a:p>
        </p:txBody>
      </p:sp>
      <p:pic>
        <p:nvPicPr>
          <p:cNvPr id="18" name="Picture 17">
            <a:extLst>
              <a:ext uri="{FF2B5EF4-FFF2-40B4-BE49-F238E27FC236}">
                <a16:creationId xmlns:a16="http://schemas.microsoft.com/office/drawing/2014/main" id="{3A16307C-830E-6A6B-8429-DBB2E1BAC427}"/>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026587" y="-64283"/>
            <a:ext cx="3335584" cy="3335584"/>
          </a:xfrm>
          <a:prstGeom prst="rect">
            <a:avLst/>
          </a:prstGeom>
        </p:spPr>
      </p:pic>
      <p:sp>
        <p:nvSpPr>
          <p:cNvPr id="3" name="Shape 0"/>
          <p:cNvSpPr/>
          <p:nvPr/>
        </p:nvSpPr>
        <p:spPr>
          <a:xfrm>
            <a:off x="795457" y="2912031"/>
            <a:ext cx="22860" cy="4761786"/>
          </a:xfrm>
          <a:prstGeom prst="roundRect">
            <a:avLst>
              <a:gd name="adj" fmla="val 370634"/>
            </a:avLst>
          </a:prstGeom>
          <a:solidFill>
            <a:srgbClr val="B9D0DE"/>
          </a:solidFill>
          <a:ln/>
        </p:spPr>
      </p:sp>
      <p:sp>
        <p:nvSpPr>
          <p:cNvPr id="4" name="Shape 1"/>
          <p:cNvSpPr/>
          <p:nvPr/>
        </p:nvSpPr>
        <p:spPr>
          <a:xfrm>
            <a:off x="960537" y="3303984"/>
            <a:ext cx="706041" cy="22860"/>
          </a:xfrm>
          <a:prstGeom prst="roundRect">
            <a:avLst>
              <a:gd name="adj" fmla="val 370634"/>
            </a:avLst>
          </a:prstGeom>
          <a:solidFill>
            <a:srgbClr val="2B678C"/>
          </a:solidFill>
          <a:ln/>
        </p:spPr>
      </p:sp>
      <p:sp>
        <p:nvSpPr>
          <p:cNvPr id="5" name="Shape 2"/>
          <p:cNvSpPr/>
          <p:nvPr/>
        </p:nvSpPr>
        <p:spPr>
          <a:xfrm>
            <a:off x="630376" y="3138964"/>
            <a:ext cx="353020" cy="353020"/>
          </a:xfrm>
          <a:prstGeom prst="roundRect">
            <a:avLst>
              <a:gd name="adj" fmla="val 24001"/>
            </a:avLst>
          </a:prstGeom>
          <a:solidFill>
            <a:srgbClr val="124E73"/>
          </a:solidFill>
          <a:ln w="7620">
            <a:solidFill>
              <a:srgbClr val="2B678C"/>
            </a:solidFill>
            <a:prstDash val="solid"/>
          </a:ln>
        </p:spPr>
      </p:sp>
      <p:sp>
        <p:nvSpPr>
          <p:cNvPr id="6" name="Text 3"/>
          <p:cNvSpPr/>
          <p:nvPr/>
        </p:nvSpPr>
        <p:spPr>
          <a:xfrm>
            <a:off x="5260062" y="3044201"/>
            <a:ext cx="4110276" cy="315158"/>
          </a:xfrm>
          <a:prstGeom prst="rect">
            <a:avLst/>
          </a:prstGeom>
          <a:noFill/>
          <a:ln/>
        </p:spPr>
        <p:txBody>
          <a:bodyPr wrap="none" lIns="0" tIns="0" rIns="0" bIns="0" rtlCol="0" anchor="t"/>
          <a:lstStyle/>
          <a:p>
            <a:pPr marL="0" indent="0">
              <a:lnSpc>
                <a:spcPts val="2450"/>
              </a:lnSpc>
              <a:buNone/>
            </a:pPr>
            <a:r>
              <a:rPr lang="en-US" sz="2400" b="1" kern="0" spc="-60" dirty="0">
                <a:solidFill>
                  <a:srgbClr val="2B4150"/>
                </a:solidFill>
                <a:latin typeface="Montserrat Medium" panose="00000600000000000000" pitchFamily="2" charset="0"/>
                <a:ea typeface="MuseoModerno Bold" pitchFamily="34" charset="-122"/>
                <a:cs typeface="MuseoModerno Bold" pitchFamily="34" charset="-120"/>
              </a:rPr>
              <a:t>B. Cấu trúc và nguyên lý hoạt động </a:t>
            </a:r>
            <a:endParaRPr lang="en-US" sz="2400" dirty="0"/>
          </a:p>
        </p:txBody>
      </p:sp>
      <p:sp>
        <p:nvSpPr>
          <p:cNvPr id="7" name="Text 4"/>
          <p:cNvSpPr/>
          <p:nvPr/>
        </p:nvSpPr>
        <p:spPr>
          <a:xfrm>
            <a:off x="1916311" y="3549848"/>
            <a:ext cx="12008048" cy="322659"/>
          </a:xfrm>
          <a:prstGeom prst="rect">
            <a:avLst/>
          </a:prstGeom>
          <a:noFill/>
          <a:ln/>
        </p:spPr>
        <p:txBody>
          <a:bodyPr wrap="none" lIns="0" tIns="0" rIns="0" bIns="0" rtlCol="0" anchor="t"/>
          <a:lstStyle/>
          <a:p>
            <a:pPr marL="0" indent="0">
              <a:lnSpc>
                <a:spcPts val="2500"/>
              </a:lnSpc>
              <a:buNone/>
            </a:pPr>
            <a:endParaRPr lang="en-US" sz="1550" dirty="0"/>
          </a:p>
        </p:txBody>
      </p:sp>
      <p:sp>
        <p:nvSpPr>
          <p:cNvPr id="8" name="Text 5"/>
          <p:cNvSpPr/>
          <p:nvPr/>
        </p:nvSpPr>
        <p:spPr>
          <a:xfrm>
            <a:off x="1916311" y="3993475"/>
            <a:ext cx="12008048" cy="645319"/>
          </a:xfrm>
          <a:prstGeom prst="rect">
            <a:avLst/>
          </a:prstGeom>
          <a:noFill/>
          <a:ln/>
        </p:spPr>
        <p:txBody>
          <a:bodyPr wrap="square" lIns="0" tIns="0" rIns="0" bIns="0" rtlCol="0" anchor="t"/>
          <a:lstStyle/>
          <a:p>
            <a:pPr marL="0" indent="0" algn="l">
              <a:lnSpc>
                <a:spcPts val="2500"/>
              </a:lnSpc>
              <a:buNone/>
            </a:pPr>
            <a:r>
              <a:rPr lang="en-US" sz="1600" b="1" kern="0" spc="-32" dirty="0">
                <a:solidFill>
                  <a:srgbClr val="2B4150"/>
                </a:solidFill>
                <a:latin typeface="PT Serif" pitchFamily="34" charset="0"/>
                <a:ea typeface="PT Serif" pitchFamily="34" charset="-122"/>
                <a:cs typeface="PT Serif" pitchFamily="34" charset="-120"/>
              </a:rPr>
              <a:t>Cấu trúc</a:t>
            </a:r>
            <a:r>
              <a:rPr lang="en-US" sz="1600" kern="0" spc="-32" dirty="0">
                <a:solidFill>
                  <a:srgbClr val="2B4150"/>
                </a:solidFill>
                <a:latin typeface="PT Serif" pitchFamily="34" charset="0"/>
                <a:ea typeface="PT Serif" pitchFamily="34" charset="-122"/>
                <a:cs typeface="PT Serif" pitchFamily="34" charset="-120"/>
              </a:rPr>
              <a:t>: Máy gồm các bộ phận chính như khung máy, đầu dán nhãn, hệ thống cấp nhãn và bộ điều khiển. Khung máy chắc chắn để ổn định và chịu tải trọng.</a:t>
            </a:r>
            <a:endParaRPr lang="en-US" sz="1600" dirty="0"/>
          </a:p>
        </p:txBody>
      </p:sp>
      <p:sp>
        <p:nvSpPr>
          <p:cNvPr id="9" name="Text 6"/>
          <p:cNvSpPr/>
          <p:nvPr/>
        </p:nvSpPr>
        <p:spPr>
          <a:xfrm>
            <a:off x="1916311" y="4759762"/>
            <a:ext cx="12008048" cy="322659"/>
          </a:xfrm>
          <a:prstGeom prst="rect">
            <a:avLst/>
          </a:prstGeom>
          <a:noFill/>
          <a:ln/>
        </p:spPr>
        <p:txBody>
          <a:bodyPr wrap="none" lIns="0" tIns="0" rIns="0" bIns="0" rtlCol="0" anchor="t"/>
          <a:lstStyle/>
          <a:p>
            <a:pPr marL="0" indent="0" algn="l">
              <a:lnSpc>
                <a:spcPts val="2500"/>
              </a:lnSpc>
              <a:buNone/>
            </a:pPr>
            <a:endParaRPr lang="en-US" sz="1550" dirty="0"/>
          </a:p>
        </p:txBody>
      </p:sp>
      <p:sp>
        <p:nvSpPr>
          <p:cNvPr id="10" name="Text 7"/>
          <p:cNvSpPr/>
          <p:nvPr/>
        </p:nvSpPr>
        <p:spPr>
          <a:xfrm>
            <a:off x="1916311" y="5203388"/>
            <a:ext cx="12008048" cy="322659"/>
          </a:xfrm>
          <a:prstGeom prst="rect">
            <a:avLst/>
          </a:prstGeom>
          <a:noFill/>
          <a:ln/>
        </p:spPr>
        <p:txBody>
          <a:bodyPr wrap="none" lIns="0" tIns="0" rIns="0" bIns="0" rtlCol="0" anchor="t"/>
          <a:lstStyle/>
          <a:p>
            <a:pPr marL="0" indent="0" algn="l">
              <a:lnSpc>
                <a:spcPts val="2500"/>
              </a:lnSpc>
              <a:buNone/>
            </a:pPr>
            <a:r>
              <a:rPr lang="en-US" sz="1600" b="1" kern="0" spc="-32" dirty="0">
                <a:solidFill>
                  <a:srgbClr val="2B4150"/>
                </a:solidFill>
                <a:latin typeface="PT Serif" pitchFamily="34" charset="0"/>
                <a:ea typeface="PT Serif" pitchFamily="34" charset="-122"/>
                <a:cs typeface="PT Serif" pitchFamily="34" charset="-120"/>
              </a:rPr>
              <a:t>Nguyên lý hoạt động</a:t>
            </a:r>
            <a:r>
              <a:rPr lang="en-US" sz="1600" kern="0" spc="-32" dirty="0">
                <a:solidFill>
                  <a:srgbClr val="2B4150"/>
                </a:solidFill>
                <a:latin typeface="PT Serif" pitchFamily="34" charset="0"/>
                <a:ea typeface="PT Serif" pitchFamily="34" charset="-122"/>
                <a:cs typeface="PT Serif" pitchFamily="34" charset="-120"/>
              </a:rPr>
              <a:t>:</a:t>
            </a:r>
            <a:endParaRPr lang="en-US" sz="1600" dirty="0"/>
          </a:p>
        </p:txBody>
      </p:sp>
      <p:sp>
        <p:nvSpPr>
          <p:cNvPr id="11" name="Text 8"/>
          <p:cNvSpPr/>
          <p:nvPr/>
        </p:nvSpPr>
        <p:spPr>
          <a:xfrm>
            <a:off x="1916311" y="5647015"/>
            <a:ext cx="12008048" cy="322659"/>
          </a:xfrm>
          <a:prstGeom prst="rect">
            <a:avLst/>
          </a:prstGeom>
          <a:noFill/>
          <a:ln/>
        </p:spPr>
        <p:txBody>
          <a:bodyPr wrap="none" lIns="0" tIns="0" rIns="0" bIns="0" rtlCol="0" anchor="t"/>
          <a:lstStyle/>
          <a:p>
            <a:pPr marL="342900" indent="-342900" algn="l">
              <a:lnSpc>
                <a:spcPts val="2500"/>
              </a:lnSpc>
              <a:buSzPct val="100000"/>
              <a:buChar char="•"/>
            </a:pPr>
            <a:r>
              <a:rPr lang="en-US" sz="1550" b="1" kern="0" spc="-32" dirty="0">
                <a:solidFill>
                  <a:srgbClr val="2B4150"/>
                </a:solidFill>
                <a:latin typeface="PT Serif" pitchFamily="34" charset="0"/>
                <a:ea typeface="PT Serif" pitchFamily="34" charset="-122"/>
                <a:cs typeface="PT Serif" pitchFamily="34" charset="-120"/>
              </a:rPr>
              <a:t>Cung cấp nhãn</a:t>
            </a:r>
            <a:r>
              <a:rPr lang="en-US" sz="1550" kern="0" spc="-32" dirty="0">
                <a:solidFill>
                  <a:srgbClr val="2B4150"/>
                </a:solidFill>
                <a:latin typeface="PT Serif" pitchFamily="34" charset="0"/>
                <a:ea typeface="PT Serif" pitchFamily="34" charset="-122"/>
                <a:cs typeface="PT Serif" pitchFamily="34" charset="-120"/>
              </a:rPr>
              <a:t>: Hệ thống cấp nhãn tự động cung cấp nhãn từ cuộn đến vị trí dán.</a:t>
            </a:r>
            <a:endParaRPr lang="en-US" sz="1550" dirty="0"/>
          </a:p>
        </p:txBody>
      </p:sp>
      <p:sp>
        <p:nvSpPr>
          <p:cNvPr id="12" name="Text 9"/>
          <p:cNvSpPr/>
          <p:nvPr/>
        </p:nvSpPr>
        <p:spPr>
          <a:xfrm>
            <a:off x="1916311" y="6040279"/>
            <a:ext cx="12008048" cy="322659"/>
          </a:xfrm>
          <a:prstGeom prst="rect">
            <a:avLst/>
          </a:prstGeom>
          <a:noFill/>
          <a:ln/>
        </p:spPr>
        <p:txBody>
          <a:bodyPr wrap="none" lIns="0" tIns="0" rIns="0" bIns="0" rtlCol="0" anchor="t"/>
          <a:lstStyle/>
          <a:p>
            <a:pPr marL="342900" indent="-342900" algn="l">
              <a:lnSpc>
                <a:spcPts val="2500"/>
              </a:lnSpc>
              <a:buSzPct val="100000"/>
              <a:buChar char="•"/>
            </a:pPr>
            <a:r>
              <a:rPr lang="en-US" sz="1550" b="1" kern="0" spc="-32" dirty="0">
                <a:solidFill>
                  <a:srgbClr val="2B4150"/>
                </a:solidFill>
                <a:latin typeface="PT Serif" pitchFamily="34" charset="0"/>
                <a:ea typeface="PT Serif" pitchFamily="34" charset="-122"/>
                <a:cs typeface="PT Serif" pitchFamily="34" charset="-120"/>
              </a:rPr>
              <a:t>Cắt nhãn</a:t>
            </a:r>
            <a:r>
              <a:rPr lang="en-US" sz="1550" kern="0" spc="-32" dirty="0">
                <a:solidFill>
                  <a:srgbClr val="2B4150"/>
                </a:solidFill>
                <a:latin typeface="PT Serif" pitchFamily="34" charset="0"/>
                <a:ea typeface="PT Serif" pitchFamily="34" charset="-122"/>
                <a:cs typeface="PT Serif" pitchFamily="34" charset="-120"/>
              </a:rPr>
              <a:t>: Nhãn được kéo và cắt theo chiều dài định sẵn.</a:t>
            </a:r>
            <a:endParaRPr lang="en-US" sz="1550" dirty="0"/>
          </a:p>
        </p:txBody>
      </p:sp>
      <p:sp>
        <p:nvSpPr>
          <p:cNvPr id="13" name="Text 10"/>
          <p:cNvSpPr/>
          <p:nvPr/>
        </p:nvSpPr>
        <p:spPr>
          <a:xfrm>
            <a:off x="1916311" y="6433542"/>
            <a:ext cx="12008048" cy="322659"/>
          </a:xfrm>
          <a:prstGeom prst="rect">
            <a:avLst/>
          </a:prstGeom>
          <a:noFill/>
          <a:ln/>
        </p:spPr>
        <p:txBody>
          <a:bodyPr wrap="none" lIns="0" tIns="0" rIns="0" bIns="0" rtlCol="0" anchor="t"/>
          <a:lstStyle/>
          <a:p>
            <a:pPr marL="342900" indent="-342900" algn="l">
              <a:lnSpc>
                <a:spcPts val="2500"/>
              </a:lnSpc>
              <a:buSzPct val="100000"/>
              <a:buChar char="•"/>
            </a:pPr>
            <a:r>
              <a:rPr lang="en-US" sz="1550" b="1" kern="0" spc="-32" dirty="0">
                <a:solidFill>
                  <a:srgbClr val="2B4150"/>
                </a:solidFill>
                <a:latin typeface="PT Serif" pitchFamily="34" charset="0"/>
                <a:ea typeface="PT Serif" pitchFamily="34" charset="-122"/>
                <a:cs typeface="PT Serif" pitchFamily="34" charset="-120"/>
              </a:rPr>
              <a:t>Dán nhãn</a:t>
            </a:r>
            <a:r>
              <a:rPr lang="en-US" sz="1550" kern="0" spc="-32" dirty="0">
                <a:solidFill>
                  <a:srgbClr val="2B4150"/>
                </a:solidFill>
                <a:latin typeface="PT Serif" pitchFamily="34" charset="0"/>
                <a:ea typeface="PT Serif" pitchFamily="34" charset="-122"/>
                <a:cs typeface="PT Serif" pitchFamily="34" charset="-120"/>
              </a:rPr>
              <a:t>: Đầu dán nhãn gắn nhãn chính xác lên sản phẩm, có thể dùng keo hoặc áp lực.</a:t>
            </a:r>
            <a:endParaRPr lang="en-US" sz="1550" dirty="0"/>
          </a:p>
        </p:txBody>
      </p:sp>
      <p:sp>
        <p:nvSpPr>
          <p:cNvPr id="14" name="Text 11"/>
          <p:cNvSpPr/>
          <p:nvPr/>
        </p:nvSpPr>
        <p:spPr>
          <a:xfrm>
            <a:off x="1916311" y="6826806"/>
            <a:ext cx="12352348" cy="645319"/>
          </a:xfrm>
          <a:prstGeom prst="rect">
            <a:avLst/>
          </a:prstGeom>
          <a:noFill/>
          <a:ln/>
        </p:spPr>
        <p:txBody>
          <a:bodyPr wrap="square" lIns="0" tIns="0" rIns="0" bIns="0" rtlCol="0" anchor="t"/>
          <a:lstStyle/>
          <a:p>
            <a:pPr marL="342900" indent="-342900" algn="l">
              <a:lnSpc>
                <a:spcPts val="2500"/>
              </a:lnSpc>
              <a:buSzPct val="100000"/>
              <a:buChar char="•"/>
            </a:pPr>
            <a:r>
              <a:rPr lang="en-US" sz="1550" b="1" kern="0" spc="-32" dirty="0">
                <a:solidFill>
                  <a:srgbClr val="2B4150"/>
                </a:solidFill>
                <a:latin typeface="PT Serif" pitchFamily="34" charset="0"/>
                <a:ea typeface="PT Serif" pitchFamily="34" charset="-122"/>
                <a:cs typeface="PT Serif" pitchFamily="34" charset="-120"/>
              </a:rPr>
              <a:t>Giám sát và điều chỉnh</a:t>
            </a:r>
            <a:r>
              <a:rPr lang="en-US" sz="1550" kern="0" spc="-32" dirty="0">
                <a:solidFill>
                  <a:srgbClr val="2B4150"/>
                </a:solidFill>
                <a:latin typeface="PT Serif" pitchFamily="34" charset="0"/>
                <a:ea typeface="PT Serif" pitchFamily="34" charset="-122"/>
                <a:cs typeface="PT Serif" pitchFamily="34" charset="-120"/>
              </a:rPr>
              <a:t>: Cảm biến và bộ điều khiển giám sát và điều chỉnh tốc độ, vị trí dán, tự động dừng khi có sự cố (nhãn lệch, hết nhãn).</a:t>
            </a:r>
            <a:endParaRPr lang="en-US" sz="1550" dirty="0"/>
          </a:p>
        </p:txBody>
      </p:sp>
      <p:pic>
        <p:nvPicPr>
          <p:cNvPr id="15" name="Picture 14">
            <a:extLst>
              <a:ext uri="{FF2B5EF4-FFF2-40B4-BE49-F238E27FC236}">
                <a16:creationId xmlns:a16="http://schemas.microsoft.com/office/drawing/2014/main" id="{DDC6C430-9BB8-2791-AC0E-39A87041C24A}"/>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flipH="1">
            <a:off x="793790" y="1394698"/>
            <a:ext cx="98107" cy="5699438"/>
          </a:xfrm>
          <a:prstGeom prst="roundRect">
            <a:avLst>
              <a:gd name="adj" fmla="val 312558"/>
            </a:avLst>
          </a:prstGeom>
          <a:solidFill>
            <a:srgbClr val="B9D0DE"/>
          </a:solidFill>
          <a:ln/>
        </p:spPr>
      </p:sp>
      <p:sp>
        <p:nvSpPr>
          <p:cNvPr id="3" name="Shape 1"/>
          <p:cNvSpPr/>
          <p:nvPr/>
        </p:nvSpPr>
        <p:spPr>
          <a:xfrm>
            <a:off x="1075075" y="1832967"/>
            <a:ext cx="793790" cy="30480"/>
          </a:xfrm>
          <a:prstGeom prst="roundRect">
            <a:avLst>
              <a:gd name="adj" fmla="val 312558"/>
            </a:avLst>
          </a:prstGeom>
          <a:solidFill>
            <a:srgbClr val="2B678C"/>
          </a:solidFill>
          <a:ln/>
        </p:spPr>
      </p:sp>
      <p:sp>
        <p:nvSpPr>
          <p:cNvPr id="4" name="Shape 2"/>
          <p:cNvSpPr/>
          <p:nvPr/>
        </p:nvSpPr>
        <p:spPr>
          <a:xfrm>
            <a:off x="708720" y="1649849"/>
            <a:ext cx="396835" cy="396835"/>
          </a:xfrm>
          <a:prstGeom prst="roundRect">
            <a:avLst>
              <a:gd name="adj" fmla="val 24007"/>
            </a:avLst>
          </a:prstGeom>
          <a:solidFill>
            <a:srgbClr val="124E73"/>
          </a:solidFill>
          <a:ln w="7620">
            <a:solidFill>
              <a:srgbClr val="2B678C"/>
            </a:solidFill>
            <a:prstDash val="solid"/>
          </a:ln>
        </p:spPr>
      </p:sp>
      <p:sp>
        <p:nvSpPr>
          <p:cNvPr id="5" name="Text 3"/>
          <p:cNvSpPr/>
          <p:nvPr/>
        </p:nvSpPr>
        <p:spPr>
          <a:xfrm>
            <a:off x="2154674" y="1637925"/>
            <a:ext cx="4502348"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C. Ứng dụng trong ngành sản xuất</a:t>
            </a:r>
            <a:endParaRPr lang="en-US" sz="2800" dirty="0"/>
          </a:p>
        </p:txBody>
      </p:sp>
      <p:sp>
        <p:nvSpPr>
          <p:cNvPr id="6" name="Text 4"/>
          <p:cNvSpPr/>
          <p:nvPr/>
        </p:nvSpPr>
        <p:spPr>
          <a:xfrm>
            <a:off x="2154674" y="2111931"/>
            <a:ext cx="116819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5"/>
          <p:cNvSpPr/>
          <p:nvPr/>
        </p:nvSpPr>
        <p:spPr>
          <a:xfrm>
            <a:off x="793790" y="3036094"/>
            <a:ext cx="869192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Ngành thực phẩm và đồ uống</a:t>
            </a:r>
            <a:r>
              <a:rPr lang="en-US" sz="1750" kern="0" spc="-36" dirty="0">
                <a:solidFill>
                  <a:srgbClr val="2B4150"/>
                </a:solidFill>
                <a:latin typeface="PT Serif" pitchFamily="34" charset="0"/>
                <a:ea typeface="PT Serif" pitchFamily="34" charset="-122"/>
                <a:cs typeface="PT Serif" pitchFamily="34" charset="-120"/>
              </a:rPr>
              <a:t>: Gán nhãn chính xác thông tin thành phần, ngày sản xuất, hạn sử dụng, giúp tiết kiệm thời gian và công sức cho công nhân.</a:t>
            </a:r>
            <a:endParaRPr lang="en-US" sz="1750" dirty="0"/>
          </a:p>
        </p:txBody>
      </p:sp>
      <p:sp>
        <p:nvSpPr>
          <p:cNvPr id="8" name="Text 6"/>
          <p:cNvSpPr/>
          <p:nvPr/>
        </p:nvSpPr>
        <p:spPr>
          <a:xfrm>
            <a:off x="793790" y="3965972"/>
            <a:ext cx="8691920"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9" name="Text 7"/>
          <p:cNvSpPr/>
          <p:nvPr/>
        </p:nvSpPr>
        <p:spPr>
          <a:xfrm>
            <a:off x="793790" y="4532948"/>
            <a:ext cx="869192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Ngành dược phẩm</a:t>
            </a:r>
            <a:r>
              <a:rPr lang="en-US" sz="1750" kern="0" spc="-36" dirty="0">
                <a:solidFill>
                  <a:srgbClr val="2B4150"/>
                </a:solidFill>
                <a:latin typeface="PT Serif" pitchFamily="34" charset="0"/>
                <a:ea typeface="PT Serif" pitchFamily="34" charset="-122"/>
                <a:cs typeface="PT Serif" pitchFamily="34" charset="-120"/>
              </a:rPr>
              <a:t>: Đảm bảo độ chính xác cao trong gán nhãn để cung cấp thông tin cho người tiêu dùng và tuân thủ các quy định về an toàn và chất lượng.</a:t>
            </a:r>
            <a:endParaRPr lang="en-US" sz="1750" dirty="0"/>
          </a:p>
        </p:txBody>
      </p:sp>
      <p:sp>
        <p:nvSpPr>
          <p:cNvPr id="10" name="Text 8"/>
          <p:cNvSpPr/>
          <p:nvPr/>
        </p:nvSpPr>
        <p:spPr>
          <a:xfrm>
            <a:off x="793790" y="5462826"/>
            <a:ext cx="8691920"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1" name="Text 9"/>
          <p:cNvSpPr/>
          <p:nvPr/>
        </p:nvSpPr>
        <p:spPr>
          <a:xfrm>
            <a:off x="793790" y="6029801"/>
            <a:ext cx="869192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Ngành hóa chất, mỹ phẩm và hàng tiêu dùng</a:t>
            </a:r>
            <a:r>
              <a:rPr lang="en-US" sz="1750" kern="0" spc="-36" dirty="0">
                <a:solidFill>
                  <a:srgbClr val="2B4150"/>
                </a:solidFill>
                <a:latin typeface="PT Serif" pitchFamily="34" charset="0"/>
                <a:ea typeface="PT Serif" pitchFamily="34" charset="-122"/>
                <a:cs typeface="PT Serif" pitchFamily="34" charset="-120"/>
              </a:rPr>
              <a:t>: Dán nhãn giúp quảng bá thương hiệu và cung cấp thông tin sử dụng, bảo quản sản phẩm.</a:t>
            </a:r>
            <a:endParaRPr lang="en-US" sz="1750" dirty="0"/>
          </a:p>
        </p:txBody>
      </p:sp>
      <p:pic>
        <p:nvPicPr>
          <p:cNvPr id="12" name="Image 0" descr="preencoded.png"/>
          <p:cNvPicPr>
            <a:picLocks noChangeAspect="1"/>
          </p:cNvPicPr>
          <p:nvPr/>
        </p:nvPicPr>
        <p:blipFill>
          <a:blip r:embed="rId3"/>
          <a:stretch>
            <a:fillRect/>
          </a:stretch>
        </p:blipFill>
        <p:spPr>
          <a:xfrm>
            <a:off x="10046732" y="3749886"/>
            <a:ext cx="3797379" cy="2135981"/>
          </a:xfrm>
          <a:prstGeom prst="rect">
            <a:avLst/>
          </a:prstGeom>
        </p:spPr>
      </p:pic>
      <p:sp>
        <p:nvSpPr>
          <p:cNvPr id="13" name="Text 10"/>
          <p:cNvSpPr/>
          <p:nvPr/>
        </p:nvSpPr>
        <p:spPr>
          <a:xfrm>
            <a:off x="10046732" y="5603081"/>
            <a:ext cx="3797379" cy="362903"/>
          </a:xfrm>
          <a:prstGeom prst="rect">
            <a:avLst/>
          </a:prstGeom>
          <a:noFill/>
          <a:ln/>
        </p:spPr>
        <p:txBody>
          <a:bodyPr wrap="none" lIns="0" tIns="0" rIns="0" bIns="0" rtlCol="0" anchor="t"/>
          <a:lstStyle/>
          <a:p>
            <a:pPr marL="0" indent="0">
              <a:lnSpc>
                <a:spcPts val="2850"/>
              </a:lnSpc>
              <a:buNone/>
            </a:pPr>
            <a:endParaRPr lang="en-US" sz="1750" dirty="0"/>
          </a:p>
        </p:txBody>
      </p:sp>
      <p:pic>
        <p:nvPicPr>
          <p:cNvPr id="14" name="Picture 13">
            <a:extLst>
              <a:ext uri="{FF2B5EF4-FFF2-40B4-BE49-F238E27FC236}">
                <a16:creationId xmlns:a16="http://schemas.microsoft.com/office/drawing/2014/main" id="{F82D6F85-B04D-AA98-AE91-728DA8F5C495}"/>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062543" y="558522"/>
            <a:ext cx="2505194" cy="2505194"/>
          </a:xfrm>
          <a:prstGeom prst="rect">
            <a:avLst/>
          </a:prstGeom>
        </p:spPr>
      </p:pic>
      <p:sp>
        <p:nvSpPr>
          <p:cNvPr id="3" name="Shape 0"/>
          <p:cNvSpPr/>
          <p:nvPr/>
        </p:nvSpPr>
        <p:spPr>
          <a:xfrm>
            <a:off x="801053" y="3292197"/>
            <a:ext cx="22860" cy="4378762"/>
          </a:xfrm>
          <a:prstGeom prst="roundRect">
            <a:avLst>
              <a:gd name="adj" fmla="val 373204"/>
            </a:avLst>
          </a:prstGeom>
          <a:solidFill>
            <a:srgbClr val="B9D0DE"/>
          </a:solidFill>
          <a:ln/>
        </p:spPr>
      </p:sp>
      <p:sp>
        <p:nvSpPr>
          <p:cNvPr id="4" name="Shape 1"/>
          <p:cNvSpPr/>
          <p:nvPr/>
        </p:nvSpPr>
        <p:spPr>
          <a:xfrm>
            <a:off x="967323" y="3686889"/>
            <a:ext cx="710922" cy="22860"/>
          </a:xfrm>
          <a:prstGeom prst="roundRect">
            <a:avLst>
              <a:gd name="adj" fmla="val 373204"/>
            </a:avLst>
          </a:prstGeom>
          <a:solidFill>
            <a:srgbClr val="2B678C"/>
          </a:solidFill>
          <a:ln/>
        </p:spPr>
      </p:sp>
      <p:sp>
        <p:nvSpPr>
          <p:cNvPr id="5" name="Shape 2"/>
          <p:cNvSpPr/>
          <p:nvPr/>
        </p:nvSpPr>
        <p:spPr>
          <a:xfrm>
            <a:off x="634782" y="3520678"/>
            <a:ext cx="355402" cy="355402"/>
          </a:xfrm>
          <a:prstGeom prst="roundRect">
            <a:avLst>
              <a:gd name="adj" fmla="val 24005"/>
            </a:avLst>
          </a:prstGeom>
          <a:solidFill>
            <a:srgbClr val="124E73"/>
          </a:solidFill>
          <a:ln w="7620">
            <a:solidFill>
              <a:srgbClr val="2B678C"/>
            </a:solidFill>
            <a:prstDash val="solid"/>
          </a:ln>
        </p:spPr>
      </p:sp>
      <p:sp>
        <p:nvSpPr>
          <p:cNvPr id="6" name="Text 3"/>
          <p:cNvSpPr/>
          <p:nvPr/>
        </p:nvSpPr>
        <p:spPr>
          <a:xfrm>
            <a:off x="5255651" y="3409841"/>
            <a:ext cx="2899410" cy="317421"/>
          </a:xfrm>
          <a:prstGeom prst="rect">
            <a:avLst/>
          </a:prstGeom>
          <a:noFill/>
          <a:ln/>
        </p:spPr>
        <p:txBody>
          <a:bodyPr wrap="none" lIns="0" tIns="0" rIns="0" bIns="0" rtlCol="0" anchor="t"/>
          <a:lstStyle/>
          <a:p>
            <a:pPr marL="0" indent="0">
              <a:lnSpc>
                <a:spcPts val="2450"/>
              </a:lnSpc>
              <a:buNone/>
            </a:pPr>
            <a:r>
              <a:rPr lang="en-US" sz="2800" b="1" kern="0" spc="-60" dirty="0">
                <a:solidFill>
                  <a:srgbClr val="2B4150"/>
                </a:solidFill>
                <a:latin typeface="Montserrat Medium" panose="00000600000000000000" pitchFamily="2" charset="0"/>
                <a:ea typeface="MuseoModerno Bold" pitchFamily="34" charset="-122"/>
                <a:cs typeface="MuseoModerno Bold" pitchFamily="34" charset="-120"/>
              </a:rPr>
              <a:t>D. Những rủi ro liên quan</a:t>
            </a:r>
            <a:endParaRPr lang="en-US" sz="2800" dirty="0"/>
          </a:p>
        </p:txBody>
      </p:sp>
      <p:sp>
        <p:nvSpPr>
          <p:cNvPr id="7" name="Text 4"/>
          <p:cNvSpPr/>
          <p:nvPr/>
        </p:nvSpPr>
        <p:spPr>
          <a:xfrm>
            <a:off x="1929646" y="3934539"/>
            <a:ext cx="11989832" cy="324922"/>
          </a:xfrm>
          <a:prstGeom prst="rect">
            <a:avLst/>
          </a:prstGeom>
          <a:noFill/>
          <a:ln/>
        </p:spPr>
        <p:txBody>
          <a:bodyPr wrap="none" lIns="0" tIns="0" rIns="0" bIns="0" rtlCol="0" anchor="t"/>
          <a:lstStyle/>
          <a:p>
            <a:pPr marL="0" indent="0">
              <a:lnSpc>
                <a:spcPts val="2550"/>
              </a:lnSpc>
              <a:buNone/>
            </a:pPr>
            <a:endParaRPr lang="en-US" sz="1550" dirty="0"/>
          </a:p>
        </p:txBody>
      </p:sp>
      <p:sp>
        <p:nvSpPr>
          <p:cNvPr id="8" name="Text 5"/>
          <p:cNvSpPr/>
          <p:nvPr/>
        </p:nvSpPr>
        <p:spPr>
          <a:xfrm>
            <a:off x="1929646" y="4381262"/>
            <a:ext cx="11989832" cy="649843"/>
          </a:xfrm>
          <a:prstGeom prst="rect">
            <a:avLst/>
          </a:prstGeom>
          <a:noFill/>
          <a:ln/>
        </p:spPr>
        <p:txBody>
          <a:bodyPr wrap="squar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Chấn thương do va chạm</a:t>
            </a:r>
            <a:r>
              <a:rPr lang="en-US" sz="1550" kern="0" spc="-32" dirty="0">
                <a:solidFill>
                  <a:srgbClr val="2B4150"/>
                </a:solidFill>
                <a:latin typeface="PT Serif" pitchFamily="34" charset="0"/>
                <a:ea typeface="PT Serif" pitchFamily="34" charset="-122"/>
                <a:cs typeface="PT Serif" pitchFamily="34" charset="-120"/>
              </a:rPr>
              <a:t>: Công nhân có thể bị kẹt tay hoặc tai nạn nghiêm trọng khi làm việc gần các bộ phận chuyển động của máy nếu không tuân thủ quy định an toàn.</a:t>
            </a:r>
            <a:endParaRPr lang="en-US" sz="1550" dirty="0"/>
          </a:p>
        </p:txBody>
      </p:sp>
      <p:sp>
        <p:nvSpPr>
          <p:cNvPr id="9" name="Text 6"/>
          <p:cNvSpPr/>
          <p:nvPr/>
        </p:nvSpPr>
        <p:spPr>
          <a:xfrm>
            <a:off x="1929646" y="5152906"/>
            <a:ext cx="11989832" cy="324922"/>
          </a:xfrm>
          <a:prstGeom prst="rect">
            <a:avLst/>
          </a:prstGeom>
          <a:noFill/>
          <a:ln/>
        </p:spPr>
        <p:txBody>
          <a:bodyPr wrap="none" lIns="0" tIns="0" rIns="0" bIns="0" rtlCol="0" anchor="t"/>
          <a:lstStyle/>
          <a:p>
            <a:pPr marL="0" indent="0" algn="l">
              <a:lnSpc>
                <a:spcPts val="2550"/>
              </a:lnSpc>
              <a:buNone/>
            </a:pPr>
            <a:endParaRPr lang="en-US" sz="1550" dirty="0"/>
          </a:p>
        </p:txBody>
      </p:sp>
      <p:sp>
        <p:nvSpPr>
          <p:cNvPr id="10" name="Text 7"/>
          <p:cNvSpPr/>
          <p:nvPr/>
        </p:nvSpPr>
        <p:spPr>
          <a:xfrm>
            <a:off x="1929646" y="5599628"/>
            <a:ext cx="11989832" cy="649843"/>
          </a:xfrm>
          <a:prstGeom prst="rect">
            <a:avLst/>
          </a:prstGeom>
          <a:noFill/>
          <a:ln/>
        </p:spPr>
        <p:txBody>
          <a:bodyPr wrap="squar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Vật liệu dán nhãn gây hại</a:t>
            </a:r>
            <a:r>
              <a:rPr lang="en-US" sz="1550" kern="0" spc="-32" dirty="0">
                <a:solidFill>
                  <a:srgbClr val="2B4150"/>
                </a:solidFill>
                <a:latin typeface="PT Serif" pitchFamily="34" charset="0"/>
                <a:ea typeface="PT Serif" pitchFamily="34" charset="-122"/>
                <a:cs typeface="PT Serif" pitchFamily="34" charset="-120"/>
              </a:rPr>
              <a:t>: Hít phải bụi hoặc hơi từ keo và hóa chất có thể gây kích ứng đường hô hấp hoặc dị ứng. Việc trang bị bảo hộ cá nhân và đảm bảo thông gió là cần thiết.</a:t>
            </a:r>
            <a:endParaRPr lang="en-US" sz="1550" dirty="0"/>
          </a:p>
        </p:txBody>
      </p:sp>
      <p:sp>
        <p:nvSpPr>
          <p:cNvPr id="11" name="Text 8"/>
          <p:cNvSpPr/>
          <p:nvPr/>
        </p:nvSpPr>
        <p:spPr>
          <a:xfrm>
            <a:off x="1929646" y="6371273"/>
            <a:ext cx="11989832" cy="324922"/>
          </a:xfrm>
          <a:prstGeom prst="rect">
            <a:avLst/>
          </a:prstGeom>
          <a:noFill/>
          <a:ln/>
        </p:spPr>
        <p:txBody>
          <a:bodyPr wrap="none" lIns="0" tIns="0" rIns="0" bIns="0" rtlCol="0" anchor="t"/>
          <a:lstStyle/>
          <a:p>
            <a:pPr marL="0" indent="0" algn="l">
              <a:lnSpc>
                <a:spcPts val="2550"/>
              </a:lnSpc>
              <a:buNone/>
            </a:pPr>
            <a:endParaRPr lang="en-US" sz="1550" dirty="0"/>
          </a:p>
        </p:txBody>
      </p:sp>
      <p:sp>
        <p:nvSpPr>
          <p:cNvPr id="12" name="Text 9"/>
          <p:cNvSpPr/>
          <p:nvPr/>
        </p:nvSpPr>
        <p:spPr>
          <a:xfrm>
            <a:off x="1929645" y="6817995"/>
            <a:ext cx="12560077" cy="649843"/>
          </a:xfrm>
          <a:prstGeom prst="rect">
            <a:avLst/>
          </a:prstGeom>
          <a:noFill/>
          <a:ln/>
        </p:spPr>
        <p:txBody>
          <a:bodyPr wrap="square" lIns="0" tIns="0" rIns="0" bIns="0" rtlCol="0" anchor="t"/>
          <a:lstStyle/>
          <a:p>
            <a:pPr marL="342900" indent="-342900" algn="l">
              <a:lnSpc>
                <a:spcPts val="2550"/>
              </a:lnSpc>
              <a:buSzPct val="100000"/>
              <a:buChar char="•"/>
            </a:pPr>
            <a:r>
              <a:rPr lang="en-US" sz="1550" b="1" kern="0" spc="-32" dirty="0">
                <a:solidFill>
                  <a:srgbClr val="2B4150"/>
                </a:solidFill>
                <a:latin typeface="PT Serif" pitchFamily="34" charset="0"/>
                <a:ea typeface="PT Serif" pitchFamily="34" charset="-122"/>
                <a:cs typeface="PT Serif" pitchFamily="34" charset="-120"/>
              </a:rPr>
              <a:t>Nguy cơ hư hỏng sản phẩm</a:t>
            </a:r>
            <a:r>
              <a:rPr lang="en-US" sz="1550" kern="0" spc="-32" dirty="0">
                <a:solidFill>
                  <a:srgbClr val="2B4150"/>
                </a:solidFill>
                <a:latin typeface="PT Serif" pitchFamily="34" charset="0"/>
                <a:ea typeface="PT Serif" pitchFamily="34" charset="-122"/>
                <a:cs typeface="PT Serif" pitchFamily="34" charset="-120"/>
              </a:rPr>
              <a:t>: Máy dán nhãn không chính xác có thể dẫn đến việc dán sai vị trí hoặc thông tin, ảnh hưởng đến uy tín sản phẩm.</a:t>
            </a:r>
            <a:endParaRPr lang="en-US" sz="1550" dirty="0"/>
          </a:p>
        </p:txBody>
      </p:sp>
      <p:pic>
        <p:nvPicPr>
          <p:cNvPr id="13" name="Picture 12">
            <a:extLst>
              <a:ext uri="{FF2B5EF4-FFF2-40B4-BE49-F238E27FC236}">
                <a16:creationId xmlns:a16="http://schemas.microsoft.com/office/drawing/2014/main" id="{18108FA8-3474-470F-22CF-4AB2358ED481}"/>
              </a:ext>
            </a:extLst>
          </p:cNvPr>
          <p:cNvPicPr>
            <a:picLocks noChangeAspect="1"/>
          </p:cNvPicPr>
          <p:nvPr/>
        </p:nvPicPr>
        <p:blipFill>
          <a:blip r:embed="rId4"/>
          <a:stretch>
            <a:fillRect/>
          </a:stretch>
        </p:blipFill>
        <p:spPr>
          <a:xfrm>
            <a:off x="11692123" y="7345345"/>
            <a:ext cx="2855636" cy="8842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3570</Words>
  <Application>Microsoft Office PowerPoint</Application>
  <PresentationFormat>Custom</PresentationFormat>
  <Paragraphs>219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Montserrat Medium</vt:lpstr>
      <vt:lpstr>PT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3</cp:revision>
  <dcterms:created xsi:type="dcterms:W3CDTF">2024-12-20T04:49:42Z</dcterms:created>
  <dcterms:modified xsi:type="dcterms:W3CDTF">2024-12-20T09:09:58Z</dcterms:modified>
</cp:coreProperties>
</file>